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7FFFF512_3F195DAE.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modernComment_7FFFF513_EC15673B.xml" ContentType="application/vnd.ms-powerpoint.comments+xml"/>
  <Override PartName="/ppt/notesSlides/notesSlide29.xml" ContentType="application/vnd.openxmlformats-officedocument.presentationml.notesSlide+xml"/>
  <Override PartName="/ppt/comments/modernComment_7FFFF511_C62DB996.xml" ContentType="application/vnd.ms-powerpoint.comments+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sldIdLst>
    <p:sldId id="403" r:id="rId5"/>
    <p:sldId id="383" r:id="rId6"/>
    <p:sldId id="402" r:id="rId7"/>
    <p:sldId id="399" r:id="rId8"/>
    <p:sldId id="1927" r:id="rId9"/>
    <p:sldId id="2147480820" r:id="rId10"/>
    <p:sldId id="1889" r:id="rId11"/>
    <p:sldId id="2147480844" r:id="rId12"/>
    <p:sldId id="2147480828" r:id="rId13"/>
    <p:sldId id="2147480850" r:id="rId14"/>
    <p:sldId id="2147480827" r:id="rId15"/>
    <p:sldId id="2147480843" r:id="rId16"/>
    <p:sldId id="2147480842" r:id="rId17"/>
    <p:sldId id="2147480835" r:id="rId18"/>
    <p:sldId id="2147480831" r:id="rId19"/>
    <p:sldId id="2147480841" r:id="rId20"/>
    <p:sldId id="2147480832" r:id="rId21"/>
    <p:sldId id="2147480834" r:id="rId22"/>
    <p:sldId id="2147480833" r:id="rId23"/>
    <p:sldId id="2147480836" r:id="rId24"/>
    <p:sldId id="2147480837" r:id="rId25"/>
    <p:sldId id="2147480838" r:id="rId26"/>
    <p:sldId id="2147480824" r:id="rId27"/>
    <p:sldId id="2147480826" r:id="rId28"/>
    <p:sldId id="2147480839" r:id="rId29"/>
    <p:sldId id="2147480845" r:id="rId30"/>
    <p:sldId id="2147480846" r:id="rId31"/>
    <p:sldId id="2147480847" r:id="rId32"/>
    <p:sldId id="2147480848" r:id="rId33"/>
    <p:sldId id="2147480851" r:id="rId34"/>
    <p:sldId id="2147480849" r:id="rId35"/>
    <p:sldId id="2147480823" r:id="rId36"/>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25B70F-F421-E351-F8DF-75F7A7EEF814}" name="Aonghais Cook" initials="AC" userId="S::aonghais.cook@thebiodiversityconsultancy.com::1a1f5d6f-a0bb-4c99-bd6c-f181519209fa" providerId="AD"/>
  <p188:author id="{64D15616-B5D3-4D2C-FFBB-035C294CE670}" name="Annika Lilliestam" initials="AL" userId="S::annika_renewables-grid.eu#ext#@thebiodiversityconsultancy.onmicrosoft.com::b8a69366-0b3f-4c51-9e5f-ab5d4c32140d" providerId="AD"/>
  <p188:author id="{385EC263-111C-359B-71D7-1E3DBA347811}" name="Claire Weller" initials="CW" userId="S::claire.weller@thebiodiversityconsultancy.com::4b17e845-7d3d-43bf-9348-dd1893ad937f" providerId="AD"/>
  <p188:author id="{31464BDB-433D-0015-9DCC-ACA4901E20C6}" name="Paris Stefanoudis" initials="PS" userId="S::paris.stefanoudis@thebiodiversityconsultancy.com::5767efea-0016-4c1f-b9ea-08bf603fc001" providerId="AD"/>
  <p188:author id="{93FEA0E7-3255-12C6-3501-E6BC6E67C2E8}" name="Annika Lilliestam" initials="" userId="S::annika@renewables-grid.eu::10d85717-7fa3-4f97-8513-8baca69e5b2e" providerId="AD"/>
  <p188:author id="{C3BE47FB-DA49-8446-CA64-8AD333FA5D79}" name="Lauren Weatherdon" initials="LW" userId="S::lauren.weatherdon@thebiodiversityconsultancy.com::13073afd-2582-44d3-a80f-a7a9e752e73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E5F2"/>
    <a:srgbClr val="204162"/>
    <a:srgbClr val="084F6A"/>
    <a:srgbClr val="1E4E5B"/>
    <a:srgbClr val="354560"/>
    <a:srgbClr val="F6AF00"/>
    <a:srgbClr val="156082"/>
    <a:srgbClr val="FFE5A3"/>
    <a:srgbClr val="DCD1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627" autoAdjust="0"/>
    <p:restoredTop sz="75462" autoAdjust="0"/>
  </p:normalViewPr>
  <p:slideViewPr>
    <p:cSldViewPr snapToGrid="0">
      <p:cViewPr varScale="1">
        <p:scale>
          <a:sx n="60" d="100"/>
          <a:sy n="60" d="100"/>
        </p:scale>
        <p:origin x="1016"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omments/modernComment_7FFFF511_C62DB996.xml><?xml version="1.0" encoding="utf-8"?>
<p188:cmLst xmlns:a="http://schemas.openxmlformats.org/drawingml/2006/main" xmlns:r="http://schemas.openxmlformats.org/officeDocument/2006/relationships" xmlns:p188="http://schemas.microsoft.com/office/powerpoint/2018/8/main">
  <p188:cm id="{1582BF74-DA69-4308-91D2-C4AECDC310A2}" authorId="{31464BDB-433D-0015-9DCC-ACA4901E20C6}" created="2026-09-24T15:03:24.658">
    <pc:sldMkLst xmlns:pc="http://schemas.microsoft.com/office/powerpoint/2013/main/command">
      <pc:docMk/>
      <pc:sldMk cId="3324885398" sldId="2147480849"/>
    </pc:sldMkLst>
    <p188:txBody>
      <a:bodyPr/>
      <a:lstStyle/>
      <a:p>
        <a:r>
          <a:rPr lang="en-GB"/>
          <a:t>To insert QR code</a:t>
        </a:r>
      </a:p>
    </p188:txBody>
  </p188:cm>
</p188:cmLst>
</file>

<file path=ppt/comments/modernComment_7FFFF512_3F195DAE.xml><?xml version="1.0" encoding="utf-8"?>
<p188:cmLst xmlns:a="http://schemas.openxmlformats.org/drawingml/2006/main" xmlns:r="http://schemas.openxmlformats.org/officeDocument/2006/relationships" xmlns:p188="http://schemas.microsoft.com/office/powerpoint/2018/8/main">
  <p188:cm id="{7026F958-3903-4D9C-82A1-A4043D6DD69C}" authorId="{31464BDB-433D-0015-9DCC-ACA4901E20C6}" created="2026-09-24T15:05:44.365">
    <pc:sldMkLst xmlns:pc="http://schemas.microsoft.com/office/powerpoint/2013/main/command">
      <pc:docMk/>
      <pc:sldMk cId="1058626990" sldId="2147480850"/>
    </pc:sldMkLst>
    <p188:txBody>
      <a:bodyPr/>
      <a:lstStyle/>
      <a:p>
        <a:r>
          <a:rPr lang="en-GB"/>
          <a:t>Response options:
Explorer
Practitioner
Innovator</a:t>
        </a:r>
      </a:p>
    </p188:txBody>
  </p188:cm>
</p188:cmLst>
</file>

<file path=ppt/comments/modernComment_7FFFF513_EC15673B.xml><?xml version="1.0" encoding="utf-8"?>
<p188:cmLst xmlns:a="http://schemas.openxmlformats.org/drawingml/2006/main" xmlns:r="http://schemas.openxmlformats.org/officeDocument/2006/relationships" xmlns:p188="http://schemas.microsoft.com/office/powerpoint/2018/8/main">
  <p188:cm id="{A0349B6A-E3D1-4D15-998F-A4D756BC9770}" authorId="{31464BDB-433D-0015-9DCC-ACA4901E20C6}" created="2026-09-24T15:02:45.705">
    <ac:txMkLst xmlns:ac="http://schemas.microsoft.com/office/drawing/2013/main/command">
      <pc:docMk xmlns:pc="http://schemas.microsoft.com/office/powerpoint/2013/main/command"/>
      <pc:sldMk xmlns:pc="http://schemas.microsoft.com/office/powerpoint/2013/main/command" cId="3960825659" sldId="2147480851"/>
      <ac:spMk id="4" creationId="{A207E6A8-5E7A-7223-26D4-3F1D495E218F}"/>
      <ac:txMk cp="0" len="79">
        <ac:context len="80" hash="2354123651"/>
      </ac:txMk>
    </ac:txMkLst>
    <p188:pos x="10093815" y="641724"/>
    <p188:txBody>
      <a:bodyPr/>
      <a:lstStyle/>
      <a:p>
        <a:r>
          <a:rPr lang="en-GB"/>
          <a:t>Q1. Give 3 options: Not Useful, Somewhat Useful, Very</a:t>
        </a:r>
      </a:p>
    </p188:txBody>
  </p188:cm>
</p188:cmLst>
</file>

<file path=ppt/diagrams/colors1.xml><?xml version="1.0" encoding="utf-8"?>
<dgm:colorsDef xmlns:dgm="http://schemas.openxmlformats.org/drawingml/2006/diagram" xmlns:a="http://schemas.openxmlformats.org/drawingml/2006/main" uniqueId="urn:microsoft.com/office/officeart/2005/8/colors/accent1_2#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E29973-32C7-4E4B-AD9D-8AE32C7CC0DE}" type="doc">
      <dgm:prSet loTypeId="urn:microsoft.com/office/officeart/2005/8/layout/cycle8" loCatId="cycle" qsTypeId="urn:microsoft.com/office/officeart/2005/8/quickstyle/simple1#25" qsCatId="simple" csTypeId="urn:microsoft.com/office/officeart/2005/8/colors/accent1_2#25" csCatId="accent1" phldr="1"/>
      <dgm:spPr/>
      <dgm:t>
        <a:bodyPr/>
        <a:lstStyle/>
        <a:p>
          <a:endParaRPr lang="en-GB"/>
        </a:p>
      </dgm:t>
    </dgm:pt>
    <dgm:pt modelId="{46E87CB1-6F09-4491-B8C9-29ABD732F5AB}">
      <dgm:prSet phldrT="[Text]" phldr="0" custT="1"/>
      <dgm:spPr>
        <a:xfrm>
          <a:off x="368375" y="107789"/>
          <a:ext cx="1603386" cy="1603386"/>
        </a:xfrm>
        <a:prstGeom prst="pie">
          <a:avLst>
            <a:gd name="adj1" fmla="val 16200000"/>
            <a:gd name="adj2" fmla="val 0"/>
          </a:avLst>
        </a:prstGeom>
        <a:solidFill>
          <a:srgbClr val="4CAA6D"/>
        </a:solidFill>
        <a:ln w="19050" cap="flat" cmpd="sng" algn="ctr">
          <a:solidFill>
            <a:srgbClr val="FFFFFF">
              <a:hueOff val="0"/>
              <a:satOff val="0"/>
              <a:lumOff val="0"/>
              <a:alphaOff val="0"/>
            </a:srgbClr>
          </a:solidFill>
          <a:prstDash val="solid"/>
          <a:miter lim="800000"/>
        </a:ln>
        <a:effectLst/>
      </dgm:spPr>
      <dgm:t>
        <a:bodyPr/>
        <a:lstStyle/>
        <a:p>
          <a:pPr>
            <a:buNone/>
          </a:pPr>
          <a:r>
            <a:rPr lang="en-GB" sz="1100">
              <a:solidFill>
                <a:srgbClr val="FFFFFF"/>
              </a:solidFill>
              <a:latin typeface="Lato" panose="020F0502020204030203" pitchFamily="34" charset="0"/>
              <a:ea typeface="Lato" panose="020F0502020204030203" pitchFamily="34" charset="0"/>
              <a:cs typeface="Lato" panose="020F0502020204030203" pitchFamily="34" charset="0"/>
            </a:rPr>
            <a:t>Do</a:t>
          </a:r>
        </a:p>
      </dgm:t>
    </dgm:pt>
    <dgm:pt modelId="{11FEB873-C2D9-4F77-9DBA-92D2160267C0}" type="parTrans" cxnId="{72868C83-45EA-4201-BE71-0EABAEEF0E72}">
      <dgm:prSet/>
      <dgm:spPr/>
      <dgm:t>
        <a:bodyPr/>
        <a:lstStyle/>
        <a:p>
          <a:endParaRPr lang="en-GB" sz="1100">
            <a:latin typeface="Lato" panose="020F0502020204030203" pitchFamily="34" charset="0"/>
            <a:ea typeface="Lato" panose="020F0502020204030203" pitchFamily="34" charset="0"/>
            <a:cs typeface="Lato" panose="020F0502020204030203" pitchFamily="34" charset="0"/>
          </a:endParaRPr>
        </a:p>
      </dgm:t>
    </dgm:pt>
    <dgm:pt modelId="{B141A66D-29EE-4CDF-9469-D54F10779D21}" type="sibTrans" cxnId="{72868C83-45EA-4201-BE71-0EABAEEF0E72}">
      <dgm:prSet/>
      <dgm:spPr/>
      <dgm:t>
        <a:bodyPr/>
        <a:lstStyle/>
        <a:p>
          <a:endParaRPr lang="en-GB" sz="1100">
            <a:latin typeface="Lato" panose="020F0502020204030203" pitchFamily="34" charset="0"/>
            <a:ea typeface="Lato" panose="020F0502020204030203" pitchFamily="34" charset="0"/>
            <a:cs typeface="Lato" panose="020F0502020204030203" pitchFamily="34" charset="0"/>
          </a:endParaRPr>
        </a:p>
      </dgm:t>
    </dgm:pt>
    <dgm:pt modelId="{DBA09BCD-4759-4387-9840-856CC81E0C45}">
      <dgm:prSet phldrT="[Text]" phldr="0" custT="1"/>
      <dgm:spPr>
        <a:xfrm>
          <a:off x="368375" y="161617"/>
          <a:ext cx="1603386" cy="1603386"/>
        </a:xfrm>
        <a:prstGeom prst="pie">
          <a:avLst>
            <a:gd name="adj1" fmla="val 0"/>
            <a:gd name="adj2" fmla="val 5400000"/>
          </a:avLst>
        </a:prstGeom>
        <a:solidFill>
          <a:srgbClr val="0F9ED5"/>
        </a:solidFill>
        <a:ln w="19050" cap="flat" cmpd="sng" algn="ctr">
          <a:solidFill>
            <a:srgbClr val="FFFFFF">
              <a:hueOff val="0"/>
              <a:satOff val="0"/>
              <a:lumOff val="0"/>
              <a:alphaOff val="0"/>
            </a:srgbClr>
          </a:solidFill>
          <a:prstDash val="solid"/>
          <a:miter lim="800000"/>
        </a:ln>
        <a:effectLst/>
      </dgm:spPr>
      <dgm:t>
        <a:bodyPr/>
        <a:lstStyle/>
        <a:p>
          <a:pPr>
            <a:buNone/>
          </a:pPr>
          <a:r>
            <a:rPr lang="en-GB" sz="1100">
              <a:solidFill>
                <a:srgbClr val="FFFFFF"/>
              </a:solidFill>
              <a:latin typeface="Lato" panose="020F0502020204030203" pitchFamily="34" charset="0"/>
              <a:ea typeface="Lato" panose="020F0502020204030203" pitchFamily="34" charset="0"/>
              <a:cs typeface="Lato" panose="020F0502020204030203" pitchFamily="34" charset="0"/>
            </a:rPr>
            <a:t>Check</a:t>
          </a:r>
        </a:p>
      </dgm:t>
    </dgm:pt>
    <dgm:pt modelId="{A08B02E4-1492-4C4F-93E7-267C3C3EA3BB}" type="parTrans" cxnId="{395BD6AE-B1D5-41C9-81F9-B22AC76576AE}">
      <dgm:prSet/>
      <dgm:spPr/>
      <dgm:t>
        <a:bodyPr/>
        <a:lstStyle/>
        <a:p>
          <a:endParaRPr lang="en-GB" sz="1100">
            <a:latin typeface="Lato" panose="020F0502020204030203" pitchFamily="34" charset="0"/>
            <a:ea typeface="Lato" panose="020F0502020204030203" pitchFamily="34" charset="0"/>
            <a:cs typeface="Lato" panose="020F0502020204030203" pitchFamily="34" charset="0"/>
          </a:endParaRPr>
        </a:p>
      </dgm:t>
    </dgm:pt>
    <dgm:pt modelId="{DD8C3E68-DF8B-4FEF-A9E3-AFD137C62D45}" type="sibTrans" cxnId="{395BD6AE-B1D5-41C9-81F9-B22AC76576AE}">
      <dgm:prSet/>
      <dgm:spPr/>
      <dgm:t>
        <a:bodyPr/>
        <a:lstStyle/>
        <a:p>
          <a:endParaRPr lang="en-GB" sz="1100">
            <a:latin typeface="Lato" panose="020F0502020204030203" pitchFamily="34" charset="0"/>
            <a:ea typeface="Lato" panose="020F0502020204030203" pitchFamily="34" charset="0"/>
            <a:cs typeface="Lato" panose="020F0502020204030203" pitchFamily="34" charset="0"/>
          </a:endParaRPr>
        </a:p>
      </dgm:t>
    </dgm:pt>
    <dgm:pt modelId="{ADB78F45-E3A8-41BE-8337-DA8BFF5786B2}">
      <dgm:prSet phldrT="[Text]" phldr="0" custT="1"/>
      <dgm:spPr>
        <a:xfrm>
          <a:off x="314547" y="161617"/>
          <a:ext cx="1603386" cy="1603386"/>
        </a:xfrm>
        <a:prstGeom prst="pie">
          <a:avLst>
            <a:gd name="adj1" fmla="val 5400000"/>
            <a:gd name="adj2" fmla="val 10800000"/>
          </a:avLst>
        </a:prstGeom>
        <a:solidFill>
          <a:srgbClr val="4CAA6D">
            <a:lumMod val="75000"/>
          </a:srgbClr>
        </a:solidFill>
        <a:ln w="19050" cap="flat" cmpd="sng" algn="ctr">
          <a:solidFill>
            <a:srgbClr val="FFFFFF">
              <a:hueOff val="0"/>
              <a:satOff val="0"/>
              <a:lumOff val="0"/>
              <a:alphaOff val="0"/>
            </a:srgbClr>
          </a:solidFill>
          <a:prstDash val="solid"/>
          <a:miter lim="800000"/>
        </a:ln>
        <a:effectLst/>
      </dgm:spPr>
      <dgm:t>
        <a:bodyPr/>
        <a:lstStyle/>
        <a:p>
          <a:pPr>
            <a:buNone/>
          </a:pPr>
          <a:r>
            <a:rPr lang="en-GB" sz="1100">
              <a:solidFill>
                <a:srgbClr val="FFFFFF"/>
              </a:solidFill>
              <a:latin typeface="Lato" panose="020F0502020204030203" pitchFamily="34" charset="0"/>
              <a:ea typeface="Lato" panose="020F0502020204030203" pitchFamily="34" charset="0"/>
              <a:cs typeface="Lato" panose="020F0502020204030203" pitchFamily="34" charset="0"/>
            </a:rPr>
            <a:t>Act</a:t>
          </a:r>
        </a:p>
      </dgm:t>
    </dgm:pt>
    <dgm:pt modelId="{3CA77B1B-3077-4647-8F4F-69A349BCF598}" type="parTrans" cxnId="{6984D429-FC9F-417E-BC50-48ADDBD6196C}">
      <dgm:prSet/>
      <dgm:spPr/>
      <dgm:t>
        <a:bodyPr/>
        <a:lstStyle/>
        <a:p>
          <a:endParaRPr lang="en-GB" sz="1100">
            <a:latin typeface="Lato" panose="020F0502020204030203" pitchFamily="34" charset="0"/>
            <a:ea typeface="Lato" panose="020F0502020204030203" pitchFamily="34" charset="0"/>
            <a:cs typeface="Lato" panose="020F0502020204030203" pitchFamily="34" charset="0"/>
          </a:endParaRPr>
        </a:p>
      </dgm:t>
    </dgm:pt>
    <dgm:pt modelId="{8AEC15DD-7E72-48FE-ABC8-49A6947C9CB6}" type="sibTrans" cxnId="{6984D429-FC9F-417E-BC50-48ADDBD6196C}">
      <dgm:prSet/>
      <dgm:spPr/>
      <dgm:t>
        <a:bodyPr/>
        <a:lstStyle/>
        <a:p>
          <a:endParaRPr lang="en-GB" sz="1100">
            <a:latin typeface="Lato" panose="020F0502020204030203" pitchFamily="34" charset="0"/>
            <a:ea typeface="Lato" panose="020F0502020204030203" pitchFamily="34" charset="0"/>
            <a:cs typeface="Lato" panose="020F0502020204030203" pitchFamily="34" charset="0"/>
          </a:endParaRPr>
        </a:p>
      </dgm:t>
    </dgm:pt>
    <dgm:pt modelId="{0A2C5D3F-7F5B-4C1C-8EED-25CB0D59DE07}">
      <dgm:prSet phldrT="[Text]" phldr="0" custT="1"/>
      <dgm:spPr>
        <a:xfrm>
          <a:off x="314547" y="107789"/>
          <a:ext cx="1603386" cy="1603386"/>
        </a:xfrm>
        <a:prstGeom prst="pie">
          <a:avLst>
            <a:gd name="adj1" fmla="val 10800000"/>
            <a:gd name="adj2" fmla="val 16200000"/>
          </a:avLst>
        </a:prstGeom>
        <a:solidFill>
          <a:srgbClr val="1E4E5B"/>
        </a:solidFill>
        <a:ln w="19050" cap="flat" cmpd="sng" algn="ctr">
          <a:solidFill>
            <a:srgbClr val="FFFFFF">
              <a:hueOff val="0"/>
              <a:satOff val="0"/>
              <a:lumOff val="0"/>
              <a:alphaOff val="0"/>
            </a:srgbClr>
          </a:solidFill>
          <a:prstDash val="solid"/>
          <a:miter lim="800000"/>
        </a:ln>
        <a:effectLst/>
      </dgm:spPr>
      <dgm:t>
        <a:bodyPr/>
        <a:lstStyle/>
        <a:p>
          <a:pPr>
            <a:buNone/>
          </a:pPr>
          <a:r>
            <a:rPr lang="en-GB" sz="1100" dirty="0">
              <a:solidFill>
                <a:srgbClr val="FFFFFF"/>
              </a:solidFill>
              <a:latin typeface="Lato" panose="020F0502020204030203" pitchFamily="34" charset="0"/>
              <a:ea typeface="Lato" panose="020F0502020204030203" pitchFamily="34" charset="0"/>
              <a:cs typeface="Lato" panose="020F0502020204030203" pitchFamily="34" charset="0"/>
            </a:rPr>
            <a:t>Plan</a:t>
          </a:r>
        </a:p>
      </dgm:t>
    </dgm:pt>
    <dgm:pt modelId="{62977FCC-2EEB-423F-9D55-31330FA0C2A1}" type="parTrans" cxnId="{7C972CB3-A450-40EB-A146-446B62ABBCB7}">
      <dgm:prSet/>
      <dgm:spPr/>
      <dgm:t>
        <a:bodyPr/>
        <a:lstStyle/>
        <a:p>
          <a:endParaRPr lang="en-GB" sz="1100">
            <a:latin typeface="Lato" panose="020F0502020204030203" pitchFamily="34" charset="0"/>
            <a:ea typeface="Lato" panose="020F0502020204030203" pitchFamily="34" charset="0"/>
            <a:cs typeface="Lato" panose="020F0502020204030203" pitchFamily="34" charset="0"/>
          </a:endParaRPr>
        </a:p>
      </dgm:t>
    </dgm:pt>
    <dgm:pt modelId="{DBA76F65-AA8F-4F2B-A688-E90152436B4C}" type="sibTrans" cxnId="{7C972CB3-A450-40EB-A146-446B62ABBCB7}">
      <dgm:prSet/>
      <dgm:spPr/>
      <dgm:t>
        <a:bodyPr/>
        <a:lstStyle/>
        <a:p>
          <a:endParaRPr lang="en-GB" sz="1100">
            <a:latin typeface="Lato" panose="020F0502020204030203" pitchFamily="34" charset="0"/>
            <a:ea typeface="Lato" panose="020F0502020204030203" pitchFamily="34" charset="0"/>
            <a:cs typeface="Lato" panose="020F0502020204030203" pitchFamily="34" charset="0"/>
          </a:endParaRPr>
        </a:p>
      </dgm:t>
    </dgm:pt>
    <dgm:pt modelId="{6E789E81-0BB1-4548-9A4F-6D849EAECE6E}" type="pres">
      <dgm:prSet presAssocID="{5FE29973-32C7-4E4B-AD9D-8AE32C7CC0DE}" presName="compositeShape" presStyleCnt="0">
        <dgm:presLayoutVars>
          <dgm:chMax val="7"/>
          <dgm:dir/>
          <dgm:resizeHandles val="exact"/>
        </dgm:presLayoutVars>
      </dgm:prSet>
      <dgm:spPr/>
    </dgm:pt>
    <dgm:pt modelId="{355F78BC-4F9C-4E54-90FA-4B434C8FE147}" type="pres">
      <dgm:prSet presAssocID="{5FE29973-32C7-4E4B-AD9D-8AE32C7CC0DE}" presName="wedge1" presStyleLbl="node1" presStyleIdx="0" presStyleCnt="4"/>
      <dgm:spPr/>
    </dgm:pt>
    <dgm:pt modelId="{803067E3-0225-4F3F-9712-2E29355A82C6}" type="pres">
      <dgm:prSet presAssocID="{5FE29973-32C7-4E4B-AD9D-8AE32C7CC0DE}" presName="dummy1a" presStyleCnt="0"/>
      <dgm:spPr/>
    </dgm:pt>
    <dgm:pt modelId="{E5326A82-2DBF-4620-A3B4-C9C654EE9ABA}" type="pres">
      <dgm:prSet presAssocID="{5FE29973-32C7-4E4B-AD9D-8AE32C7CC0DE}" presName="dummy1b" presStyleCnt="0"/>
      <dgm:spPr/>
    </dgm:pt>
    <dgm:pt modelId="{D62E9804-1FFA-4CE4-84A0-75923EDBF049}" type="pres">
      <dgm:prSet presAssocID="{5FE29973-32C7-4E4B-AD9D-8AE32C7CC0DE}" presName="wedge1Tx" presStyleLbl="node1" presStyleIdx="0" presStyleCnt="4">
        <dgm:presLayoutVars>
          <dgm:chMax val="0"/>
          <dgm:chPref val="0"/>
          <dgm:bulletEnabled val="1"/>
        </dgm:presLayoutVars>
      </dgm:prSet>
      <dgm:spPr/>
    </dgm:pt>
    <dgm:pt modelId="{D5A31BCB-EF8B-4C8E-B98C-062C1DB01D12}" type="pres">
      <dgm:prSet presAssocID="{5FE29973-32C7-4E4B-AD9D-8AE32C7CC0DE}" presName="wedge2" presStyleLbl="node1" presStyleIdx="1" presStyleCnt="4"/>
      <dgm:spPr/>
    </dgm:pt>
    <dgm:pt modelId="{CECBD65C-86C1-4EC5-B908-869200CCFBB9}" type="pres">
      <dgm:prSet presAssocID="{5FE29973-32C7-4E4B-AD9D-8AE32C7CC0DE}" presName="dummy2a" presStyleCnt="0"/>
      <dgm:spPr/>
    </dgm:pt>
    <dgm:pt modelId="{C8EF0ACC-A702-4C0F-821C-99D7C83D933F}" type="pres">
      <dgm:prSet presAssocID="{5FE29973-32C7-4E4B-AD9D-8AE32C7CC0DE}" presName="dummy2b" presStyleCnt="0"/>
      <dgm:spPr/>
    </dgm:pt>
    <dgm:pt modelId="{F3D671DE-7616-4ABC-9647-7861D46EF871}" type="pres">
      <dgm:prSet presAssocID="{5FE29973-32C7-4E4B-AD9D-8AE32C7CC0DE}" presName="wedge2Tx" presStyleLbl="node1" presStyleIdx="1" presStyleCnt="4">
        <dgm:presLayoutVars>
          <dgm:chMax val="0"/>
          <dgm:chPref val="0"/>
          <dgm:bulletEnabled val="1"/>
        </dgm:presLayoutVars>
      </dgm:prSet>
      <dgm:spPr/>
    </dgm:pt>
    <dgm:pt modelId="{8DEA4BCA-5A35-45EB-8B01-9A6E7080D4BC}" type="pres">
      <dgm:prSet presAssocID="{5FE29973-32C7-4E4B-AD9D-8AE32C7CC0DE}" presName="wedge3" presStyleLbl="node1" presStyleIdx="2" presStyleCnt="4"/>
      <dgm:spPr/>
    </dgm:pt>
    <dgm:pt modelId="{19A7CBC3-D796-4C96-B1E1-E63A08436BFB}" type="pres">
      <dgm:prSet presAssocID="{5FE29973-32C7-4E4B-AD9D-8AE32C7CC0DE}" presName="dummy3a" presStyleCnt="0"/>
      <dgm:spPr/>
    </dgm:pt>
    <dgm:pt modelId="{D58F19D3-7584-4391-8C40-73D246ED2A1A}" type="pres">
      <dgm:prSet presAssocID="{5FE29973-32C7-4E4B-AD9D-8AE32C7CC0DE}" presName="dummy3b" presStyleCnt="0"/>
      <dgm:spPr/>
    </dgm:pt>
    <dgm:pt modelId="{25A119BE-692A-490D-9905-DA6B760C1EBC}" type="pres">
      <dgm:prSet presAssocID="{5FE29973-32C7-4E4B-AD9D-8AE32C7CC0DE}" presName="wedge3Tx" presStyleLbl="node1" presStyleIdx="2" presStyleCnt="4">
        <dgm:presLayoutVars>
          <dgm:chMax val="0"/>
          <dgm:chPref val="0"/>
          <dgm:bulletEnabled val="1"/>
        </dgm:presLayoutVars>
      </dgm:prSet>
      <dgm:spPr/>
    </dgm:pt>
    <dgm:pt modelId="{13FD3BC1-5D86-47F3-B0E0-3FAD8B8CA92D}" type="pres">
      <dgm:prSet presAssocID="{5FE29973-32C7-4E4B-AD9D-8AE32C7CC0DE}" presName="wedge4" presStyleLbl="node1" presStyleIdx="3" presStyleCnt="4"/>
      <dgm:spPr/>
    </dgm:pt>
    <dgm:pt modelId="{A5D48432-CD54-452C-8281-CFEA124ACFAD}" type="pres">
      <dgm:prSet presAssocID="{5FE29973-32C7-4E4B-AD9D-8AE32C7CC0DE}" presName="dummy4a" presStyleCnt="0"/>
      <dgm:spPr/>
    </dgm:pt>
    <dgm:pt modelId="{7CBA7231-C3C7-47E8-A26B-D3800F7A80DD}" type="pres">
      <dgm:prSet presAssocID="{5FE29973-32C7-4E4B-AD9D-8AE32C7CC0DE}" presName="dummy4b" presStyleCnt="0"/>
      <dgm:spPr/>
    </dgm:pt>
    <dgm:pt modelId="{0991B26F-1A0F-442D-AE09-7232C62C7BC5}" type="pres">
      <dgm:prSet presAssocID="{5FE29973-32C7-4E4B-AD9D-8AE32C7CC0DE}" presName="wedge4Tx" presStyleLbl="node1" presStyleIdx="3" presStyleCnt="4">
        <dgm:presLayoutVars>
          <dgm:chMax val="0"/>
          <dgm:chPref val="0"/>
          <dgm:bulletEnabled val="1"/>
        </dgm:presLayoutVars>
      </dgm:prSet>
      <dgm:spPr/>
    </dgm:pt>
    <dgm:pt modelId="{E510E04D-3C25-4378-A43B-0644F4A28D08}" type="pres">
      <dgm:prSet presAssocID="{B141A66D-29EE-4CDF-9469-D54F10779D21}" presName="arrowWedge1" presStyleLbl="fgSibTrans2D1" presStyleIdx="0" presStyleCnt="4"/>
      <dgm:spPr>
        <a:xfrm>
          <a:off x="269118" y="8532"/>
          <a:ext cx="1801901" cy="1801901"/>
        </a:xfrm>
        <a:prstGeom prst="circularArrow">
          <a:avLst>
            <a:gd name="adj1" fmla="val 5085"/>
            <a:gd name="adj2" fmla="val 327528"/>
            <a:gd name="adj3" fmla="val 21272472"/>
            <a:gd name="adj4" fmla="val 16200000"/>
            <a:gd name="adj5" fmla="val 5932"/>
          </a:avLst>
        </a:prstGeom>
        <a:solidFill>
          <a:srgbClr val="E8E8E8">
            <a:lumMod val="90000"/>
          </a:srgbClr>
        </a:solidFill>
        <a:ln>
          <a:noFill/>
        </a:ln>
        <a:effectLst/>
      </dgm:spPr>
    </dgm:pt>
    <dgm:pt modelId="{17E237A0-9B17-433B-B27C-B3391675F86F}" type="pres">
      <dgm:prSet presAssocID="{DD8C3E68-DF8B-4FEF-A9E3-AFD137C62D45}" presName="arrowWedge2" presStyleLbl="fgSibTrans2D1" presStyleIdx="1" presStyleCnt="4"/>
      <dgm:spPr>
        <a:xfrm>
          <a:off x="269118" y="62360"/>
          <a:ext cx="1801901" cy="1801901"/>
        </a:xfrm>
        <a:prstGeom prst="circularArrow">
          <a:avLst>
            <a:gd name="adj1" fmla="val 5085"/>
            <a:gd name="adj2" fmla="val 327528"/>
            <a:gd name="adj3" fmla="val 5072472"/>
            <a:gd name="adj4" fmla="val 0"/>
            <a:gd name="adj5" fmla="val 5932"/>
          </a:avLst>
        </a:prstGeom>
        <a:solidFill>
          <a:srgbClr val="E8E8E8">
            <a:lumMod val="90000"/>
          </a:srgbClr>
        </a:solidFill>
        <a:ln>
          <a:noFill/>
        </a:ln>
        <a:effectLst/>
      </dgm:spPr>
    </dgm:pt>
    <dgm:pt modelId="{1F85C538-389A-4BAE-870D-A272EFBA8293}" type="pres">
      <dgm:prSet presAssocID="{8AEC15DD-7E72-48FE-ABC8-49A6947C9CB6}" presName="arrowWedge3" presStyleLbl="fgSibTrans2D1" presStyleIdx="2" presStyleCnt="4"/>
      <dgm:spPr>
        <a:xfrm>
          <a:off x="215290" y="62360"/>
          <a:ext cx="1801901" cy="1801901"/>
        </a:xfrm>
        <a:prstGeom prst="circularArrow">
          <a:avLst>
            <a:gd name="adj1" fmla="val 5085"/>
            <a:gd name="adj2" fmla="val 327528"/>
            <a:gd name="adj3" fmla="val 10472472"/>
            <a:gd name="adj4" fmla="val 5400000"/>
            <a:gd name="adj5" fmla="val 5932"/>
          </a:avLst>
        </a:prstGeom>
        <a:solidFill>
          <a:srgbClr val="E8E8E8">
            <a:lumMod val="90000"/>
          </a:srgbClr>
        </a:solidFill>
        <a:ln>
          <a:noFill/>
        </a:ln>
        <a:effectLst/>
      </dgm:spPr>
    </dgm:pt>
    <dgm:pt modelId="{FCFFC6AB-D483-43C7-99E0-1F2C26F91E57}" type="pres">
      <dgm:prSet presAssocID="{DBA76F65-AA8F-4F2B-A688-E90152436B4C}" presName="arrowWedge4" presStyleLbl="fgSibTrans2D1" presStyleIdx="3" presStyleCnt="4"/>
      <dgm:spPr>
        <a:xfrm>
          <a:off x="215290" y="8532"/>
          <a:ext cx="1801901" cy="1801901"/>
        </a:xfrm>
        <a:prstGeom prst="circularArrow">
          <a:avLst>
            <a:gd name="adj1" fmla="val 5085"/>
            <a:gd name="adj2" fmla="val 327528"/>
            <a:gd name="adj3" fmla="val 15872472"/>
            <a:gd name="adj4" fmla="val 10800000"/>
            <a:gd name="adj5" fmla="val 5932"/>
          </a:avLst>
        </a:prstGeom>
        <a:solidFill>
          <a:srgbClr val="E8E8E8">
            <a:lumMod val="90000"/>
          </a:srgbClr>
        </a:solidFill>
        <a:ln>
          <a:noFill/>
        </a:ln>
        <a:effectLst/>
      </dgm:spPr>
    </dgm:pt>
  </dgm:ptLst>
  <dgm:cxnLst>
    <dgm:cxn modelId="{6984D429-FC9F-417E-BC50-48ADDBD6196C}" srcId="{5FE29973-32C7-4E4B-AD9D-8AE32C7CC0DE}" destId="{ADB78F45-E3A8-41BE-8337-DA8BFF5786B2}" srcOrd="2" destOrd="0" parTransId="{3CA77B1B-3077-4647-8F4F-69A349BCF598}" sibTransId="{8AEC15DD-7E72-48FE-ABC8-49A6947C9CB6}"/>
    <dgm:cxn modelId="{B8FC712B-F1F4-4EBC-A813-A6DE6FEB4D02}" type="presOf" srcId="{DBA09BCD-4759-4387-9840-856CC81E0C45}" destId="{D5A31BCB-EF8B-4C8E-B98C-062C1DB01D12}" srcOrd="0" destOrd="0" presId="urn:microsoft.com/office/officeart/2005/8/layout/cycle8"/>
    <dgm:cxn modelId="{2372993F-022F-42AE-8772-9079275DA5EB}" type="presOf" srcId="{0A2C5D3F-7F5B-4C1C-8EED-25CB0D59DE07}" destId="{0991B26F-1A0F-442D-AE09-7232C62C7BC5}" srcOrd="1" destOrd="0" presId="urn:microsoft.com/office/officeart/2005/8/layout/cycle8"/>
    <dgm:cxn modelId="{E3A9CA7B-06A2-49DF-95B8-CBCD1AA3367E}" type="presOf" srcId="{46E87CB1-6F09-4491-B8C9-29ABD732F5AB}" destId="{D62E9804-1FFA-4CE4-84A0-75923EDBF049}" srcOrd="1" destOrd="0" presId="urn:microsoft.com/office/officeart/2005/8/layout/cycle8"/>
    <dgm:cxn modelId="{72868C83-45EA-4201-BE71-0EABAEEF0E72}" srcId="{5FE29973-32C7-4E4B-AD9D-8AE32C7CC0DE}" destId="{46E87CB1-6F09-4491-B8C9-29ABD732F5AB}" srcOrd="0" destOrd="0" parTransId="{11FEB873-C2D9-4F77-9DBA-92D2160267C0}" sibTransId="{B141A66D-29EE-4CDF-9469-D54F10779D21}"/>
    <dgm:cxn modelId="{5EFD6B97-AB6C-4F33-B3E3-2ABC4C3319C0}" type="presOf" srcId="{5FE29973-32C7-4E4B-AD9D-8AE32C7CC0DE}" destId="{6E789E81-0BB1-4548-9A4F-6D849EAECE6E}" srcOrd="0" destOrd="0" presId="urn:microsoft.com/office/officeart/2005/8/layout/cycle8"/>
    <dgm:cxn modelId="{395BD6AE-B1D5-41C9-81F9-B22AC76576AE}" srcId="{5FE29973-32C7-4E4B-AD9D-8AE32C7CC0DE}" destId="{DBA09BCD-4759-4387-9840-856CC81E0C45}" srcOrd="1" destOrd="0" parTransId="{A08B02E4-1492-4C4F-93E7-267C3C3EA3BB}" sibTransId="{DD8C3E68-DF8B-4FEF-A9E3-AFD137C62D45}"/>
    <dgm:cxn modelId="{D9476AB0-D607-4FD1-829F-8B5F27F624AC}" type="presOf" srcId="{ADB78F45-E3A8-41BE-8337-DA8BFF5786B2}" destId="{8DEA4BCA-5A35-45EB-8B01-9A6E7080D4BC}" srcOrd="0" destOrd="0" presId="urn:microsoft.com/office/officeart/2005/8/layout/cycle8"/>
    <dgm:cxn modelId="{7C972CB3-A450-40EB-A146-446B62ABBCB7}" srcId="{5FE29973-32C7-4E4B-AD9D-8AE32C7CC0DE}" destId="{0A2C5D3F-7F5B-4C1C-8EED-25CB0D59DE07}" srcOrd="3" destOrd="0" parTransId="{62977FCC-2EEB-423F-9D55-31330FA0C2A1}" sibTransId="{DBA76F65-AA8F-4F2B-A688-E90152436B4C}"/>
    <dgm:cxn modelId="{B7A132CE-8C98-4B65-B88B-AEB6DE158081}" type="presOf" srcId="{ADB78F45-E3A8-41BE-8337-DA8BFF5786B2}" destId="{25A119BE-692A-490D-9905-DA6B760C1EBC}" srcOrd="1" destOrd="0" presId="urn:microsoft.com/office/officeart/2005/8/layout/cycle8"/>
    <dgm:cxn modelId="{B2CDD2CF-82BD-428D-834C-832C3250ABF8}" type="presOf" srcId="{46E87CB1-6F09-4491-B8C9-29ABD732F5AB}" destId="{355F78BC-4F9C-4E54-90FA-4B434C8FE147}" srcOrd="0" destOrd="0" presId="urn:microsoft.com/office/officeart/2005/8/layout/cycle8"/>
    <dgm:cxn modelId="{E25777D0-5D11-4B95-8456-720297B6B7CC}" type="presOf" srcId="{DBA09BCD-4759-4387-9840-856CC81E0C45}" destId="{F3D671DE-7616-4ABC-9647-7861D46EF871}" srcOrd="1" destOrd="0" presId="urn:microsoft.com/office/officeart/2005/8/layout/cycle8"/>
    <dgm:cxn modelId="{4613D8D5-7CD0-403A-A131-09C96919DDED}" type="presOf" srcId="{0A2C5D3F-7F5B-4C1C-8EED-25CB0D59DE07}" destId="{13FD3BC1-5D86-47F3-B0E0-3FAD8B8CA92D}" srcOrd="0" destOrd="0" presId="urn:microsoft.com/office/officeart/2005/8/layout/cycle8"/>
    <dgm:cxn modelId="{E28C55A3-C51C-4B1B-B0A0-98EDD4A33A7B}" type="presParOf" srcId="{6E789E81-0BB1-4548-9A4F-6D849EAECE6E}" destId="{355F78BC-4F9C-4E54-90FA-4B434C8FE147}" srcOrd="0" destOrd="0" presId="urn:microsoft.com/office/officeart/2005/8/layout/cycle8"/>
    <dgm:cxn modelId="{AB0DCC9C-1FFE-40A2-AE80-2FFD39122307}" type="presParOf" srcId="{6E789E81-0BB1-4548-9A4F-6D849EAECE6E}" destId="{803067E3-0225-4F3F-9712-2E29355A82C6}" srcOrd="1" destOrd="0" presId="urn:microsoft.com/office/officeart/2005/8/layout/cycle8"/>
    <dgm:cxn modelId="{E5D167AB-7016-41FA-98C1-00C441A520E7}" type="presParOf" srcId="{6E789E81-0BB1-4548-9A4F-6D849EAECE6E}" destId="{E5326A82-2DBF-4620-A3B4-C9C654EE9ABA}" srcOrd="2" destOrd="0" presId="urn:microsoft.com/office/officeart/2005/8/layout/cycle8"/>
    <dgm:cxn modelId="{F5959024-6B65-4F55-A1C0-53843CA5E9CF}" type="presParOf" srcId="{6E789E81-0BB1-4548-9A4F-6D849EAECE6E}" destId="{D62E9804-1FFA-4CE4-84A0-75923EDBF049}" srcOrd="3" destOrd="0" presId="urn:microsoft.com/office/officeart/2005/8/layout/cycle8"/>
    <dgm:cxn modelId="{1C88914F-C650-49F0-8A39-C3424AD4001C}" type="presParOf" srcId="{6E789E81-0BB1-4548-9A4F-6D849EAECE6E}" destId="{D5A31BCB-EF8B-4C8E-B98C-062C1DB01D12}" srcOrd="4" destOrd="0" presId="urn:microsoft.com/office/officeart/2005/8/layout/cycle8"/>
    <dgm:cxn modelId="{DD147496-80A4-477A-A9BF-50D17616EB6A}" type="presParOf" srcId="{6E789E81-0BB1-4548-9A4F-6D849EAECE6E}" destId="{CECBD65C-86C1-4EC5-B908-869200CCFBB9}" srcOrd="5" destOrd="0" presId="urn:microsoft.com/office/officeart/2005/8/layout/cycle8"/>
    <dgm:cxn modelId="{00694D26-D35F-4153-86CA-1AB5ACF329C0}" type="presParOf" srcId="{6E789E81-0BB1-4548-9A4F-6D849EAECE6E}" destId="{C8EF0ACC-A702-4C0F-821C-99D7C83D933F}" srcOrd="6" destOrd="0" presId="urn:microsoft.com/office/officeart/2005/8/layout/cycle8"/>
    <dgm:cxn modelId="{36C946CE-8474-4EA9-B50A-863A712C4F71}" type="presParOf" srcId="{6E789E81-0BB1-4548-9A4F-6D849EAECE6E}" destId="{F3D671DE-7616-4ABC-9647-7861D46EF871}" srcOrd="7" destOrd="0" presId="urn:microsoft.com/office/officeart/2005/8/layout/cycle8"/>
    <dgm:cxn modelId="{9866EFBF-CD6E-4F93-A26F-690C3FD6DA33}" type="presParOf" srcId="{6E789E81-0BB1-4548-9A4F-6D849EAECE6E}" destId="{8DEA4BCA-5A35-45EB-8B01-9A6E7080D4BC}" srcOrd="8" destOrd="0" presId="urn:microsoft.com/office/officeart/2005/8/layout/cycle8"/>
    <dgm:cxn modelId="{8D7844A7-961C-49D1-9D59-286302E99F8B}" type="presParOf" srcId="{6E789E81-0BB1-4548-9A4F-6D849EAECE6E}" destId="{19A7CBC3-D796-4C96-B1E1-E63A08436BFB}" srcOrd="9" destOrd="0" presId="urn:microsoft.com/office/officeart/2005/8/layout/cycle8"/>
    <dgm:cxn modelId="{6536865D-5840-4453-BC47-466E39E4499E}" type="presParOf" srcId="{6E789E81-0BB1-4548-9A4F-6D849EAECE6E}" destId="{D58F19D3-7584-4391-8C40-73D246ED2A1A}" srcOrd="10" destOrd="0" presId="urn:microsoft.com/office/officeart/2005/8/layout/cycle8"/>
    <dgm:cxn modelId="{A57DCB57-0042-4F47-A9B7-3AE54A09F9BA}" type="presParOf" srcId="{6E789E81-0BB1-4548-9A4F-6D849EAECE6E}" destId="{25A119BE-692A-490D-9905-DA6B760C1EBC}" srcOrd="11" destOrd="0" presId="urn:microsoft.com/office/officeart/2005/8/layout/cycle8"/>
    <dgm:cxn modelId="{4F508F93-F2CE-401D-AD25-CBA441763FB5}" type="presParOf" srcId="{6E789E81-0BB1-4548-9A4F-6D849EAECE6E}" destId="{13FD3BC1-5D86-47F3-B0E0-3FAD8B8CA92D}" srcOrd="12" destOrd="0" presId="urn:microsoft.com/office/officeart/2005/8/layout/cycle8"/>
    <dgm:cxn modelId="{89D10482-B4A4-4665-8203-43F9F17CB2FA}" type="presParOf" srcId="{6E789E81-0BB1-4548-9A4F-6D849EAECE6E}" destId="{A5D48432-CD54-452C-8281-CFEA124ACFAD}" srcOrd="13" destOrd="0" presId="urn:microsoft.com/office/officeart/2005/8/layout/cycle8"/>
    <dgm:cxn modelId="{6BE4FE7A-A549-4D4C-9D75-8D7A252EACAF}" type="presParOf" srcId="{6E789E81-0BB1-4548-9A4F-6D849EAECE6E}" destId="{7CBA7231-C3C7-47E8-A26B-D3800F7A80DD}" srcOrd="14" destOrd="0" presId="urn:microsoft.com/office/officeart/2005/8/layout/cycle8"/>
    <dgm:cxn modelId="{512AF4B3-ED91-479B-9635-3AC6085BCB3A}" type="presParOf" srcId="{6E789E81-0BB1-4548-9A4F-6D849EAECE6E}" destId="{0991B26F-1A0F-442D-AE09-7232C62C7BC5}" srcOrd="15" destOrd="0" presId="urn:microsoft.com/office/officeart/2005/8/layout/cycle8"/>
    <dgm:cxn modelId="{D5C52C8E-5ECD-4E80-BB2F-2C9631DCE46F}" type="presParOf" srcId="{6E789E81-0BB1-4548-9A4F-6D849EAECE6E}" destId="{E510E04D-3C25-4378-A43B-0644F4A28D08}" srcOrd="16" destOrd="0" presId="urn:microsoft.com/office/officeart/2005/8/layout/cycle8"/>
    <dgm:cxn modelId="{28229000-1767-4C54-B241-6CAD87FC5931}" type="presParOf" srcId="{6E789E81-0BB1-4548-9A4F-6D849EAECE6E}" destId="{17E237A0-9B17-433B-B27C-B3391675F86F}" srcOrd="17" destOrd="0" presId="urn:microsoft.com/office/officeart/2005/8/layout/cycle8"/>
    <dgm:cxn modelId="{08978C6F-5435-4124-B444-EC9EBD31602C}" type="presParOf" srcId="{6E789E81-0BB1-4548-9A4F-6D849EAECE6E}" destId="{1F85C538-389A-4BAE-870D-A272EFBA8293}" srcOrd="18" destOrd="0" presId="urn:microsoft.com/office/officeart/2005/8/layout/cycle8"/>
    <dgm:cxn modelId="{F921DB14-4F64-4088-8BA5-43DB97B45866}" type="presParOf" srcId="{6E789E81-0BB1-4548-9A4F-6D849EAECE6E}" destId="{FCFFC6AB-D483-43C7-99E0-1F2C26F91E57}" srcOrd="1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E29973-32C7-4E4B-AD9D-8AE32C7CC0DE}" type="doc">
      <dgm:prSet loTypeId="urn:microsoft.com/office/officeart/2005/8/layout/cycle8" loCatId="cycle" qsTypeId="urn:microsoft.com/office/officeart/2005/8/quickstyle/simple1#25" qsCatId="simple" csTypeId="urn:microsoft.com/office/officeart/2005/8/colors/accent1_2#25" csCatId="accent1" phldr="1"/>
      <dgm:spPr/>
      <dgm:t>
        <a:bodyPr/>
        <a:lstStyle/>
        <a:p>
          <a:endParaRPr lang="en-GB"/>
        </a:p>
      </dgm:t>
    </dgm:pt>
    <dgm:pt modelId="{46E87CB1-6F09-4491-B8C9-29ABD732F5AB}">
      <dgm:prSet phldrT="[Text]" phldr="0" custT="1"/>
      <dgm:spPr>
        <a:xfrm>
          <a:off x="368375" y="107789"/>
          <a:ext cx="1603386" cy="1603386"/>
        </a:xfrm>
        <a:prstGeom prst="pie">
          <a:avLst>
            <a:gd name="adj1" fmla="val 16200000"/>
            <a:gd name="adj2" fmla="val 0"/>
          </a:avLst>
        </a:prstGeom>
        <a:solidFill>
          <a:srgbClr val="4CAA6D"/>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Do</a:t>
          </a:r>
        </a:p>
      </dgm:t>
    </dgm:pt>
    <dgm:pt modelId="{11FEB873-C2D9-4F77-9DBA-92D2160267C0}" type="parTrans" cxnId="{72868C83-45EA-4201-BE71-0EABAEEF0E72}">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B141A66D-29EE-4CDF-9469-D54F10779D21}" type="sibTrans" cxnId="{72868C83-45EA-4201-BE71-0EABAEEF0E72}">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DBA09BCD-4759-4387-9840-856CC81E0C45}">
      <dgm:prSet phldrT="[Text]" phldr="0" custT="1"/>
      <dgm:spPr>
        <a:xfrm>
          <a:off x="368375" y="161617"/>
          <a:ext cx="1603386" cy="1603386"/>
        </a:xfrm>
        <a:prstGeom prst="pie">
          <a:avLst>
            <a:gd name="adj1" fmla="val 0"/>
            <a:gd name="adj2" fmla="val 5400000"/>
          </a:avLst>
        </a:prstGeom>
        <a:solidFill>
          <a:srgbClr val="0F9ED5"/>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Check</a:t>
          </a:r>
        </a:p>
      </dgm:t>
    </dgm:pt>
    <dgm:pt modelId="{A08B02E4-1492-4C4F-93E7-267C3C3EA3BB}" type="parTrans" cxnId="{395BD6AE-B1D5-41C9-81F9-B22AC76576AE}">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DD8C3E68-DF8B-4FEF-A9E3-AFD137C62D45}" type="sibTrans" cxnId="{395BD6AE-B1D5-41C9-81F9-B22AC76576AE}">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ADB78F45-E3A8-41BE-8337-DA8BFF5786B2}">
      <dgm:prSet phldrT="[Text]" phldr="0" custT="1"/>
      <dgm:spPr>
        <a:xfrm>
          <a:off x="314547" y="161617"/>
          <a:ext cx="1603386" cy="1603386"/>
        </a:xfrm>
        <a:prstGeom prst="pie">
          <a:avLst>
            <a:gd name="adj1" fmla="val 5400000"/>
            <a:gd name="adj2" fmla="val 10800000"/>
          </a:avLst>
        </a:prstGeom>
        <a:solidFill>
          <a:srgbClr val="4CAA6D">
            <a:lumMod val="75000"/>
          </a:srgbClr>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Act</a:t>
          </a:r>
        </a:p>
      </dgm:t>
    </dgm:pt>
    <dgm:pt modelId="{3CA77B1B-3077-4647-8F4F-69A349BCF598}" type="parTrans" cxnId="{6984D429-FC9F-417E-BC50-48ADDBD6196C}">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8AEC15DD-7E72-48FE-ABC8-49A6947C9CB6}" type="sibTrans" cxnId="{6984D429-FC9F-417E-BC50-48ADDBD6196C}">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0A2C5D3F-7F5B-4C1C-8EED-25CB0D59DE07}">
      <dgm:prSet phldrT="[Text]" phldr="0" custT="1"/>
      <dgm:spPr>
        <a:xfrm>
          <a:off x="314547" y="107789"/>
          <a:ext cx="1603386" cy="1603386"/>
        </a:xfrm>
        <a:prstGeom prst="pie">
          <a:avLst>
            <a:gd name="adj1" fmla="val 10800000"/>
            <a:gd name="adj2" fmla="val 16200000"/>
          </a:avLst>
        </a:prstGeom>
        <a:solidFill>
          <a:srgbClr val="1E4E5B"/>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Plan</a:t>
          </a:r>
        </a:p>
      </dgm:t>
    </dgm:pt>
    <dgm:pt modelId="{62977FCC-2EEB-423F-9D55-31330FA0C2A1}" type="parTrans" cxnId="{7C972CB3-A450-40EB-A146-446B62ABBCB7}">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DBA76F65-AA8F-4F2B-A688-E90152436B4C}" type="sibTrans" cxnId="{7C972CB3-A450-40EB-A146-446B62ABBCB7}">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6E789E81-0BB1-4548-9A4F-6D849EAECE6E}" type="pres">
      <dgm:prSet presAssocID="{5FE29973-32C7-4E4B-AD9D-8AE32C7CC0DE}" presName="compositeShape" presStyleCnt="0">
        <dgm:presLayoutVars>
          <dgm:chMax val="7"/>
          <dgm:dir/>
          <dgm:resizeHandles val="exact"/>
        </dgm:presLayoutVars>
      </dgm:prSet>
      <dgm:spPr/>
    </dgm:pt>
    <dgm:pt modelId="{355F78BC-4F9C-4E54-90FA-4B434C8FE147}" type="pres">
      <dgm:prSet presAssocID="{5FE29973-32C7-4E4B-AD9D-8AE32C7CC0DE}" presName="wedge1" presStyleLbl="node1" presStyleIdx="0" presStyleCnt="4"/>
      <dgm:spPr/>
    </dgm:pt>
    <dgm:pt modelId="{803067E3-0225-4F3F-9712-2E29355A82C6}" type="pres">
      <dgm:prSet presAssocID="{5FE29973-32C7-4E4B-AD9D-8AE32C7CC0DE}" presName="dummy1a" presStyleCnt="0"/>
      <dgm:spPr/>
    </dgm:pt>
    <dgm:pt modelId="{E5326A82-2DBF-4620-A3B4-C9C654EE9ABA}" type="pres">
      <dgm:prSet presAssocID="{5FE29973-32C7-4E4B-AD9D-8AE32C7CC0DE}" presName="dummy1b" presStyleCnt="0"/>
      <dgm:spPr/>
    </dgm:pt>
    <dgm:pt modelId="{D62E9804-1FFA-4CE4-84A0-75923EDBF049}" type="pres">
      <dgm:prSet presAssocID="{5FE29973-32C7-4E4B-AD9D-8AE32C7CC0DE}" presName="wedge1Tx" presStyleLbl="node1" presStyleIdx="0" presStyleCnt="4">
        <dgm:presLayoutVars>
          <dgm:chMax val="0"/>
          <dgm:chPref val="0"/>
          <dgm:bulletEnabled val="1"/>
        </dgm:presLayoutVars>
      </dgm:prSet>
      <dgm:spPr/>
    </dgm:pt>
    <dgm:pt modelId="{D5A31BCB-EF8B-4C8E-B98C-062C1DB01D12}" type="pres">
      <dgm:prSet presAssocID="{5FE29973-32C7-4E4B-AD9D-8AE32C7CC0DE}" presName="wedge2" presStyleLbl="node1" presStyleIdx="1" presStyleCnt="4"/>
      <dgm:spPr/>
    </dgm:pt>
    <dgm:pt modelId="{CECBD65C-86C1-4EC5-B908-869200CCFBB9}" type="pres">
      <dgm:prSet presAssocID="{5FE29973-32C7-4E4B-AD9D-8AE32C7CC0DE}" presName="dummy2a" presStyleCnt="0"/>
      <dgm:spPr/>
    </dgm:pt>
    <dgm:pt modelId="{C8EF0ACC-A702-4C0F-821C-99D7C83D933F}" type="pres">
      <dgm:prSet presAssocID="{5FE29973-32C7-4E4B-AD9D-8AE32C7CC0DE}" presName="dummy2b" presStyleCnt="0"/>
      <dgm:spPr/>
    </dgm:pt>
    <dgm:pt modelId="{F3D671DE-7616-4ABC-9647-7861D46EF871}" type="pres">
      <dgm:prSet presAssocID="{5FE29973-32C7-4E4B-AD9D-8AE32C7CC0DE}" presName="wedge2Tx" presStyleLbl="node1" presStyleIdx="1" presStyleCnt="4">
        <dgm:presLayoutVars>
          <dgm:chMax val="0"/>
          <dgm:chPref val="0"/>
          <dgm:bulletEnabled val="1"/>
        </dgm:presLayoutVars>
      </dgm:prSet>
      <dgm:spPr/>
    </dgm:pt>
    <dgm:pt modelId="{8DEA4BCA-5A35-45EB-8B01-9A6E7080D4BC}" type="pres">
      <dgm:prSet presAssocID="{5FE29973-32C7-4E4B-AD9D-8AE32C7CC0DE}" presName="wedge3" presStyleLbl="node1" presStyleIdx="2" presStyleCnt="4"/>
      <dgm:spPr/>
    </dgm:pt>
    <dgm:pt modelId="{19A7CBC3-D796-4C96-B1E1-E63A08436BFB}" type="pres">
      <dgm:prSet presAssocID="{5FE29973-32C7-4E4B-AD9D-8AE32C7CC0DE}" presName="dummy3a" presStyleCnt="0"/>
      <dgm:spPr/>
    </dgm:pt>
    <dgm:pt modelId="{D58F19D3-7584-4391-8C40-73D246ED2A1A}" type="pres">
      <dgm:prSet presAssocID="{5FE29973-32C7-4E4B-AD9D-8AE32C7CC0DE}" presName="dummy3b" presStyleCnt="0"/>
      <dgm:spPr/>
    </dgm:pt>
    <dgm:pt modelId="{25A119BE-692A-490D-9905-DA6B760C1EBC}" type="pres">
      <dgm:prSet presAssocID="{5FE29973-32C7-4E4B-AD9D-8AE32C7CC0DE}" presName="wedge3Tx" presStyleLbl="node1" presStyleIdx="2" presStyleCnt="4">
        <dgm:presLayoutVars>
          <dgm:chMax val="0"/>
          <dgm:chPref val="0"/>
          <dgm:bulletEnabled val="1"/>
        </dgm:presLayoutVars>
      </dgm:prSet>
      <dgm:spPr/>
    </dgm:pt>
    <dgm:pt modelId="{13FD3BC1-5D86-47F3-B0E0-3FAD8B8CA92D}" type="pres">
      <dgm:prSet presAssocID="{5FE29973-32C7-4E4B-AD9D-8AE32C7CC0DE}" presName="wedge4" presStyleLbl="node1" presStyleIdx="3" presStyleCnt="4"/>
      <dgm:spPr/>
    </dgm:pt>
    <dgm:pt modelId="{A5D48432-CD54-452C-8281-CFEA124ACFAD}" type="pres">
      <dgm:prSet presAssocID="{5FE29973-32C7-4E4B-AD9D-8AE32C7CC0DE}" presName="dummy4a" presStyleCnt="0"/>
      <dgm:spPr/>
    </dgm:pt>
    <dgm:pt modelId="{7CBA7231-C3C7-47E8-A26B-D3800F7A80DD}" type="pres">
      <dgm:prSet presAssocID="{5FE29973-32C7-4E4B-AD9D-8AE32C7CC0DE}" presName="dummy4b" presStyleCnt="0"/>
      <dgm:spPr/>
    </dgm:pt>
    <dgm:pt modelId="{0991B26F-1A0F-442D-AE09-7232C62C7BC5}" type="pres">
      <dgm:prSet presAssocID="{5FE29973-32C7-4E4B-AD9D-8AE32C7CC0DE}" presName="wedge4Tx" presStyleLbl="node1" presStyleIdx="3" presStyleCnt="4">
        <dgm:presLayoutVars>
          <dgm:chMax val="0"/>
          <dgm:chPref val="0"/>
          <dgm:bulletEnabled val="1"/>
        </dgm:presLayoutVars>
      </dgm:prSet>
      <dgm:spPr/>
    </dgm:pt>
    <dgm:pt modelId="{E510E04D-3C25-4378-A43B-0644F4A28D08}" type="pres">
      <dgm:prSet presAssocID="{B141A66D-29EE-4CDF-9469-D54F10779D21}" presName="arrowWedge1" presStyleLbl="fgSibTrans2D1" presStyleIdx="0" presStyleCnt="4"/>
      <dgm:spPr>
        <a:xfrm>
          <a:off x="269118" y="8532"/>
          <a:ext cx="1801901" cy="1801901"/>
        </a:xfrm>
        <a:prstGeom prst="circularArrow">
          <a:avLst>
            <a:gd name="adj1" fmla="val 5085"/>
            <a:gd name="adj2" fmla="val 327528"/>
            <a:gd name="adj3" fmla="val 21272472"/>
            <a:gd name="adj4" fmla="val 16200000"/>
            <a:gd name="adj5" fmla="val 5932"/>
          </a:avLst>
        </a:prstGeom>
        <a:solidFill>
          <a:srgbClr val="E8E8E8">
            <a:lumMod val="90000"/>
          </a:srgbClr>
        </a:solidFill>
        <a:ln>
          <a:noFill/>
        </a:ln>
        <a:effectLst/>
      </dgm:spPr>
    </dgm:pt>
    <dgm:pt modelId="{17E237A0-9B17-433B-B27C-B3391675F86F}" type="pres">
      <dgm:prSet presAssocID="{DD8C3E68-DF8B-4FEF-A9E3-AFD137C62D45}" presName="arrowWedge2" presStyleLbl="fgSibTrans2D1" presStyleIdx="1" presStyleCnt="4"/>
      <dgm:spPr>
        <a:xfrm>
          <a:off x="269118" y="62360"/>
          <a:ext cx="1801901" cy="1801901"/>
        </a:xfrm>
        <a:prstGeom prst="circularArrow">
          <a:avLst>
            <a:gd name="adj1" fmla="val 5085"/>
            <a:gd name="adj2" fmla="val 327528"/>
            <a:gd name="adj3" fmla="val 5072472"/>
            <a:gd name="adj4" fmla="val 0"/>
            <a:gd name="adj5" fmla="val 5932"/>
          </a:avLst>
        </a:prstGeom>
        <a:solidFill>
          <a:srgbClr val="E8E8E8">
            <a:lumMod val="90000"/>
          </a:srgbClr>
        </a:solidFill>
        <a:ln>
          <a:noFill/>
        </a:ln>
        <a:effectLst/>
      </dgm:spPr>
    </dgm:pt>
    <dgm:pt modelId="{1F85C538-389A-4BAE-870D-A272EFBA8293}" type="pres">
      <dgm:prSet presAssocID="{8AEC15DD-7E72-48FE-ABC8-49A6947C9CB6}" presName="arrowWedge3" presStyleLbl="fgSibTrans2D1" presStyleIdx="2" presStyleCnt="4"/>
      <dgm:spPr>
        <a:xfrm>
          <a:off x="215290" y="62360"/>
          <a:ext cx="1801901" cy="1801901"/>
        </a:xfrm>
        <a:prstGeom prst="circularArrow">
          <a:avLst>
            <a:gd name="adj1" fmla="val 5085"/>
            <a:gd name="adj2" fmla="val 327528"/>
            <a:gd name="adj3" fmla="val 10472472"/>
            <a:gd name="adj4" fmla="val 5400000"/>
            <a:gd name="adj5" fmla="val 5932"/>
          </a:avLst>
        </a:prstGeom>
        <a:solidFill>
          <a:srgbClr val="E8E8E8">
            <a:lumMod val="90000"/>
          </a:srgbClr>
        </a:solidFill>
        <a:ln>
          <a:noFill/>
        </a:ln>
        <a:effectLst/>
      </dgm:spPr>
    </dgm:pt>
    <dgm:pt modelId="{FCFFC6AB-D483-43C7-99E0-1F2C26F91E57}" type="pres">
      <dgm:prSet presAssocID="{DBA76F65-AA8F-4F2B-A688-E90152436B4C}" presName="arrowWedge4" presStyleLbl="fgSibTrans2D1" presStyleIdx="3" presStyleCnt="4"/>
      <dgm:spPr>
        <a:xfrm>
          <a:off x="215290" y="8532"/>
          <a:ext cx="1801901" cy="1801901"/>
        </a:xfrm>
        <a:prstGeom prst="circularArrow">
          <a:avLst>
            <a:gd name="adj1" fmla="val 5085"/>
            <a:gd name="adj2" fmla="val 327528"/>
            <a:gd name="adj3" fmla="val 15872472"/>
            <a:gd name="adj4" fmla="val 10800000"/>
            <a:gd name="adj5" fmla="val 5932"/>
          </a:avLst>
        </a:prstGeom>
        <a:solidFill>
          <a:srgbClr val="E8E8E8">
            <a:lumMod val="90000"/>
          </a:srgbClr>
        </a:solidFill>
        <a:ln>
          <a:noFill/>
        </a:ln>
        <a:effectLst/>
      </dgm:spPr>
    </dgm:pt>
  </dgm:ptLst>
  <dgm:cxnLst>
    <dgm:cxn modelId="{6984D429-FC9F-417E-BC50-48ADDBD6196C}" srcId="{5FE29973-32C7-4E4B-AD9D-8AE32C7CC0DE}" destId="{ADB78F45-E3A8-41BE-8337-DA8BFF5786B2}" srcOrd="2" destOrd="0" parTransId="{3CA77B1B-3077-4647-8F4F-69A349BCF598}" sibTransId="{8AEC15DD-7E72-48FE-ABC8-49A6947C9CB6}"/>
    <dgm:cxn modelId="{B8FC712B-F1F4-4EBC-A813-A6DE6FEB4D02}" type="presOf" srcId="{DBA09BCD-4759-4387-9840-856CC81E0C45}" destId="{D5A31BCB-EF8B-4C8E-B98C-062C1DB01D12}" srcOrd="0" destOrd="0" presId="urn:microsoft.com/office/officeart/2005/8/layout/cycle8"/>
    <dgm:cxn modelId="{2372993F-022F-42AE-8772-9079275DA5EB}" type="presOf" srcId="{0A2C5D3F-7F5B-4C1C-8EED-25CB0D59DE07}" destId="{0991B26F-1A0F-442D-AE09-7232C62C7BC5}" srcOrd="1" destOrd="0" presId="urn:microsoft.com/office/officeart/2005/8/layout/cycle8"/>
    <dgm:cxn modelId="{E3A9CA7B-06A2-49DF-95B8-CBCD1AA3367E}" type="presOf" srcId="{46E87CB1-6F09-4491-B8C9-29ABD732F5AB}" destId="{D62E9804-1FFA-4CE4-84A0-75923EDBF049}" srcOrd="1" destOrd="0" presId="urn:microsoft.com/office/officeart/2005/8/layout/cycle8"/>
    <dgm:cxn modelId="{72868C83-45EA-4201-BE71-0EABAEEF0E72}" srcId="{5FE29973-32C7-4E4B-AD9D-8AE32C7CC0DE}" destId="{46E87CB1-6F09-4491-B8C9-29ABD732F5AB}" srcOrd="0" destOrd="0" parTransId="{11FEB873-C2D9-4F77-9DBA-92D2160267C0}" sibTransId="{B141A66D-29EE-4CDF-9469-D54F10779D21}"/>
    <dgm:cxn modelId="{5EFD6B97-AB6C-4F33-B3E3-2ABC4C3319C0}" type="presOf" srcId="{5FE29973-32C7-4E4B-AD9D-8AE32C7CC0DE}" destId="{6E789E81-0BB1-4548-9A4F-6D849EAECE6E}" srcOrd="0" destOrd="0" presId="urn:microsoft.com/office/officeart/2005/8/layout/cycle8"/>
    <dgm:cxn modelId="{395BD6AE-B1D5-41C9-81F9-B22AC76576AE}" srcId="{5FE29973-32C7-4E4B-AD9D-8AE32C7CC0DE}" destId="{DBA09BCD-4759-4387-9840-856CC81E0C45}" srcOrd="1" destOrd="0" parTransId="{A08B02E4-1492-4C4F-93E7-267C3C3EA3BB}" sibTransId="{DD8C3E68-DF8B-4FEF-A9E3-AFD137C62D45}"/>
    <dgm:cxn modelId="{D9476AB0-D607-4FD1-829F-8B5F27F624AC}" type="presOf" srcId="{ADB78F45-E3A8-41BE-8337-DA8BFF5786B2}" destId="{8DEA4BCA-5A35-45EB-8B01-9A6E7080D4BC}" srcOrd="0" destOrd="0" presId="urn:microsoft.com/office/officeart/2005/8/layout/cycle8"/>
    <dgm:cxn modelId="{7C972CB3-A450-40EB-A146-446B62ABBCB7}" srcId="{5FE29973-32C7-4E4B-AD9D-8AE32C7CC0DE}" destId="{0A2C5D3F-7F5B-4C1C-8EED-25CB0D59DE07}" srcOrd="3" destOrd="0" parTransId="{62977FCC-2EEB-423F-9D55-31330FA0C2A1}" sibTransId="{DBA76F65-AA8F-4F2B-A688-E90152436B4C}"/>
    <dgm:cxn modelId="{B7A132CE-8C98-4B65-B88B-AEB6DE158081}" type="presOf" srcId="{ADB78F45-E3A8-41BE-8337-DA8BFF5786B2}" destId="{25A119BE-692A-490D-9905-DA6B760C1EBC}" srcOrd="1" destOrd="0" presId="urn:microsoft.com/office/officeart/2005/8/layout/cycle8"/>
    <dgm:cxn modelId="{B2CDD2CF-82BD-428D-834C-832C3250ABF8}" type="presOf" srcId="{46E87CB1-6F09-4491-B8C9-29ABD732F5AB}" destId="{355F78BC-4F9C-4E54-90FA-4B434C8FE147}" srcOrd="0" destOrd="0" presId="urn:microsoft.com/office/officeart/2005/8/layout/cycle8"/>
    <dgm:cxn modelId="{E25777D0-5D11-4B95-8456-720297B6B7CC}" type="presOf" srcId="{DBA09BCD-4759-4387-9840-856CC81E0C45}" destId="{F3D671DE-7616-4ABC-9647-7861D46EF871}" srcOrd="1" destOrd="0" presId="urn:microsoft.com/office/officeart/2005/8/layout/cycle8"/>
    <dgm:cxn modelId="{4613D8D5-7CD0-403A-A131-09C96919DDED}" type="presOf" srcId="{0A2C5D3F-7F5B-4C1C-8EED-25CB0D59DE07}" destId="{13FD3BC1-5D86-47F3-B0E0-3FAD8B8CA92D}" srcOrd="0" destOrd="0" presId="urn:microsoft.com/office/officeart/2005/8/layout/cycle8"/>
    <dgm:cxn modelId="{E28C55A3-C51C-4B1B-B0A0-98EDD4A33A7B}" type="presParOf" srcId="{6E789E81-0BB1-4548-9A4F-6D849EAECE6E}" destId="{355F78BC-4F9C-4E54-90FA-4B434C8FE147}" srcOrd="0" destOrd="0" presId="urn:microsoft.com/office/officeart/2005/8/layout/cycle8"/>
    <dgm:cxn modelId="{AB0DCC9C-1FFE-40A2-AE80-2FFD39122307}" type="presParOf" srcId="{6E789E81-0BB1-4548-9A4F-6D849EAECE6E}" destId="{803067E3-0225-4F3F-9712-2E29355A82C6}" srcOrd="1" destOrd="0" presId="urn:microsoft.com/office/officeart/2005/8/layout/cycle8"/>
    <dgm:cxn modelId="{E5D167AB-7016-41FA-98C1-00C441A520E7}" type="presParOf" srcId="{6E789E81-0BB1-4548-9A4F-6D849EAECE6E}" destId="{E5326A82-2DBF-4620-A3B4-C9C654EE9ABA}" srcOrd="2" destOrd="0" presId="urn:microsoft.com/office/officeart/2005/8/layout/cycle8"/>
    <dgm:cxn modelId="{F5959024-6B65-4F55-A1C0-53843CA5E9CF}" type="presParOf" srcId="{6E789E81-0BB1-4548-9A4F-6D849EAECE6E}" destId="{D62E9804-1FFA-4CE4-84A0-75923EDBF049}" srcOrd="3" destOrd="0" presId="urn:microsoft.com/office/officeart/2005/8/layout/cycle8"/>
    <dgm:cxn modelId="{1C88914F-C650-49F0-8A39-C3424AD4001C}" type="presParOf" srcId="{6E789E81-0BB1-4548-9A4F-6D849EAECE6E}" destId="{D5A31BCB-EF8B-4C8E-B98C-062C1DB01D12}" srcOrd="4" destOrd="0" presId="urn:microsoft.com/office/officeart/2005/8/layout/cycle8"/>
    <dgm:cxn modelId="{DD147496-80A4-477A-A9BF-50D17616EB6A}" type="presParOf" srcId="{6E789E81-0BB1-4548-9A4F-6D849EAECE6E}" destId="{CECBD65C-86C1-4EC5-B908-869200CCFBB9}" srcOrd="5" destOrd="0" presId="urn:microsoft.com/office/officeart/2005/8/layout/cycle8"/>
    <dgm:cxn modelId="{00694D26-D35F-4153-86CA-1AB5ACF329C0}" type="presParOf" srcId="{6E789E81-0BB1-4548-9A4F-6D849EAECE6E}" destId="{C8EF0ACC-A702-4C0F-821C-99D7C83D933F}" srcOrd="6" destOrd="0" presId="urn:microsoft.com/office/officeart/2005/8/layout/cycle8"/>
    <dgm:cxn modelId="{36C946CE-8474-4EA9-B50A-863A712C4F71}" type="presParOf" srcId="{6E789E81-0BB1-4548-9A4F-6D849EAECE6E}" destId="{F3D671DE-7616-4ABC-9647-7861D46EF871}" srcOrd="7" destOrd="0" presId="urn:microsoft.com/office/officeart/2005/8/layout/cycle8"/>
    <dgm:cxn modelId="{9866EFBF-CD6E-4F93-A26F-690C3FD6DA33}" type="presParOf" srcId="{6E789E81-0BB1-4548-9A4F-6D849EAECE6E}" destId="{8DEA4BCA-5A35-45EB-8B01-9A6E7080D4BC}" srcOrd="8" destOrd="0" presId="urn:microsoft.com/office/officeart/2005/8/layout/cycle8"/>
    <dgm:cxn modelId="{8D7844A7-961C-49D1-9D59-286302E99F8B}" type="presParOf" srcId="{6E789E81-0BB1-4548-9A4F-6D849EAECE6E}" destId="{19A7CBC3-D796-4C96-B1E1-E63A08436BFB}" srcOrd="9" destOrd="0" presId="urn:microsoft.com/office/officeart/2005/8/layout/cycle8"/>
    <dgm:cxn modelId="{6536865D-5840-4453-BC47-466E39E4499E}" type="presParOf" srcId="{6E789E81-0BB1-4548-9A4F-6D849EAECE6E}" destId="{D58F19D3-7584-4391-8C40-73D246ED2A1A}" srcOrd="10" destOrd="0" presId="urn:microsoft.com/office/officeart/2005/8/layout/cycle8"/>
    <dgm:cxn modelId="{A57DCB57-0042-4F47-A9B7-3AE54A09F9BA}" type="presParOf" srcId="{6E789E81-0BB1-4548-9A4F-6D849EAECE6E}" destId="{25A119BE-692A-490D-9905-DA6B760C1EBC}" srcOrd="11" destOrd="0" presId="urn:microsoft.com/office/officeart/2005/8/layout/cycle8"/>
    <dgm:cxn modelId="{4F508F93-F2CE-401D-AD25-CBA441763FB5}" type="presParOf" srcId="{6E789E81-0BB1-4548-9A4F-6D849EAECE6E}" destId="{13FD3BC1-5D86-47F3-B0E0-3FAD8B8CA92D}" srcOrd="12" destOrd="0" presId="urn:microsoft.com/office/officeart/2005/8/layout/cycle8"/>
    <dgm:cxn modelId="{89D10482-B4A4-4665-8203-43F9F17CB2FA}" type="presParOf" srcId="{6E789E81-0BB1-4548-9A4F-6D849EAECE6E}" destId="{A5D48432-CD54-452C-8281-CFEA124ACFAD}" srcOrd="13" destOrd="0" presId="urn:microsoft.com/office/officeart/2005/8/layout/cycle8"/>
    <dgm:cxn modelId="{6BE4FE7A-A549-4D4C-9D75-8D7A252EACAF}" type="presParOf" srcId="{6E789E81-0BB1-4548-9A4F-6D849EAECE6E}" destId="{7CBA7231-C3C7-47E8-A26B-D3800F7A80DD}" srcOrd="14" destOrd="0" presId="urn:microsoft.com/office/officeart/2005/8/layout/cycle8"/>
    <dgm:cxn modelId="{512AF4B3-ED91-479B-9635-3AC6085BCB3A}" type="presParOf" srcId="{6E789E81-0BB1-4548-9A4F-6D849EAECE6E}" destId="{0991B26F-1A0F-442D-AE09-7232C62C7BC5}" srcOrd="15" destOrd="0" presId="urn:microsoft.com/office/officeart/2005/8/layout/cycle8"/>
    <dgm:cxn modelId="{D5C52C8E-5ECD-4E80-BB2F-2C9631DCE46F}" type="presParOf" srcId="{6E789E81-0BB1-4548-9A4F-6D849EAECE6E}" destId="{E510E04D-3C25-4378-A43B-0644F4A28D08}" srcOrd="16" destOrd="0" presId="urn:microsoft.com/office/officeart/2005/8/layout/cycle8"/>
    <dgm:cxn modelId="{28229000-1767-4C54-B241-6CAD87FC5931}" type="presParOf" srcId="{6E789E81-0BB1-4548-9A4F-6D849EAECE6E}" destId="{17E237A0-9B17-433B-B27C-B3391675F86F}" srcOrd="17" destOrd="0" presId="urn:microsoft.com/office/officeart/2005/8/layout/cycle8"/>
    <dgm:cxn modelId="{08978C6F-5435-4124-B444-EC9EBD31602C}" type="presParOf" srcId="{6E789E81-0BB1-4548-9A4F-6D849EAECE6E}" destId="{1F85C538-389A-4BAE-870D-A272EFBA8293}" srcOrd="18" destOrd="0" presId="urn:microsoft.com/office/officeart/2005/8/layout/cycle8"/>
    <dgm:cxn modelId="{F921DB14-4F64-4088-8BA5-43DB97B45866}" type="presParOf" srcId="{6E789E81-0BB1-4548-9A4F-6D849EAECE6E}" destId="{FCFFC6AB-D483-43C7-99E0-1F2C26F91E57}" srcOrd="1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E29973-32C7-4E4B-AD9D-8AE32C7CC0DE}" type="doc">
      <dgm:prSet loTypeId="urn:microsoft.com/office/officeart/2005/8/layout/cycle8" loCatId="cycle" qsTypeId="urn:microsoft.com/office/officeart/2005/8/quickstyle/simple1#25" qsCatId="simple" csTypeId="urn:microsoft.com/office/officeart/2005/8/colors/accent1_2#25" csCatId="accent1" phldr="1"/>
      <dgm:spPr/>
      <dgm:t>
        <a:bodyPr/>
        <a:lstStyle/>
        <a:p>
          <a:endParaRPr lang="en-GB"/>
        </a:p>
      </dgm:t>
    </dgm:pt>
    <dgm:pt modelId="{46E87CB1-6F09-4491-B8C9-29ABD732F5AB}">
      <dgm:prSet phldrT="[Text]" phldr="0" custT="1"/>
      <dgm:spPr>
        <a:xfrm>
          <a:off x="368375" y="107789"/>
          <a:ext cx="1603386" cy="1603386"/>
        </a:xfrm>
        <a:prstGeom prst="pie">
          <a:avLst>
            <a:gd name="adj1" fmla="val 16200000"/>
            <a:gd name="adj2" fmla="val 0"/>
          </a:avLst>
        </a:prstGeom>
        <a:solidFill>
          <a:srgbClr val="4CAA6D"/>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Do</a:t>
          </a:r>
        </a:p>
      </dgm:t>
    </dgm:pt>
    <dgm:pt modelId="{11FEB873-C2D9-4F77-9DBA-92D2160267C0}" type="parTrans" cxnId="{72868C83-45EA-4201-BE71-0EABAEEF0E72}">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B141A66D-29EE-4CDF-9469-D54F10779D21}" type="sibTrans" cxnId="{72868C83-45EA-4201-BE71-0EABAEEF0E72}">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DBA09BCD-4759-4387-9840-856CC81E0C45}">
      <dgm:prSet phldrT="[Text]" phldr="0" custT="1"/>
      <dgm:spPr>
        <a:xfrm>
          <a:off x="368375" y="161617"/>
          <a:ext cx="1603386" cy="1603386"/>
        </a:xfrm>
        <a:prstGeom prst="pie">
          <a:avLst>
            <a:gd name="adj1" fmla="val 0"/>
            <a:gd name="adj2" fmla="val 5400000"/>
          </a:avLst>
        </a:prstGeom>
        <a:solidFill>
          <a:srgbClr val="0F9ED5"/>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Check</a:t>
          </a:r>
        </a:p>
      </dgm:t>
    </dgm:pt>
    <dgm:pt modelId="{A08B02E4-1492-4C4F-93E7-267C3C3EA3BB}" type="parTrans" cxnId="{395BD6AE-B1D5-41C9-81F9-B22AC76576AE}">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DD8C3E68-DF8B-4FEF-A9E3-AFD137C62D45}" type="sibTrans" cxnId="{395BD6AE-B1D5-41C9-81F9-B22AC76576AE}">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ADB78F45-E3A8-41BE-8337-DA8BFF5786B2}">
      <dgm:prSet phldrT="[Text]" phldr="0" custT="1"/>
      <dgm:spPr>
        <a:xfrm>
          <a:off x="314547" y="161617"/>
          <a:ext cx="1603386" cy="1603386"/>
        </a:xfrm>
        <a:prstGeom prst="pie">
          <a:avLst>
            <a:gd name="adj1" fmla="val 5400000"/>
            <a:gd name="adj2" fmla="val 10800000"/>
          </a:avLst>
        </a:prstGeom>
        <a:solidFill>
          <a:srgbClr val="4CAA6D">
            <a:lumMod val="75000"/>
          </a:srgbClr>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Act</a:t>
          </a:r>
        </a:p>
      </dgm:t>
    </dgm:pt>
    <dgm:pt modelId="{3CA77B1B-3077-4647-8F4F-69A349BCF598}" type="parTrans" cxnId="{6984D429-FC9F-417E-BC50-48ADDBD6196C}">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8AEC15DD-7E72-48FE-ABC8-49A6947C9CB6}" type="sibTrans" cxnId="{6984D429-FC9F-417E-BC50-48ADDBD6196C}">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0A2C5D3F-7F5B-4C1C-8EED-25CB0D59DE07}">
      <dgm:prSet phldrT="[Text]" phldr="0" custT="1"/>
      <dgm:spPr>
        <a:xfrm>
          <a:off x="314547" y="107789"/>
          <a:ext cx="1603386" cy="1603386"/>
        </a:xfrm>
        <a:prstGeom prst="pie">
          <a:avLst>
            <a:gd name="adj1" fmla="val 10800000"/>
            <a:gd name="adj2" fmla="val 16200000"/>
          </a:avLst>
        </a:prstGeom>
        <a:solidFill>
          <a:srgbClr val="1E4E5B"/>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Plan</a:t>
          </a:r>
        </a:p>
      </dgm:t>
    </dgm:pt>
    <dgm:pt modelId="{62977FCC-2EEB-423F-9D55-31330FA0C2A1}" type="parTrans" cxnId="{7C972CB3-A450-40EB-A146-446B62ABBCB7}">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DBA76F65-AA8F-4F2B-A688-E90152436B4C}" type="sibTrans" cxnId="{7C972CB3-A450-40EB-A146-446B62ABBCB7}">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6E789E81-0BB1-4548-9A4F-6D849EAECE6E}" type="pres">
      <dgm:prSet presAssocID="{5FE29973-32C7-4E4B-AD9D-8AE32C7CC0DE}" presName="compositeShape" presStyleCnt="0">
        <dgm:presLayoutVars>
          <dgm:chMax val="7"/>
          <dgm:dir/>
          <dgm:resizeHandles val="exact"/>
        </dgm:presLayoutVars>
      </dgm:prSet>
      <dgm:spPr/>
    </dgm:pt>
    <dgm:pt modelId="{355F78BC-4F9C-4E54-90FA-4B434C8FE147}" type="pres">
      <dgm:prSet presAssocID="{5FE29973-32C7-4E4B-AD9D-8AE32C7CC0DE}" presName="wedge1" presStyleLbl="node1" presStyleIdx="0" presStyleCnt="4"/>
      <dgm:spPr/>
    </dgm:pt>
    <dgm:pt modelId="{803067E3-0225-4F3F-9712-2E29355A82C6}" type="pres">
      <dgm:prSet presAssocID="{5FE29973-32C7-4E4B-AD9D-8AE32C7CC0DE}" presName="dummy1a" presStyleCnt="0"/>
      <dgm:spPr/>
    </dgm:pt>
    <dgm:pt modelId="{E5326A82-2DBF-4620-A3B4-C9C654EE9ABA}" type="pres">
      <dgm:prSet presAssocID="{5FE29973-32C7-4E4B-AD9D-8AE32C7CC0DE}" presName="dummy1b" presStyleCnt="0"/>
      <dgm:spPr/>
    </dgm:pt>
    <dgm:pt modelId="{D62E9804-1FFA-4CE4-84A0-75923EDBF049}" type="pres">
      <dgm:prSet presAssocID="{5FE29973-32C7-4E4B-AD9D-8AE32C7CC0DE}" presName="wedge1Tx" presStyleLbl="node1" presStyleIdx="0" presStyleCnt="4">
        <dgm:presLayoutVars>
          <dgm:chMax val="0"/>
          <dgm:chPref val="0"/>
          <dgm:bulletEnabled val="1"/>
        </dgm:presLayoutVars>
      </dgm:prSet>
      <dgm:spPr/>
    </dgm:pt>
    <dgm:pt modelId="{D5A31BCB-EF8B-4C8E-B98C-062C1DB01D12}" type="pres">
      <dgm:prSet presAssocID="{5FE29973-32C7-4E4B-AD9D-8AE32C7CC0DE}" presName="wedge2" presStyleLbl="node1" presStyleIdx="1" presStyleCnt="4"/>
      <dgm:spPr/>
    </dgm:pt>
    <dgm:pt modelId="{CECBD65C-86C1-4EC5-B908-869200CCFBB9}" type="pres">
      <dgm:prSet presAssocID="{5FE29973-32C7-4E4B-AD9D-8AE32C7CC0DE}" presName="dummy2a" presStyleCnt="0"/>
      <dgm:spPr/>
    </dgm:pt>
    <dgm:pt modelId="{C8EF0ACC-A702-4C0F-821C-99D7C83D933F}" type="pres">
      <dgm:prSet presAssocID="{5FE29973-32C7-4E4B-AD9D-8AE32C7CC0DE}" presName="dummy2b" presStyleCnt="0"/>
      <dgm:spPr/>
    </dgm:pt>
    <dgm:pt modelId="{F3D671DE-7616-4ABC-9647-7861D46EF871}" type="pres">
      <dgm:prSet presAssocID="{5FE29973-32C7-4E4B-AD9D-8AE32C7CC0DE}" presName="wedge2Tx" presStyleLbl="node1" presStyleIdx="1" presStyleCnt="4">
        <dgm:presLayoutVars>
          <dgm:chMax val="0"/>
          <dgm:chPref val="0"/>
          <dgm:bulletEnabled val="1"/>
        </dgm:presLayoutVars>
      </dgm:prSet>
      <dgm:spPr/>
    </dgm:pt>
    <dgm:pt modelId="{8DEA4BCA-5A35-45EB-8B01-9A6E7080D4BC}" type="pres">
      <dgm:prSet presAssocID="{5FE29973-32C7-4E4B-AD9D-8AE32C7CC0DE}" presName="wedge3" presStyleLbl="node1" presStyleIdx="2" presStyleCnt="4"/>
      <dgm:spPr/>
    </dgm:pt>
    <dgm:pt modelId="{19A7CBC3-D796-4C96-B1E1-E63A08436BFB}" type="pres">
      <dgm:prSet presAssocID="{5FE29973-32C7-4E4B-AD9D-8AE32C7CC0DE}" presName="dummy3a" presStyleCnt="0"/>
      <dgm:spPr/>
    </dgm:pt>
    <dgm:pt modelId="{D58F19D3-7584-4391-8C40-73D246ED2A1A}" type="pres">
      <dgm:prSet presAssocID="{5FE29973-32C7-4E4B-AD9D-8AE32C7CC0DE}" presName="dummy3b" presStyleCnt="0"/>
      <dgm:spPr/>
    </dgm:pt>
    <dgm:pt modelId="{25A119BE-692A-490D-9905-DA6B760C1EBC}" type="pres">
      <dgm:prSet presAssocID="{5FE29973-32C7-4E4B-AD9D-8AE32C7CC0DE}" presName="wedge3Tx" presStyleLbl="node1" presStyleIdx="2" presStyleCnt="4">
        <dgm:presLayoutVars>
          <dgm:chMax val="0"/>
          <dgm:chPref val="0"/>
          <dgm:bulletEnabled val="1"/>
        </dgm:presLayoutVars>
      </dgm:prSet>
      <dgm:spPr/>
    </dgm:pt>
    <dgm:pt modelId="{13FD3BC1-5D86-47F3-B0E0-3FAD8B8CA92D}" type="pres">
      <dgm:prSet presAssocID="{5FE29973-32C7-4E4B-AD9D-8AE32C7CC0DE}" presName="wedge4" presStyleLbl="node1" presStyleIdx="3" presStyleCnt="4"/>
      <dgm:spPr/>
    </dgm:pt>
    <dgm:pt modelId="{A5D48432-CD54-452C-8281-CFEA124ACFAD}" type="pres">
      <dgm:prSet presAssocID="{5FE29973-32C7-4E4B-AD9D-8AE32C7CC0DE}" presName="dummy4a" presStyleCnt="0"/>
      <dgm:spPr/>
    </dgm:pt>
    <dgm:pt modelId="{7CBA7231-C3C7-47E8-A26B-D3800F7A80DD}" type="pres">
      <dgm:prSet presAssocID="{5FE29973-32C7-4E4B-AD9D-8AE32C7CC0DE}" presName="dummy4b" presStyleCnt="0"/>
      <dgm:spPr/>
    </dgm:pt>
    <dgm:pt modelId="{0991B26F-1A0F-442D-AE09-7232C62C7BC5}" type="pres">
      <dgm:prSet presAssocID="{5FE29973-32C7-4E4B-AD9D-8AE32C7CC0DE}" presName="wedge4Tx" presStyleLbl="node1" presStyleIdx="3" presStyleCnt="4">
        <dgm:presLayoutVars>
          <dgm:chMax val="0"/>
          <dgm:chPref val="0"/>
          <dgm:bulletEnabled val="1"/>
        </dgm:presLayoutVars>
      </dgm:prSet>
      <dgm:spPr/>
    </dgm:pt>
    <dgm:pt modelId="{E510E04D-3C25-4378-A43B-0644F4A28D08}" type="pres">
      <dgm:prSet presAssocID="{B141A66D-29EE-4CDF-9469-D54F10779D21}" presName="arrowWedge1" presStyleLbl="fgSibTrans2D1" presStyleIdx="0" presStyleCnt="4"/>
      <dgm:spPr>
        <a:xfrm>
          <a:off x="269118" y="8532"/>
          <a:ext cx="1801901" cy="1801901"/>
        </a:xfrm>
        <a:prstGeom prst="circularArrow">
          <a:avLst>
            <a:gd name="adj1" fmla="val 5085"/>
            <a:gd name="adj2" fmla="val 327528"/>
            <a:gd name="adj3" fmla="val 21272472"/>
            <a:gd name="adj4" fmla="val 16200000"/>
            <a:gd name="adj5" fmla="val 5932"/>
          </a:avLst>
        </a:prstGeom>
        <a:solidFill>
          <a:srgbClr val="E8E8E8">
            <a:lumMod val="90000"/>
          </a:srgbClr>
        </a:solidFill>
        <a:ln>
          <a:noFill/>
        </a:ln>
        <a:effectLst/>
      </dgm:spPr>
    </dgm:pt>
    <dgm:pt modelId="{17E237A0-9B17-433B-B27C-B3391675F86F}" type="pres">
      <dgm:prSet presAssocID="{DD8C3E68-DF8B-4FEF-A9E3-AFD137C62D45}" presName="arrowWedge2" presStyleLbl="fgSibTrans2D1" presStyleIdx="1" presStyleCnt="4"/>
      <dgm:spPr>
        <a:xfrm>
          <a:off x="269118" y="62360"/>
          <a:ext cx="1801901" cy="1801901"/>
        </a:xfrm>
        <a:prstGeom prst="circularArrow">
          <a:avLst>
            <a:gd name="adj1" fmla="val 5085"/>
            <a:gd name="adj2" fmla="val 327528"/>
            <a:gd name="adj3" fmla="val 5072472"/>
            <a:gd name="adj4" fmla="val 0"/>
            <a:gd name="adj5" fmla="val 5932"/>
          </a:avLst>
        </a:prstGeom>
        <a:solidFill>
          <a:srgbClr val="E8E8E8">
            <a:lumMod val="90000"/>
          </a:srgbClr>
        </a:solidFill>
        <a:ln>
          <a:noFill/>
        </a:ln>
        <a:effectLst/>
      </dgm:spPr>
    </dgm:pt>
    <dgm:pt modelId="{1F85C538-389A-4BAE-870D-A272EFBA8293}" type="pres">
      <dgm:prSet presAssocID="{8AEC15DD-7E72-48FE-ABC8-49A6947C9CB6}" presName="arrowWedge3" presStyleLbl="fgSibTrans2D1" presStyleIdx="2" presStyleCnt="4"/>
      <dgm:spPr>
        <a:xfrm>
          <a:off x="215290" y="62360"/>
          <a:ext cx="1801901" cy="1801901"/>
        </a:xfrm>
        <a:prstGeom prst="circularArrow">
          <a:avLst>
            <a:gd name="adj1" fmla="val 5085"/>
            <a:gd name="adj2" fmla="val 327528"/>
            <a:gd name="adj3" fmla="val 10472472"/>
            <a:gd name="adj4" fmla="val 5400000"/>
            <a:gd name="adj5" fmla="val 5932"/>
          </a:avLst>
        </a:prstGeom>
        <a:solidFill>
          <a:srgbClr val="E8E8E8">
            <a:lumMod val="90000"/>
          </a:srgbClr>
        </a:solidFill>
        <a:ln>
          <a:noFill/>
        </a:ln>
        <a:effectLst/>
      </dgm:spPr>
    </dgm:pt>
    <dgm:pt modelId="{FCFFC6AB-D483-43C7-99E0-1F2C26F91E57}" type="pres">
      <dgm:prSet presAssocID="{DBA76F65-AA8F-4F2B-A688-E90152436B4C}" presName="arrowWedge4" presStyleLbl="fgSibTrans2D1" presStyleIdx="3" presStyleCnt="4"/>
      <dgm:spPr>
        <a:xfrm>
          <a:off x="215290" y="8532"/>
          <a:ext cx="1801901" cy="1801901"/>
        </a:xfrm>
        <a:prstGeom prst="circularArrow">
          <a:avLst>
            <a:gd name="adj1" fmla="val 5085"/>
            <a:gd name="adj2" fmla="val 327528"/>
            <a:gd name="adj3" fmla="val 15872472"/>
            <a:gd name="adj4" fmla="val 10800000"/>
            <a:gd name="adj5" fmla="val 5932"/>
          </a:avLst>
        </a:prstGeom>
        <a:solidFill>
          <a:srgbClr val="E8E8E8">
            <a:lumMod val="90000"/>
          </a:srgbClr>
        </a:solidFill>
        <a:ln>
          <a:noFill/>
        </a:ln>
        <a:effectLst/>
      </dgm:spPr>
    </dgm:pt>
  </dgm:ptLst>
  <dgm:cxnLst>
    <dgm:cxn modelId="{6984D429-FC9F-417E-BC50-48ADDBD6196C}" srcId="{5FE29973-32C7-4E4B-AD9D-8AE32C7CC0DE}" destId="{ADB78F45-E3A8-41BE-8337-DA8BFF5786B2}" srcOrd="2" destOrd="0" parTransId="{3CA77B1B-3077-4647-8F4F-69A349BCF598}" sibTransId="{8AEC15DD-7E72-48FE-ABC8-49A6947C9CB6}"/>
    <dgm:cxn modelId="{B8FC712B-F1F4-4EBC-A813-A6DE6FEB4D02}" type="presOf" srcId="{DBA09BCD-4759-4387-9840-856CC81E0C45}" destId="{D5A31BCB-EF8B-4C8E-B98C-062C1DB01D12}" srcOrd="0" destOrd="0" presId="urn:microsoft.com/office/officeart/2005/8/layout/cycle8"/>
    <dgm:cxn modelId="{2372993F-022F-42AE-8772-9079275DA5EB}" type="presOf" srcId="{0A2C5D3F-7F5B-4C1C-8EED-25CB0D59DE07}" destId="{0991B26F-1A0F-442D-AE09-7232C62C7BC5}" srcOrd="1" destOrd="0" presId="urn:microsoft.com/office/officeart/2005/8/layout/cycle8"/>
    <dgm:cxn modelId="{E3A9CA7B-06A2-49DF-95B8-CBCD1AA3367E}" type="presOf" srcId="{46E87CB1-6F09-4491-B8C9-29ABD732F5AB}" destId="{D62E9804-1FFA-4CE4-84A0-75923EDBF049}" srcOrd="1" destOrd="0" presId="urn:microsoft.com/office/officeart/2005/8/layout/cycle8"/>
    <dgm:cxn modelId="{72868C83-45EA-4201-BE71-0EABAEEF0E72}" srcId="{5FE29973-32C7-4E4B-AD9D-8AE32C7CC0DE}" destId="{46E87CB1-6F09-4491-B8C9-29ABD732F5AB}" srcOrd="0" destOrd="0" parTransId="{11FEB873-C2D9-4F77-9DBA-92D2160267C0}" sibTransId="{B141A66D-29EE-4CDF-9469-D54F10779D21}"/>
    <dgm:cxn modelId="{5EFD6B97-AB6C-4F33-B3E3-2ABC4C3319C0}" type="presOf" srcId="{5FE29973-32C7-4E4B-AD9D-8AE32C7CC0DE}" destId="{6E789E81-0BB1-4548-9A4F-6D849EAECE6E}" srcOrd="0" destOrd="0" presId="urn:microsoft.com/office/officeart/2005/8/layout/cycle8"/>
    <dgm:cxn modelId="{395BD6AE-B1D5-41C9-81F9-B22AC76576AE}" srcId="{5FE29973-32C7-4E4B-AD9D-8AE32C7CC0DE}" destId="{DBA09BCD-4759-4387-9840-856CC81E0C45}" srcOrd="1" destOrd="0" parTransId="{A08B02E4-1492-4C4F-93E7-267C3C3EA3BB}" sibTransId="{DD8C3E68-DF8B-4FEF-A9E3-AFD137C62D45}"/>
    <dgm:cxn modelId="{D9476AB0-D607-4FD1-829F-8B5F27F624AC}" type="presOf" srcId="{ADB78F45-E3A8-41BE-8337-DA8BFF5786B2}" destId="{8DEA4BCA-5A35-45EB-8B01-9A6E7080D4BC}" srcOrd="0" destOrd="0" presId="urn:microsoft.com/office/officeart/2005/8/layout/cycle8"/>
    <dgm:cxn modelId="{7C972CB3-A450-40EB-A146-446B62ABBCB7}" srcId="{5FE29973-32C7-4E4B-AD9D-8AE32C7CC0DE}" destId="{0A2C5D3F-7F5B-4C1C-8EED-25CB0D59DE07}" srcOrd="3" destOrd="0" parTransId="{62977FCC-2EEB-423F-9D55-31330FA0C2A1}" sibTransId="{DBA76F65-AA8F-4F2B-A688-E90152436B4C}"/>
    <dgm:cxn modelId="{B7A132CE-8C98-4B65-B88B-AEB6DE158081}" type="presOf" srcId="{ADB78F45-E3A8-41BE-8337-DA8BFF5786B2}" destId="{25A119BE-692A-490D-9905-DA6B760C1EBC}" srcOrd="1" destOrd="0" presId="urn:microsoft.com/office/officeart/2005/8/layout/cycle8"/>
    <dgm:cxn modelId="{B2CDD2CF-82BD-428D-834C-832C3250ABF8}" type="presOf" srcId="{46E87CB1-6F09-4491-B8C9-29ABD732F5AB}" destId="{355F78BC-4F9C-4E54-90FA-4B434C8FE147}" srcOrd="0" destOrd="0" presId="urn:microsoft.com/office/officeart/2005/8/layout/cycle8"/>
    <dgm:cxn modelId="{E25777D0-5D11-4B95-8456-720297B6B7CC}" type="presOf" srcId="{DBA09BCD-4759-4387-9840-856CC81E0C45}" destId="{F3D671DE-7616-4ABC-9647-7861D46EF871}" srcOrd="1" destOrd="0" presId="urn:microsoft.com/office/officeart/2005/8/layout/cycle8"/>
    <dgm:cxn modelId="{4613D8D5-7CD0-403A-A131-09C96919DDED}" type="presOf" srcId="{0A2C5D3F-7F5B-4C1C-8EED-25CB0D59DE07}" destId="{13FD3BC1-5D86-47F3-B0E0-3FAD8B8CA92D}" srcOrd="0" destOrd="0" presId="urn:microsoft.com/office/officeart/2005/8/layout/cycle8"/>
    <dgm:cxn modelId="{E28C55A3-C51C-4B1B-B0A0-98EDD4A33A7B}" type="presParOf" srcId="{6E789E81-0BB1-4548-9A4F-6D849EAECE6E}" destId="{355F78BC-4F9C-4E54-90FA-4B434C8FE147}" srcOrd="0" destOrd="0" presId="urn:microsoft.com/office/officeart/2005/8/layout/cycle8"/>
    <dgm:cxn modelId="{AB0DCC9C-1FFE-40A2-AE80-2FFD39122307}" type="presParOf" srcId="{6E789E81-0BB1-4548-9A4F-6D849EAECE6E}" destId="{803067E3-0225-4F3F-9712-2E29355A82C6}" srcOrd="1" destOrd="0" presId="urn:microsoft.com/office/officeart/2005/8/layout/cycle8"/>
    <dgm:cxn modelId="{E5D167AB-7016-41FA-98C1-00C441A520E7}" type="presParOf" srcId="{6E789E81-0BB1-4548-9A4F-6D849EAECE6E}" destId="{E5326A82-2DBF-4620-A3B4-C9C654EE9ABA}" srcOrd="2" destOrd="0" presId="urn:microsoft.com/office/officeart/2005/8/layout/cycle8"/>
    <dgm:cxn modelId="{F5959024-6B65-4F55-A1C0-53843CA5E9CF}" type="presParOf" srcId="{6E789E81-0BB1-4548-9A4F-6D849EAECE6E}" destId="{D62E9804-1FFA-4CE4-84A0-75923EDBF049}" srcOrd="3" destOrd="0" presId="urn:microsoft.com/office/officeart/2005/8/layout/cycle8"/>
    <dgm:cxn modelId="{1C88914F-C650-49F0-8A39-C3424AD4001C}" type="presParOf" srcId="{6E789E81-0BB1-4548-9A4F-6D849EAECE6E}" destId="{D5A31BCB-EF8B-4C8E-B98C-062C1DB01D12}" srcOrd="4" destOrd="0" presId="urn:microsoft.com/office/officeart/2005/8/layout/cycle8"/>
    <dgm:cxn modelId="{DD147496-80A4-477A-A9BF-50D17616EB6A}" type="presParOf" srcId="{6E789E81-0BB1-4548-9A4F-6D849EAECE6E}" destId="{CECBD65C-86C1-4EC5-B908-869200CCFBB9}" srcOrd="5" destOrd="0" presId="urn:microsoft.com/office/officeart/2005/8/layout/cycle8"/>
    <dgm:cxn modelId="{00694D26-D35F-4153-86CA-1AB5ACF329C0}" type="presParOf" srcId="{6E789E81-0BB1-4548-9A4F-6D849EAECE6E}" destId="{C8EF0ACC-A702-4C0F-821C-99D7C83D933F}" srcOrd="6" destOrd="0" presId="urn:microsoft.com/office/officeart/2005/8/layout/cycle8"/>
    <dgm:cxn modelId="{36C946CE-8474-4EA9-B50A-863A712C4F71}" type="presParOf" srcId="{6E789E81-0BB1-4548-9A4F-6D849EAECE6E}" destId="{F3D671DE-7616-4ABC-9647-7861D46EF871}" srcOrd="7" destOrd="0" presId="urn:microsoft.com/office/officeart/2005/8/layout/cycle8"/>
    <dgm:cxn modelId="{9866EFBF-CD6E-4F93-A26F-690C3FD6DA33}" type="presParOf" srcId="{6E789E81-0BB1-4548-9A4F-6D849EAECE6E}" destId="{8DEA4BCA-5A35-45EB-8B01-9A6E7080D4BC}" srcOrd="8" destOrd="0" presId="urn:microsoft.com/office/officeart/2005/8/layout/cycle8"/>
    <dgm:cxn modelId="{8D7844A7-961C-49D1-9D59-286302E99F8B}" type="presParOf" srcId="{6E789E81-0BB1-4548-9A4F-6D849EAECE6E}" destId="{19A7CBC3-D796-4C96-B1E1-E63A08436BFB}" srcOrd="9" destOrd="0" presId="urn:microsoft.com/office/officeart/2005/8/layout/cycle8"/>
    <dgm:cxn modelId="{6536865D-5840-4453-BC47-466E39E4499E}" type="presParOf" srcId="{6E789E81-0BB1-4548-9A4F-6D849EAECE6E}" destId="{D58F19D3-7584-4391-8C40-73D246ED2A1A}" srcOrd="10" destOrd="0" presId="urn:microsoft.com/office/officeart/2005/8/layout/cycle8"/>
    <dgm:cxn modelId="{A57DCB57-0042-4F47-A9B7-3AE54A09F9BA}" type="presParOf" srcId="{6E789E81-0BB1-4548-9A4F-6D849EAECE6E}" destId="{25A119BE-692A-490D-9905-DA6B760C1EBC}" srcOrd="11" destOrd="0" presId="urn:microsoft.com/office/officeart/2005/8/layout/cycle8"/>
    <dgm:cxn modelId="{4F508F93-F2CE-401D-AD25-CBA441763FB5}" type="presParOf" srcId="{6E789E81-0BB1-4548-9A4F-6D849EAECE6E}" destId="{13FD3BC1-5D86-47F3-B0E0-3FAD8B8CA92D}" srcOrd="12" destOrd="0" presId="urn:microsoft.com/office/officeart/2005/8/layout/cycle8"/>
    <dgm:cxn modelId="{89D10482-B4A4-4665-8203-43F9F17CB2FA}" type="presParOf" srcId="{6E789E81-0BB1-4548-9A4F-6D849EAECE6E}" destId="{A5D48432-CD54-452C-8281-CFEA124ACFAD}" srcOrd="13" destOrd="0" presId="urn:microsoft.com/office/officeart/2005/8/layout/cycle8"/>
    <dgm:cxn modelId="{6BE4FE7A-A549-4D4C-9D75-8D7A252EACAF}" type="presParOf" srcId="{6E789E81-0BB1-4548-9A4F-6D849EAECE6E}" destId="{7CBA7231-C3C7-47E8-A26B-D3800F7A80DD}" srcOrd="14" destOrd="0" presId="urn:microsoft.com/office/officeart/2005/8/layout/cycle8"/>
    <dgm:cxn modelId="{512AF4B3-ED91-479B-9635-3AC6085BCB3A}" type="presParOf" srcId="{6E789E81-0BB1-4548-9A4F-6D849EAECE6E}" destId="{0991B26F-1A0F-442D-AE09-7232C62C7BC5}" srcOrd="15" destOrd="0" presId="urn:microsoft.com/office/officeart/2005/8/layout/cycle8"/>
    <dgm:cxn modelId="{D5C52C8E-5ECD-4E80-BB2F-2C9631DCE46F}" type="presParOf" srcId="{6E789E81-0BB1-4548-9A4F-6D849EAECE6E}" destId="{E510E04D-3C25-4378-A43B-0644F4A28D08}" srcOrd="16" destOrd="0" presId="urn:microsoft.com/office/officeart/2005/8/layout/cycle8"/>
    <dgm:cxn modelId="{28229000-1767-4C54-B241-6CAD87FC5931}" type="presParOf" srcId="{6E789E81-0BB1-4548-9A4F-6D849EAECE6E}" destId="{17E237A0-9B17-433B-B27C-B3391675F86F}" srcOrd="17" destOrd="0" presId="urn:microsoft.com/office/officeart/2005/8/layout/cycle8"/>
    <dgm:cxn modelId="{08978C6F-5435-4124-B444-EC9EBD31602C}" type="presParOf" srcId="{6E789E81-0BB1-4548-9A4F-6D849EAECE6E}" destId="{1F85C538-389A-4BAE-870D-A272EFBA8293}" srcOrd="18" destOrd="0" presId="urn:microsoft.com/office/officeart/2005/8/layout/cycle8"/>
    <dgm:cxn modelId="{F921DB14-4F64-4088-8BA5-43DB97B45866}" type="presParOf" srcId="{6E789E81-0BB1-4548-9A4F-6D849EAECE6E}" destId="{FCFFC6AB-D483-43C7-99E0-1F2C26F91E57}" srcOrd="1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E29973-32C7-4E4B-AD9D-8AE32C7CC0DE}" type="doc">
      <dgm:prSet loTypeId="urn:microsoft.com/office/officeart/2005/8/layout/cycle8" loCatId="cycle" qsTypeId="urn:microsoft.com/office/officeart/2005/8/quickstyle/simple1#25" qsCatId="simple" csTypeId="urn:microsoft.com/office/officeart/2005/8/colors/accent1_2#25" csCatId="accent1" phldr="1"/>
      <dgm:spPr/>
      <dgm:t>
        <a:bodyPr/>
        <a:lstStyle/>
        <a:p>
          <a:endParaRPr lang="en-GB"/>
        </a:p>
      </dgm:t>
    </dgm:pt>
    <dgm:pt modelId="{46E87CB1-6F09-4491-B8C9-29ABD732F5AB}">
      <dgm:prSet phldrT="[Text]" phldr="0" custT="1"/>
      <dgm:spPr>
        <a:xfrm>
          <a:off x="368375" y="107789"/>
          <a:ext cx="1603386" cy="1603386"/>
        </a:xfrm>
        <a:prstGeom prst="pie">
          <a:avLst>
            <a:gd name="adj1" fmla="val 16200000"/>
            <a:gd name="adj2" fmla="val 0"/>
          </a:avLst>
        </a:prstGeom>
        <a:solidFill>
          <a:srgbClr val="4CAA6D"/>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Do</a:t>
          </a:r>
        </a:p>
      </dgm:t>
    </dgm:pt>
    <dgm:pt modelId="{11FEB873-C2D9-4F77-9DBA-92D2160267C0}" type="parTrans" cxnId="{72868C83-45EA-4201-BE71-0EABAEEF0E72}">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B141A66D-29EE-4CDF-9469-D54F10779D21}" type="sibTrans" cxnId="{72868C83-45EA-4201-BE71-0EABAEEF0E72}">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DBA09BCD-4759-4387-9840-856CC81E0C45}">
      <dgm:prSet phldrT="[Text]" phldr="0" custT="1"/>
      <dgm:spPr>
        <a:xfrm>
          <a:off x="368375" y="161617"/>
          <a:ext cx="1603386" cy="1603386"/>
        </a:xfrm>
        <a:prstGeom prst="pie">
          <a:avLst>
            <a:gd name="adj1" fmla="val 0"/>
            <a:gd name="adj2" fmla="val 5400000"/>
          </a:avLst>
        </a:prstGeom>
        <a:solidFill>
          <a:srgbClr val="0F9ED5"/>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Check</a:t>
          </a:r>
        </a:p>
      </dgm:t>
    </dgm:pt>
    <dgm:pt modelId="{A08B02E4-1492-4C4F-93E7-267C3C3EA3BB}" type="parTrans" cxnId="{395BD6AE-B1D5-41C9-81F9-B22AC76576AE}">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DD8C3E68-DF8B-4FEF-A9E3-AFD137C62D45}" type="sibTrans" cxnId="{395BD6AE-B1D5-41C9-81F9-B22AC76576AE}">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ADB78F45-E3A8-41BE-8337-DA8BFF5786B2}">
      <dgm:prSet phldrT="[Text]" phldr="0" custT="1"/>
      <dgm:spPr>
        <a:xfrm>
          <a:off x="314547" y="161617"/>
          <a:ext cx="1603386" cy="1603386"/>
        </a:xfrm>
        <a:prstGeom prst="pie">
          <a:avLst>
            <a:gd name="adj1" fmla="val 5400000"/>
            <a:gd name="adj2" fmla="val 10800000"/>
          </a:avLst>
        </a:prstGeom>
        <a:solidFill>
          <a:srgbClr val="4CAA6D">
            <a:lumMod val="75000"/>
          </a:srgbClr>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Act</a:t>
          </a:r>
        </a:p>
      </dgm:t>
    </dgm:pt>
    <dgm:pt modelId="{3CA77B1B-3077-4647-8F4F-69A349BCF598}" type="parTrans" cxnId="{6984D429-FC9F-417E-BC50-48ADDBD6196C}">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8AEC15DD-7E72-48FE-ABC8-49A6947C9CB6}" type="sibTrans" cxnId="{6984D429-FC9F-417E-BC50-48ADDBD6196C}">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0A2C5D3F-7F5B-4C1C-8EED-25CB0D59DE07}">
      <dgm:prSet phldrT="[Text]" phldr="0" custT="1"/>
      <dgm:spPr>
        <a:xfrm>
          <a:off x="314547" y="107789"/>
          <a:ext cx="1603386" cy="1603386"/>
        </a:xfrm>
        <a:prstGeom prst="pie">
          <a:avLst>
            <a:gd name="adj1" fmla="val 10800000"/>
            <a:gd name="adj2" fmla="val 16200000"/>
          </a:avLst>
        </a:prstGeom>
        <a:solidFill>
          <a:srgbClr val="1E4E5B"/>
        </a:solidFill>
        <a:ln w="19050" cap="flat" cmpd="sng" algn="ctr">
          <a:solidFill>
            <a:srgbClr val="FFFFFF">
              <a:hueOff val="0"/>
              <a:satOff val="0"/>
              <a:lumOff val="0"/>
              <a:alphaOff val="0"/>
            </a:srgbClr>
          </a:solidFill>
          <a:prstDash val="solid"/>
          <a:miter lim="800000"/>
        </a:ln>
        <a:effectLst/>
      </dgm:spPr>
      <dgm:t>
        <a:bodyPr/>
        <a:lstStyle/>
        <a:p>
          <a:pPr>
            <a:buNone/>
          </a:pPr>
          <a:r>
            <a:rPr lang="en-GB" sz="900">
              <a:solidFill>
                <a:srgbClr val="FFFFFF"/>
              </a:solidFill>
              <a:latin typeface="Lato" panose="020F0502020204030203" pitchFamily="34" charset="0"/>
              <a:ea typeface="Lato" panose="020F0502020204030203" pitchFamily="34" charset="0"/>
              <a:cs typeface="Lato" panose="020F0502020204030203" pitchFamily="34" charset="0"/>
            </a:rPr>
            <a:t>Plan</a:t>
          </a:r>
        </a:p>
      </dgm:t>
    </dgm:pt>
    <dgm:pt modelId="{62977FCC-2EEB-423F-9D55-31330FA0C2A1}" type="parTrans" cxnId="{7C972CB3-A450-40EB-A146-446B62ABBCB7}">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DBA76F65-AA8F-4F2B-A688-E90152436B4C}" type="sibTrans" cxnId="{7C972CB3-A450-40EB-A146-446B62ABBCB7}">
      <dgm:prSet/>
      <dgm:spPr/>
      <dgm:t>
        <a:bodyPr/>
        <a:lstStyle/>
        <a:p>
          <a:endParaRPr lang="en-GB" sz="900">
            <a:latin typeface="Lato" panose="020F0502020204030203" pitchFamily="34" charset="0"/>
            <a:ea typeface="Lato" panose="020F0502020204030203" pitchFamily="34" charset="0"/>
            <a:cs typeface="Lato" panose="020F0502020204030203" pitchFamily="34" charset="0"/>
          </a:endParaRPr>
        </a:p>
      </dgm:t>
    </dgm:pt>
    <dgm:pt modelId="{6E789E81-0BB1-4548-9A4F-6D849EAECE6E}" type="pres">
      <dgm:prSet presAssocID="{5FE29973-32C7-4E4B-AD9D-8AE32C7CC0DE}" presName="compositeShape" presStyleCnt="0">
        <dgm:presLayoutVars>
          <dgm:chMax val="7"/>
          <dgm:dir/>
          <dgm:resizeHandles val="exact"/>
        </dgm:presLayoutVars>
      </dgm:prSet>
      <dgm:spPr/>
    </dgm:pt>
    <dgm:pt modelId="{355F78BC-4F9C-4E54-90FA-4B434C8FE147}" type="pres">
      <dgm:prSet presAssocID="{5FE29973-32C7-4E4B-AD9D-8AE32C7CC0DE}" presName="wedge1" presStyleLbl="node1" presStyleIdx="0" presStyleCnt="4"/>
      <dgm:spPr/>
    </dgm:pt>
    <dgm:pt modelId="{803067E3-0225-4F3F-9712-2E29355A82C6}" type="pres">
      <dgm:prSet presAssocID="{5FE29973-32C7-4E4B-AD9D-8AE32C7CC0DE}" presName="dummy1a" presStyleCnt="0"/>
      <dgm:spPr/>
    </dgm:pt>
    <dgm:pt modelId="{E5326A82-2DBF-4620-A3B4-C9C654EE9ABA}" type="pres">
      <dgm:prSet presAssocID="{5FE29973-32C7-4E4B-AD9D-8AE32C7CC0DE}" presName="dummy1b" presStyleCnt="0"/>
      <dgm:spPr/>
    </dgm:pt>
    <dgm:pt modelId="{D62E9804-1FFA-4CE4-84A0-75923EDBF049}" type="pres">
      <dgm:prSet presAssocID="{5FE29973-32C7-4E4B-AD9D-8AE32C7CC0DE}" presName="wedge1Tx" presStyleLbl="node1" presStyleIdx="0" presStyleCnt="4">
        <dgm:presLayoutVars>
          <dgm:chMax val="0"/>
          <dgm:chPref val="0"/>
          <dgm:bulletEnabled val="1"/>
        </dgm:presLayoutVars>
      </dgm:prSet>
      <dgm:spPr/>
    </dgm:pt>
    <dgm:pt modelId="{D5A31BCB-EF8B-4C8E-B98C-062C1DB01D12}" type="pres">
      <dgm:prSet presAssocID="{5FE29973-32C7-4E4B-AD9D-8AE32C7CC0DE}" presName="wedge2" presStyleLbl="node1" presStyleIdx="1" presStyleCnt="4"/>
      <dgm:spPr/>
    </dgm:pt>
    <dgm:pt modelId="{CECBD65C-86C1-4EC5-B908-869200CCFBB9}" type="pres">
      <dgm:prSet presAssocID="{5FE29973-32C7-4E4B-AD9D-8AE32C7CC0DE}" presName="dummy2a" presStyleCnt="0"/>
      <dgm:spPr/>
    </dgm:pt>
    <dgm:pt modelId="{C8EF0ACC-A702-4C0F-821C-99D7C83D933F}" type="pres">
      <dgm:prSet presAssocID="{5FE29973-32C7-4E4B-AD9D-8AE32C7CC0DE}" presName="dummy2b" presStyleCnt="0"/>
      <dgm:spPr/>
    </dgm:pt>
    <dgm:pt modelId="{F3D671DE-7616-4ABC-9647-7861D46EF871}" type="pres">
      <dgm:prSet presAssocID="{5FE29973-32C7-4E4B-AD9D-8AE32C7CC0DE}" presName="wedge2Tx" presStyleLbl="node1" presStyleIdx="1" presStyleCnt="4">
        <dgm:presLayoutVars>
          <dgm:chMax val="0"/>
          <dgm:chPref val="0"/>
          <dgm:bulletEnabled val="1"/>
        </dgm:presLayoutVars>
      </dgm:prSet>
      <dgm:spPr/>
    </dgm:pt>
    <dgm:pt modelId="{8DEA4BCA-5A35-45EB-8B01-9A6E7080D4BC}" type="pres">
      <dgm:prSet presAssocID="{5FE29973-32C7-4E4B-AD9D-8AE32C7CC0DE}" presName="wedge3" presStyleLbl="node1" presStyleIdx="2" presStyleCnt="4"/>
      <dgm:spPr/>
    </dgm:pt>
    <dgm:pt modelId="{19A7CBC3-D796-4C96-B1E1-E63A08436BFB}" type="pres">
      <dgm:prSet presAssocID="{5FE29973-32C7-4E4B-AD9D-8AE32C7CC0DE}" presName="dummy3a" presStyleCnt="0"/>
      <dgm:spPr/>
    </dgm:pt>
    <dgm:pt modelId="{D58F19D3-7584-4391-8C40-73D246ED2A1A}" type="pres">
      <dgm:prSet presAssocID="{5FE29973-32C7-4E4B-AD9D-8AE32C7CC0DE}" presName="dummy3b" presStyleCnt="0"/>
      <dgm:spPr/>
    </dgm:pt>
    <dgm:pt modelId="{25A119BE-692A-490D-9905-DA6B760C1EBC}" type="pres">
      <dgm:prSet presAssocID="{5FE29973-32C7-4E4B-AD9D-8AE32C7CC0DE}" presName="wedge3Tx" presStyleLbl="node1" presStyleIdx="2" presStyleCnt="4">
        <dgm:presLayoutVars>
          <dgm:chMax val="0"/>
          <dgm:chPref val="0"/>
          <dgm:bulletEnabled val="1"/>
        </dgm:presLayoutVars>
      </dgm:prSet>
      <dgm:spPr/>
    </dgm:pt>
    <dgm:pt modelId="{13FD3BC1-5D86-47F3-B0E0-3FAD8B8CA92D}" type="pres">
      <dgm:prSet presAssocID="{5FE29973-32C7-4E4B-AD9D-8AE32C7CC0DE}" presName="wedge4" presStyleLbl="node1" presStyleIdx="3" presStyleCnt="4"/>
      <dgm:spPr/>
    </dgm:pt>
    <dgm:pt modelId="{A5D48432-CD54-452C-8281-CFEA124ACFAD}" type="pres">
      <dgm:prSet presAssocID="{5FE29973-32C7-4E4B-AD9D-8AE32C7CC0DE}" presName="dummy4a" presStyleCnt="0"/>
      <dgm:spPr/>
    </dgm:pt>
    <dgm:pt modelId="{7CBA7231-C3C7-47E8-A26B-D3800F7A80DD}" type="pres">
      <dgm:prSet presAssocID="{5FE29973-32C7-4E4B-AD9D-8AE32C7CC0DE}" presName="dummy4b" presStyleCnt="0"/>
      <dgm:spPr/>
    </dgm:pt>
    <dgm:pt modelId="{0991B26F-1A0F-442D-AE09-7232C62C7BC5}" type="pres">
      <dgm:prSet presAssocID="{5FE29973-32C7-4E4B-AD9D-8AE32C7CC0DE}" presName="wedge4Tx" presStyleLbl="node1" presStyleIdx="3" presStyleCnt="4">
        <dgm:presLayoutVars>
          <dgm:chMax val="0"/>
          <dgm:chPref val="0"/>
          <dgm:bulletEnabled val="1"/>
        </dgm:presLayoutVars>
      </dgm:prSet>
      <dgm:spPr/>
    </dgm:pt>
    <dgm:pt modelId="{E510E04D-3C25-4378-A43B-0644F4A28D08}" type="pres">
      <dgm:prSet presAssocID="{B141A66D-29EE-4CDF-9469-D54F10779D21}" presName="arrowWedge1" presStyleLbl="fgSibTrans2D1" presStyleIdx="0" presStyleCnt="4"/>
      <dgm:spPr>
        <a:xfrm>
          <a:off x="269118" y="8532"/>
          <a:ext cx="1801901" cy="1801901"/>
        </a:xfrm>
        <a:prstGeom prst="circularArrow">
          <a:avLst>
            <a:gd name="adj1" fmla="val 5085"/>
            <a:gd name="adj2" fmla="val 327528"/>
            <a:gd name="adj3" fmla="val 21272472"/>
            <a:gd name="adj4" fmla="val 16200000"/>
            <a:gd name="adj5" fmla="val 5932"/>
          </a:avLst>
        </a:prstGeom>
        <a:solidFill>
          <a:srgbClr val="E8E8E8">
            <a:lumMod val="90000"/>
          </a:srgbClr>
        </a:solidFill>
        <a:ln>
          <a:noFill/>
        </a:ln>
        <a:effectLst/>
      </dgm:spPr>
    </dgm:pt>
    <dgm:pt modelId="{17E237A0-9B17-433B-B27C-B3391675F86F}" type="pres">
      <dgm:prSet presAssocID="{DD8C3E68-DF8B-4FEF-A9E3-AFD137C62D45}" presName="arrowWedge2" presStyleLbl="fgSibTrans2D1" presStyleIdx="1" presStyleCnt="4"/>
      <dgm:spPr>
        <a:xfrm>
          <a:off x="269118" y="62360"/>
          <a:ext cx="1801901" cy="1801901"/>
        </a:xfrm>
        <a:prstGeom prst="circularArrow">
          <a:avLst>
            <a:gd name="adj1" fmla="val 5085"/>
            <a:gd name="adj2" fmla="val 327528"/>
            <a:gd name="adj3" fmla="val 5072472"/>
            <a:gd name="adj4" fmla="val 0"/>
            <a:gd name="adj5" fmla="val 5932"/>
          </a:avLst>
        </a:prstGeom>
        <a:solidFill>
          <a:srgbClr val="E8E8E8">
            <a:lumMod val="90000"/>
          </a:srgbClr>
        </a:solidFill>
        <a:ln>
          <a:noFill/>
        </a:ln>
        <a:effectLst/>
      </dgm:spPr>
    </dgm:pt>
    <dgm:pt modelId="{1F85C538-389A-4BAE-870D-A272EFBA8293}" type="pres">
      <dgm:prSet presAssocID="{8AEC15DD-7E72-48FE-ABC8-49A6947C9CB6}" presName="arrowWedge3" presStyleLbl="fgSibTrans2D1" presStyleIdx="2" presStyleCnt="4"/>
      <dgm:spPr>
        <a:xfrm>
          <a:off x="215290" y="62360"/>
          <a:ext cx="1801901" cy="1801901"/>
        </a:xfrm>
        <a:prstGeom prst="circularArrow">
          <a:avLst>
            <a:gd name="adj1" fmla="val 5085"/>
            <a:gd name="adj2" fmla="val 327528"/>
            <a:gd name="adj3" fmla="val 10472472"/>
            <a:gd name="adj4" fmla="val 5400000"/>
            <a:gd name="adj5" fmla="val 5932"/>
          </a:avLst>
        </a:prstGeom>
        <a:solidFill>
          <a:srgbClr val="E8E8E8">
            <a:lumMod val="90000"/>
          </a:srgbClr>
        </a:solidFill>
        <a:ln>
          <a:noFill/>
        </a:ln>
        <a:effectLst/>
      </dgm:spPr>
    </dgm:pt>
    <dgm:pt modelId="{FCFFC6AB-D483-43C7-99E0-1F2C26F91E57}" type="pres">
      <dgm:prSet presAssocID="{DBA76F65-AA8F-4F2B-A688-E90152436B4C}" presName="arrowWedge4" presStyleLbl="fgSibTrans2D1" presStyleIdx="3" presStyleCnt="4"/>
      <dgm:spPr>
        <a:xfrm>
          <a:off x="215290" y="8532"/>
          <a:ext cx="1801901" cy="1801901"/>
        </a:xfrm>
        <a:prstGeom prst="circularArrow">
          <a:avLst>
            <a:gd name="adj1" fmla="val 5085"/>
            <a:gd name="adj2" fmla="val 327528"/>
            <a:gd name="adj3" fmla="val 15872472"/>
            <a:gd name="adj4" fmla="val 10800000"/>
            <a:gd name="adj5" fmla="val 5932"/>
          </a:avLst>
        </a:prstGeom>
        <a:solidFill>
          <a:srgbClr val="E8E8E8">
            <a:lumMod val="90000"/>
          </a:srgbClr>
        </a:solidFill>
        <a:ln>
          <a:noFill/>
        </a:ln>
        <a:effectLst/>
      </dgm:spPr>
    </dgm:pt>
  </dgm:ptLst>
  <dgm:cxnLst>
    <dgm:cxn modelId="{6984D429-FC9F-417E-BC50-48ADDBD6196C}" srcId="{5FE29973-32C7-4E4B-AD9D-8AE32C7CC0DE}" destId="{ADB78F45-E3A8-41BE-8337-DA8BFF5786B2}" srcOrd="2" destOrd="0" parTransId="{3CA77B1B-3077-4647-8F4F-69A349BCF598}" sibTransId="{8AEC15DD-7E72-48FE-ABC8-49A6947C9CB6}"/>
    <dgm:cxn modelId="{B8FC712B-F1F4-4EBC-A813-A6DE6FEB4D02}" type="presOf" srcId="{DBA09BCD-4759-4387-9840-856CC81E0C45}" destId="{D5A31BCB-EF8B-4C8E-B98C-062C1DB01D12}" srcOrd="0" destOrd="0" presId="urn:microsoft.com/office/officeart/2005/8/layout/cycle8"/>
    <dgm:cxn modelId="{2372993F-022F-42AE-8772-9079275DA5EB}" type="presOf" srcId="{0A2C5D3F-7F5B-4C1C-8EED-25CB0D59DE07}" destId="{0991B26F-1A0F-442D-AE09-7232C62C7BC5}" srcOrd="1" destOrd="0" presId="urn:microsoft.com/office/officeart/2005/8/layout/cycle8"/>
    <dgm:cxn modelId="{E3A9CA7B-06A2-49DF-95B8-CBCD1AA3367E}" type="presOf" srcId="{46E87CB1-6F09-4491-B8C9-29ABD732F5AB}" destId="{D62E9804-1FFA-4CE4-84A0-75923EDBF049}" srcOrd="1" destOrd="0" presId="urn:microsoft.com/office/officeart/2005/8/layout/cycle8"/>
    <dgm:cxn modelId="{72868C83-45EA-4201-BE71-0EABAEEF0E72}" srcId="{5FE29973-32C7-4E4B-AD9D-8AE32C7CC0DE}" destId="{46E87CB1-6F09-4491-B8C9-29ABD732F5AB}" srcOrd="0" destOrd="0" parTransId="{11FEB873-C2D9-4F77-9DBA-92D2160267C0}" sibTransId="{B141A66D-29EE-4CDF-9469-D54F10779D21}"/>
    <dgm:cxn modelId="{5EFD6B97-AB6C-4F33-B3E3-2ABC4C3319C0}" type="presOf" srcId="{5FE29973-32C7-4E4B-AD9D-8AE32C7CC0DE}" destId="{6E789E81-0BB1-4548-9A4F-6D849EAECE6E}" srcOrd="0" destOrd="0" presId="urn:microsoft.com/office/officeart/2005/8/layout/cycle8"/>
    <dgm:cxn modelId="{395BD6AE-B1D5-41C9-81F9-B22AC76576AE}" srcId="{5FE29973-32C7-4E4B-AD9D-8AE32C7CC0DE}" destId="{DBA09BCD-4759-4387-9840-856CC81E0C45}" srcOrd="1" destOrd="0" parTransId="{A08B02E4-1492-4C4F-93E7-267C3C3EA3BB}" sibTransId="{DD8C3E68-DF8B-4FEF-A9E3-AFD137C62D45}"/>
    <dgm:cxn modelId="{D9476AB0-D607-4FD1-829F-8B5F27F624AC}" type="presOf" srcId="{ADB78F45-E3A8-41BE-8337-DA8BFF5786B2}" destId="{8DEA4BCA-5A35-45EB-8B01-9A6E7080D4BC}" srcOrd="0" destOrd="0" presId="urn:microsoft.com/office/officeart/2005/8/layout/cycle8"/>
    <dgm:cxn modelId="{7C972CB3-A450-40EB-A146-446B62ABBCB7}" srcId="{5FE29973-32C7-4E4B-AD9D-8AE32C7CC0DE}" destId="{0A2C5D3F-7F5B-4C1C-8EED-25CB0D59DE07}" srcOrd="3" destOrd="0" parTransId="{62977FCC-2EEB-423F-9D55-31330FA0C2A1}" sibTransId="{DBA76F65-AA8F-4F2B-A688-E90152436B4C}"/>
    <dgm:cxn modelId="{B7A132CE-8C98-4B65-B88B-AEB6DE158081}" type="presOf" srcId="{ADB78F45-E3A8-41BE-8337-DA8BFF5786B2}" destId="{25A119BE-692A-490D-9905-DA6B760C1EBC}" srcOrd="1" destOrd="0" presId="urn:microsoft.com/office/officeart/2005/8/layout/cycle8"/>
    <dgm:cxn modelId="{B2CDD2CF-82BD-428D-834C-832C3250ABF8}" type="presOf" srcId="{46E87CB1-6F09-4491-B8C9-29ABD732F5AB}" destId="{355F78BC-4F9C-4E54-90FA-4B434C8FE147}" srcOrd="0" destOrd="0" presId="urn:microsoft.com/office/officeart/2005/8/layout/cycle8"/>
    <dgm:cxn modelId="{E25777D0-5D11-4B95-8456-720297B6B7CC}" type="presOf" srcId="{DBA09BCD-4759-4387-9840-856CC81E0C45}" destId="{F3D671DE-7616-4ABC-9647-7861D46EF871}" srcOrd="1" destOrd="0" presId="urn:microsoft.com/office/officeart/2005/8/layout/cycle8"/>
    <dgm:cxn modelId="{4613D8D5-7CD0-403A-A131-09C96919DDED}" type="presOf" srcId="{0A2C5D3F-7F5B-4C1C-8EED-25CB0D59DE07}" destId="{13FD3BC1-5D86-47F3-B0E0-3FAD8B8CA92D}" srcOrd="0" destOrd="0" presId="urn:microsoft.com/office/officeart/2005/8/layout/cycle8"/>
    <dgm:cxn modelId="{E28C55A3-C51C-4B1B-B0A0-98EDD4A33A7B}" type="presParOf" srcId="{6E789E81-0BB1-4548-9A4F-6D849EAECE6E}" destId="{355F78BC-4F9C-4E54-90FA-4B434C8FE147}" srcOrd="0" destOrd="0" presId="urn:microsoft.com/office/officeart/2005/8/layout/cycle8"/>
    <dgm:cxn modelId="{AB0DCC9C-1FFE-40A2-AE80-2FFD39122307}" type="presParOf" srcId="{6E789E81-0BB1-4548-9A4F-6D849EAECE6E}" destId="{803067E3-0225-4F3F-9712-2E29355A82C6}" srcOrd="1" destOrd="0" presId="urn:microsoft.com/office/officeart/2005/8/layout/cycle8"/>
    <dgm:cxn modelId="{E5D167AB-7016-41FA-98C1-00C441A520E7}" type="presParOf" srcId="{6E789E81-0BB1-4548-9A4F-6D849EAECE6E}" destId="{E5326A82-2DBF-4620-A3B4-C9C654EE9ABA}" srcOrd="2" destOrd="0" presId="urn:microsoft.com/office/officeart/2005/8/layout/cycle8"/>
    <dgm:cxn modelId="{F5959024-6B65-4F55-A1C0-53843CA5E9CF}" type="presParOf" srcId="{6E789E81-0BB1-4548-9A4F-6D849EAECE6E}" destId="{D62E9804-1FFA-4CE4-84A0-75923EDBF049}" srcOrd="3" destOrd="0" presId="urn:microsoft.com/office/officeart/2005/8/layout/cycle8"/>
    <dgm:cxn modelId="{1C88914F-C650-49F0-8A39-C3424AD4001C}" type="presParOf" srcId="{6E789E81-0BB1-4548-9A4F-6D849EAECE6E}" destId="{D5A31BCB-EF8B-4C8E-B98C-062C1DB01D12}" srcOrd="4" destOrd="0" presId="urn:microsoft.com/office/officeart/2005/8/layout/cycle8"/>
    <dgm:cxn modelId="{DD147496-80A4-477A-A9BF-50D17616EB6A}" type="presParOf" srcId="{6E789E81-0BB1-4548-9A4F-6D849EAECE6E}" destId="{CECBD65C-86C1-4EC5-B908-869200CCFBB9}" srcOrd="5" destOrd="0" presId="urn:microsoft.com/office/officeart/2005/8/layout/cycle8"/>
    <dgm:cxn modelId="{00694D26-D35F-4153-86CA-1AB5ACF329C0}" type="presParOf" srcId="{6E789E81-0BB1-4548-9A4F-6D849EAECE6E}" destId="{C8EF0ACC-A702-4C0F-821C-99D7C83D933F}" srcOrd="6" destOrd="0" presId="urn:microsoft.com/office/officeart/2005/8/layout/cycle8"/>
    <dgm:cxn modelId="{36C946CE-8474-4EA9-B50A-863A712C4F71}" type="presParOf" srcId="{6E789E81-0BB1-4548-9A4F-6D849EAECE6E}" destId="{F3D671DE-7616-4ABC-9647-7861D46EF871}" srcOrd="7" destOrd="0" presId="urn:microsoft.com/office/officeart/2005/8/layout/cycle8"/>
    <dgm:cxn modelId="{9866EFBF-CD6E-4F93-A26F-690C3FD6DA33}" type="presParOf" srcId="{6E789E81-0BB1-4548-9A4F-6D849EAECE6E}" destId="{8DEA4BCA-5A35-45EB-8B01-9A6E7080D4BC}" srcOrd="8" destOrd="0" presId="urn:microsoft.com/office/officeart/2005/8/layout/cycle8"/>
    <dgm:cxn modelId="{8D7844A7-961C-49D1-9D59-286302E99F8B}" type="presParOf" srcId="{6E789E81-0BB1-4548-9A4F-6D849EAECE6E}" destId="{19A7CBC3-D796-4C96-B1E1-E63A08436BFB}" srcOrd="9" destOrd="0" presId="urn:microsoft.com/office/officeart/2005/8/layout/cycle8"/>
    <dgm:cxn modelId="{6536865D-5840-4453-BC47-466E39E4499E}" type="presParOf" srcId="{6E789E81-0BB1-4548-9A4F-6D849EAECE6E}" destId="{D58F19D3-7584-4391-8C40-73D246ED2A1A}" srcOrd="10" destOrd="0" presId="urn:microsoft.com/office/officeart/2005/8/layout/cycle8"/>
    <dgm:cxn modelId="{A57DCB57-0042-4F47-A9B7-3AE54A09F9BA}" type="presParOf" srcId="{6E789E81-0BB1-4548-9A4F-6D849EAECE6E}" destId="{25A119BE-692A-490D-9905-DA6B760C1EBC}" srcOrd="11" destOrd="0" presId="urn:microsoft.com/office/officeart/2005/8/layout/cycle8"/>
    <dgm:cxn modelId="{4F508F93-F2CE-401D-AD25-CBA441763FB5}" type="presParOf" srcId="{6E789E81-0BB1-4548-9A4F-6D849EAECE6E}" destId="{13FD3BC1-5D86-47F3-B0E0-3FAD8B8CA92D}" srcOrd="12" destOrd="0" presId="urn:microsoft.com/office/officeart/2005/8/layout/cycle8"/>
    <dgm:cxn modelId="{89D10482-B4A4-4665-8203-43F9F17CB2FA}" type="presParOf" srcId="{6E789E81-0BB1-4548-9A4F-6D849EAECE6E}" destId="{A5D48432-CD54-452C-8281-CFEA124ACFAD}" srcOrd="13" destOrd="0" presId="urn:microsoft.com/office/officeart/2005/8/layout/cycle8"/>
    <dgm:cxn modelId="{6BE4FE7A-A549-4D4C-9D75-8D7A252EACAF}" type="presParOf" srcId="{6E789E81-0BB1-4548-9A4F-6D849EAECE6E}" destId="{7CBA7231-C3C7-47E8-A26B-D3800F7A80DD}" srcOrd="14" destOrd="0" presId="urn:microsoft.com/office/officeart/2005/8/layout/cycle8"/>
    <dgm:cxn modelId="{512AF4B3-ED91-479B-9635-3AC6085BCB3A}" type="presParOf" srcId="{6E789E81-0BB1-4548-9A4F-6D849EAECE6E}" destId="{0991B26F-1A0F-442D-AE09-7232C62C7BC5}" srcOrd="15" destOrd="0" presId="urn:microsoft.com/office/officeart/2005/8/layout/cycle8"/>
    <dgm:cxn modelId="{D5C52C8E-5ECD-4E80-BB2F-2C9631DCE46F}" type="presParOf" srcId="{6E789E81-0BB1-4548-9A4F-6D849EAECE6E}" destId="{E510E04D-3C25-4378-A43B-0644F4A28D08}" srcOrd="16" destOrd="0" presId="urn:microsoft.com/office/officeart/2005/8/layout/cycle8"/>
    <dgm:cxn modelId="{28229000-1767-4C54-B241-6CAD87FC5931}" type="presParOf" srcId="{6E789E81-0BB1-4548-9A4F-6D849EAECE6E}" destId="{17E237A0-9B17-433B-B27C-B3391675F86F}" srcOrd="17" destOrd="0" presId="urn:microsoft.com/office/officeart/2005/8/layout/cycle8"/>
    <dgm:cxn modelId="{08978C6F-5435-4124-B444-EC9EBD31602C}" type="presParOf" srcId="{6E789E81-0BB1-4548-9A4F-6D849EAECE6E}" destId="{1F85C538-389A-4BAE-870D-A272EFBA8293}" srcOrd="18" destOrd="0" presId="urn:microsoft.com/office/officeart/2005/8/layout/cycle8"/>
    <dgm:cxn modelId="{F921DB14-4F64-4088-8BA5-43DB97B45866}" type="presParOf" srcId="{6E789E81-0BB1-4548-9A4F-6D849EAECE6E}" destId="{FCFFC6AB-D483-43C7-99E0-1F2C26F91E57}" srcOrd="1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5F78BC-4F9C-4E54-90FA-4B434C8FE147}">
      <dsp:nvSpPr>
        <dsp:cNvPr id="0" name=""/>
        <dsp:cNvSpPr/>
      </dsp:nvSpPr>
      <dsp:spPr>
        <a:xfrm>
          <a:off x="368375" y="107789"/>
          <a:ext cx="1603386" cy="1603386"/>
        </a:xfrm>
        <a:prstGeom prst="pie">
          <a:avLst>
            <a:gd name="adj1" fmla="val 16200000"/>
            <a:gd name="adj2" fmla="val 0"/>
          </a:avLst>
        </a:prstGeom>
        <a:solidFill>
          <a:srgbClr val="4CAA6D"/>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solidFill>
                <a:srgbClr val="FFFFFF"/>
              </a:solidFill>
              <a:latin typeface="Lato" panose="020F0502020204030203" pitchFamily="34" charset="0"/>
              <a:ea typeface="Lato" panose="020F0502020204030203" pitchFamily="34" charset="0"/>
              <a:cs typeface="Lato" panose="020F0502020204030203" pitchFamily="34" charset="0"/>
            </a:rPr>
            <a:t>Do</a:t>
          </a:r>
        </a:p>
      </dsp:txBody>
      <dsp:txXfrm>
        <a:off x="1306162" y="504403"/>
        <a:ext cx="418414" cy="310436"/>
      </dsp:txXfrm>
    </dsp:sp>
    <dsp:sp modelId="{D5A31BCB-EF8B-4C8E-B98C-062C1DB01D12}">
      <dsp:nvSpPr>
        <dsp:cNvPr id="0" name=""/>
        <dsp:cNvSpPr/>
      </dsp:nvSpPr>
      <dsp:spPr>
        <a:xfrm>
          <a:off x="368375" y="161617"/>
          <a:ext cx="1603386" cy="1603386"/>
        </a:xfrm>
        <a:prstGeom prst="pie">
          <a:avLst>
            <a:gd name="adj1" fmla="val 0"/>
            <a:gd name="adj2" fmla="val 5400000"/>
          </a:avLst>
        </a:prstGeom>
        <a:solidFill>
          <a:srgbClr val="0F9ED5"/>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solidFill>
                <a:srgbClr val="FFFFFF"/>
              </a:solidFill>
              <a:latin typeface="Lato" panose="020F0502020204030203" pitchFamily="34" charset="0"/>
              <a:ea typeface="Lato" panose="020F0502020204030203" pitchFamily="34" charset="0"/>
              <a:cs typeface="Lato" panose="020F0502020204030203" pitchFamily="34" charset="0"/>
            </a:rPr>
            <a:t>Check</a:t>
          </a:r>
        </a:p>
      </dsp:txBody>
      <dsp:txXfrm>
        <a:off x="1306162" y="1057953"/>
        <a:ext cx="418414" cy="310436"/>
      </dsp:txXfrm>
    </dsp:sp>
    <dsp:sp modelId="{8DEA4BCA-5A35-45EB-8B01-9A6E7080D4BC}">
      <dsp:nvSpPr>
        <dsp:cNvPr id="0" name=""/>
        <dsp:cNvSpPr/>
      </dsp:nvSpPr>
      <dsp:spPr>
        <a:xfrm>
          <a:off x="314547" y="161617"/>
          <a:ext cx="1603386" cy="1603386"/>
        </a:xfrm>
        <a:prstGeom prst="pie">
          <a:avLst>
            <a:gd name="adj1" fmla="val 5400000"/>
            <a:gd name="adj2" fmla="val 10800000"/>
          </a:avLst>
        </a:prstGeom>
        <a:solidFill>
          <a:srgbClr val="4CAA6D">
            <a:lumMod val="75000"/>
          </a:srgbClr>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solidFill>
                <a:srgbClr val="FFFFFF"/>
              </a:solidFill>
              <a:latin typeface="Lato" panose="020F0502020204030203" pitchFamily="34" charset="0"/>
              <a:ea typeface="Lato" panose="020F0502020204030203" pitchFamily="34" charset="0"/>
              <a:cs typeface="Lato" panose="020F0502020204030203" pitchFamily="34" charset="0"/>
            </a:rPr>
            <a:t>Act</a:t>
          </a:r>
        </a:p>
      </dsp:txBody>
      <dsp:txXfrm>
        <a:off x="561733" y="1057953"/>
        <a:ext cx="418414" cy="310436"/>
      </dsp:txXfrm>
    </dsp:sp>
    <dsp:sp modelId="{13FD3BC1-5D86-47F3-B0E0-3FAD8B8CA92D}">
      <dsp:nvSpPr>
        <dsp:cNvPr id="0" name=""/>
        <dsp:cNvSpPr/>
      </dsp:nvSpPr>
      <dsp:spPr>
        <a:xfrm>
          <a:off x="314547" y="107789"/>
          <a:ext cx="1603386" cy="1603386"/>
        </a:xfrm>
        <a:prstGeom prst="pie">
          <a:avLst>
            <a:gd name="adj1" fmla="val 10800000"/>
            <a:gd name="adj2" fmla="val 16200000"/>
          </a:avLst>
        </a:prstGeom>
        <a:solidFill>
          <a:srgbClr val="1E4E5B"/>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FFFFFF"/>
              </a:solidFill>
              <a:latin typeface="Lato" panose="020F0502020204030203" pitchFamily="34" charset="0"/>
              <a:ea typeface="Lato" panose="020F0502020204030203" pitchFamily="34" charset="0"/>
              <a:cs typeface="Lato" panose="020F0502020204030203" pitchFamily="34" charset="0"/>
            </a:rPr>
            <a:t>Plan</a:t>
          </a:r>
        </a:p>
      </dsp:txBody>
      <dsp:txXfrm>
        <a:off x="561733" y="504403"/>
        <a:ext cx="418414" cy="310436"/>
      </dsp:txXfrm>
    </dsp:sp>
    <dsp:sp modelId="{E510E04D-3C25-4378-A43B-0644F4A28D08}">
      <dsp:nvSpPr>
        <dsp:cNvPr id="0" name=""/>
        <dsp:cNvSpPr/>
      </dsp:nvSpPr>
      <dsp:spPr>
        <a:xfrm>
          <a:off x="269118" y="8532"/>
          <a:ext cx="1801901" cy="1801901"/>
        </a:xfrm>
        <a:prstGeom prst="circularArrow">
          <a:avLst>
            <a:gd name="adj1" fmla="val 5085"/>
            <a:gd name="adj2" fmla="val 327528"/>
            <a:gd name="adj3" fmla="val 21272472"/>
            <a:gd name="adj4" fmla="val 162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17E237A0-9B17-433B-B27C-B3391675F86F}">
      <dsp:nvSpPr>
        <dsp:cNvPr id="0" name=""/>
        <dsp:cNvSpPr/>
      </dsp:nvSpPr>
      <dsp:spPr>
        <a:xfrm>
          <a:off x="269118" y="62360"/>
          <a:ext cx="1801901" cy="1801901"/>
        </a:xfrm>
        <a:prstGeom prst="circularArrow">
          <a:avLst>
            <a:gd name="adj1" fmla="val 5085"/>
            <a:gd name="adj2" fmla="val 327528"/>
            <a:gd name="adj3" fmla="val 5072472"/>
            <a:gd name="adj4" fmla="val 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1F85C538-389A-4BAE-870D-A272EFBA8293}">
      <dsp:nvSpPr>
        <dsp:cNvPr id="0" name=""/>
        <dsp:cNvSpPr/>
      </dsp:nvSpPr>
      <dsp:spPr>
        <a:xfrm>
          <a:off x="215290" y="62360"/>
          <a:ext cx="1801901" cy="1801901"/>
        </a:xfrm>
        <a:prstGeom prst="circularArrow">
          <a:avLst>
            <a:gd name="adj1" fmla="val 5085"/>
            <a:gd name="adj2" fmla="val 327528"/>
            <a:gd name="adj3" fmla="val 10472472"/>
            <a:gd name="adj4" fmla="val 54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FCFFC6AB-D483-43C7-99E0-1F2C26F91E57}">
      <dsp:nvSpPr>
        <dsp:cNvPr id="0" name=""/>
        <dsp:cNvSpPr/>
      </dsp:nvSpPr>
      <dsp:spPr>
        <a:xfrm>
          <a:off x="215290" y="8532"/>
          <a:ext cx="1801901" cy="1801901"/>
        </a:xfrm>
        <a:prstGeom prst="circularArrow">
          <a:avLst>
            <a:gd name="adj1" fmla="val 5085"/>
            <a:gd name="adj2" fmla="val 327528"/>
            <a:gd name="adj3" fmla="val 15872472"/>
            <a:gd name="adj4" fmla="val 108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5F78BC-4F9C-4E54-90FA-4B434C8FE147}">
      <dsp:nvSpPr>
        <dsp:cNvPr id="0" name=""/>
        <dsp:cNvSpPr/>
      </dsp:nvSpPr>
      <dsp:spPr>
        <a:xfrm>
          <a:off x="367382" y="93416"/>
          <a:ext cx="1420177" cy="1420177"/>
        </a:xfrm>
        <a:prstGeom prst="pie">
          <a:avLst>
            <a:gd name="adj1" fmla="val 16200000"/>
            <a:gd name="adj2" fmla="val 0"/>
          </a:avLst>
        </a:prstGeom>
        <a:solidFill>
          <a:srgbClr val="4CAA6D"/>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Do</a:t>
          </a:r>
        </a:p>
      </dsp:txBody>
      <dsp:txXfrm>
        <a:off x="1198015" y="444712"/>
        <a:ext cx="370603" cy="274964"/>
      </dsp:txXfrm>
    </dsp:sp>
    <dsp:sp modelId="{D5A31BCB-EF8B-4C8E-B98C-062C1DB01D12}">
      <dsp:nvSpPr>
        <dsp:cNvPr id="0" name=""/>
        <dsp:cNvSpPr/>
      </dsp:nvSpPr>
      <dsp:spPr>
        <a:xfrm>
          <a:off x="367382" y="141093"/>
          <a:ext cx="1420177" cy="1420177"/>
        </a:xfrm>
        <a:prstGeom prst="pie">
          <a:avLst>
            <a:gd name="adj1" fmla="val 0"/>
            <a:gd name="adj2" fmla="val 5400000"/>
          </a:avLst>
        </a:prstGeom>
        <a:solidFill>
          <a:srgbClr val="0F9ED5"/>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Check</a:t>
          </a:r>
        </a:p>
      </dsp:txBody>
      <dsp:txXfrm>
        <a:off x="1198015" y="935011"/>
        <a:ext cx="370603" cy="274964"/>
      </dsp:txXfrm>
    </dsp:sp>
    <dsp:sp modelId="{8DEA4BCA-5A35-45EB-8B01-9A6E7080D4BC}">
      <dsp:nvSpPr>
        <dsp:cNvPr id="0" name=""/>
        <dsp:cNvSpPr/>
      </dsp:nvSpPr>
      <dsp:spPr>
        <a:xfrm>
          <a:off x="319705" y="141093"/>
          <a:ext cx="1420177" cy="1420177"/>
        </a:xfrm>
        <a:prstGeom prst="pie">
          <a:avLst>
            <a:gd name="adj1" fmla="val 5400000"/>
            <a:gd name="adj2" fmla="val 10800000"/>
          </a:avLst>
        </a:prstGeom>
        <a:solidFill>
          <a:srgbClr val="4CAA6D">
            <a:lumMod val="75000"/>
          </a:srgbClr>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Act</a:t>
          </a:r>
        </a:p>
      </dsp:txBody>
      <dsp:txXfrm>
        <a:off x="538647" y="935011"/>
        <a:ext cx="370603" cy="274964"/>
      </dsp:txXfrm>
    </dsp:sp>
    <dsp:sp modelId="{13FD3BC1-5D86-47F3-B0E0-3FAD8B8CA92D}">
      <dsp:nvSpPr>
        <dsp:cNvPr id="0" name=""/>
        <dsp:cNvSpPr/>
      </dsp:nvSpPr>
      <dsp:spPr>
        <a:xfrm>
          <a:off x="319705" y="93416"/>
          <a:ext cx="1420177" cy="1420177"/>
        </a:xfrm>
        <a:prstGeom prst="pie">
          <a:avLst>
            <a:gd name="adj1" fmla="val 10800000"/>
            <a:gd name="adj2" fmla="val 16200000"/>
          </a:avLst>
        </a:prstGeom>
        <a:solidFill>
          <a:srgbClr val="1E4E5B"/>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Plan</a:t>
          </a:r>
        </a:p>
      </dsp:txBody>
      <dsp:txXfrm>
        <a:off x="538647" y="444712"/>
        <a:ext cx="370603" cy="274964"/>
      </dsp:txXfrm>
    </dsp:sp>
    <dsp:sp modelId="{E510E04D-3C25-4378-A43B-0644F4A28D08}">
      <dsp:nvSpPr>
        <dsp:cNvPr id="0" name=""/>
        <dsp:cNvSpPr/>
      </dsp:nvSpPr>
      <dsp:spPr>
        <a:xfrm>
          <a:off x="279466" y="5500"/>
          <a:ext cx="1596009" cy="1596009"/>
        </a:xfrm>
        <a:prstGeom prst="circularArrow">
          <a:avLst>
            <a:gd name="adj1" fmla="val 5085"/>
            <a:gd name="adj2" fmla="val 327528"/>
            <a:gd name="adj3" fmla="val 21272472"/>
            <a:gd name="adj4" fmla="val 162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17E237A0-9B17-433B-B27C-B3391675F86F}">
      <dsp:nvSpPr>
        <dsp:cNvPr id="0" name=""/>
        <dsp:cNvSpPr/>
      </dsp:nvSpPr>
      <dsp:spPr>
        <a:xfrm>
          <a:off x="279466" y="53177"/>
          <a:ext cx="1596009" cy="1596009"/>
        </a:xfrm>
        <a:prstGeom prst="circularArrow">
          <a:avLst>
            <a:gd name="adj1" fmla="val 5085"/>
            <a:gd name="adj2" fmla="val 327528"/>
            <a:gd name="adj3" fmla="val 5072472"/>
            <a:gd name="adj4" fmla="val 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1F85C538-389A-4BAE-870D-A272EFBA8293}">
      <dsp:nvSpPr>
        <dsp:cNvPr id="0" name=""/>
        <dsp:cNvSpPr/>
      </dsp:nvSpPr>
      <dsp:spPr>
        <a:xfrm>
          <a:off x="231789" y="53177"/>
          <a:ext cx="1596009" cy="1596009"/>
        </a:xfrm>
        <a:prstGeom prst="circularArrow">
          <a:avLst>
            <a:gd name="adj1" fmla="val 5085"/>
            <a:gd name="adj2" fmla="val 327528"/>
            <a:gd name="adj3" fmla="val 10472472"/>
            <a:gd name="adj4" fmla="val 54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FCFFC6AB-D483-43C7-99E0-1F2C26F91E57}">
      <dsp:nvSpPr>
        <dsp:cNvPr id="0" name=""/>
        <dsp:cNvSpPr/>
      </dsp:nvSpPr>
      <dsp:spPr>
        <a:xfrm>
          <a:off x="231789" y="5500"/>
          <a:ext cx="1596009" cy="1596009"/>
        </a:xfrm>
        <a:prstGeom prst="circularArrow">
          <a:avLst>
            <a:gd name="adj1" fmla="val 5085"/>
            <a:gd name="adj2" fmla="val 327528"/>
            <a:gd name="adj3" fmla="val 15872472"/>
            <a:gd name="adj4" fmla="val 108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5F78BC-4F9C-4E54-90FA-4B434C8FE147}">
      <dsp:nvSpPr>
        <dsp:cNvPr id="0" name=""/>
        <dsp:cNvSpPr/>
      </dsp:nvSpPr>
      <dsp:spPr>
        <a:xfrm>
          <a:off x="367382" y="93416"/>
          <a:ext cx="1420177" cy="1420177"/>
        </a:xfrm>
        <a:prstGeom prst="pie">
          <a:avLst>
            <a:gd name="adj1" fmla="val 16200000"/>
            <a:gd name="adj2" fmla="val 0"/>
          </a:avLst>
        </a:prstGeom>
        <a:solidFill>
          <a:srgbClr val="4CAA6D"/>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Do</a:t>
          </a:r>
        </a:p>
      </dsp:txBody>
      <dsp:txXfrm>
        <a:off x="1198015" y="444712"/>
        <a:ext cx="370603" cy="274964"/>
      </dsp:txXfrm>
    </dsp:sp>
    <dsp:sp modelId="{D5A31BCB-EF8B-4C8E-B98C-062C1DB01D12}">
      <dsp:nvSpPr>
        <dsp:cNvPr id="0" name=""/>
        <dsp:cNvSpPr/>
      </dsp:nvSpPr>
      <dsp:spPr>
        <a:xfrm>
          <a:off x="367382" y="141093"/>
          <a:ext cx="1420177" cy="1420177"/>
        </a:xfrm>
        <a:prstGeom prst="pie">
          <a:avLst>
            <a:gd name="adj1" fmla="val 0"/>
            <a:gd name="adj2" fmla="val 5400000"/>
          </a:avLst>
        </a:prstGeom>
        <a:solidFill>
          <a:srgbClr val="0F9ED5"/>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Check</a:t>
          </a:r>
        </a:p>
      </dsp:txBody>
      <dsp:txXfrm>
        <a:off x="1198015" y="935011"/>
        <a:ext cx="370603" cy="274964"/>
      </dsp:txXfrm>
    </dsp:sp>
    <dsp:sp modelId="{8DEA4BCA-5A35-45EB-8B01-9A6E7080D4BC}">
      <dsp:nvSpPr>
        <dsp:cNvPr id="0" name=""/>
        <dsp:cNvSpPr/>
      </dsp:nvSpPr>
      <dsp:spPr>
        <a:xfrm>
          <a:off x="319705" y="141093"/>
          <a:ext cx="1420177" cy="1420177"/>
        </a:xfrm>
        <a:prstGeom prst="pie">
          <a:avLst>
            <a:gd name="adj1" fmla="val 5400000"/>
            <a:gd name="adj2" fmla="val 10800000"/>
          </a:avLst>
        </a:prstGeom>
        <a:solidFill>
          <a:srgbClr val="4CAA6D">
            <a:lumMod val="75000"/>
          </a:srgbClr>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Act</a:t>
          </a:r>
        </a:p>
      </dsp:txBody>
      <dsp:txXfrm>
        <a:off x="538647" y="935011"/>
        <a:ext cx="370603" cy="274964"/>
      </dsp:txXfrm>
    </dsp:sp>
    <dsp:sp modelId="{13FD3BC1-5D86-47F3-B0E0-3FAD8B8CA92D}">
      <dsp:nvSpPr>
        <dsp:cNvPr id="0" name=""/>
        <dsp:cNvSpPr/>
      </dsp:nvSpPr>
      <dsp:spPr>
        <a:xfrm>
          <a:off x="319705" y="93416"/>
          <a:ext cx="1420177" cy="1420177"/>
        </a:xfrm>
        <a:prstGeom prst="pie">
          <a:avLst>
            <a:gd name="adj1" fmla="val 10800000"/>
            <a:gd name="adj2" fmla="val 16200000"/>
          </a:avLst>
        </a:prstGeom>
        <a:solidFill>
          <a:srgbClr val="1E4E5B"/>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Plan</a:t>
          </a:r>
        </a:p>
      </dsp:txBody>
      <dsp:txXfrm>
        <a:off x="538647" y="444712"/>
        <a:ext cx="370603" cy="274964"/>
      </dsp:txXfrm>
    </dsp:sp>
    <dsp:sp modelId="{E510E04D-3C25-4378-A43B-0644F4A28D08}">
      <dsp:nvSpPr>
        <dsp:cNvPr id="0" name=""/>
        <dsp:cNvSpPr/>
      </dsp:nvSpPr>
      <dsp:spPr>
        <a:xfrm>
          <a:off x="279466" y="5500"/>
          <a:ext cx="1596009" cy="1596009"/>
        </a:xfrm>
        <a:prstGeom prst="circularArrow">
          <a:avLst>
            <a:gd name="adj1" fmla="val 5085"/>
            <a:gd name="adj2" fmla="val 327528"/>
            <a:gd name="adj3" fmla="val 21272472"/>
            <a:gd name="adj4" fmla="val 162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17E237A0-9B17-433B-B27C-B3391675F86F}">
      <dsp:nvSpPr>
        <dsp:cNvPr id="0" name=""/>
        <dsp:cNvSpPr/>
      </dsp:nvSpPr>
      <dsp:spPr>
        <a:xfrm>
          <a:off x="279466" y="53177"/>
          <a:ext cx="1596009" cy="1596009"/>
        </a:xfrm>
        <a:prstGeom prst="circularArrow">
          <a:avLst>
            <a:gd name="adj1" fmla="val 5085"/>
            <a:gd name="adj2" fmla="val 327528"/>
            <a:gd name="adj3" fmla="val 5072472"/>
            <a:gd name="adj4" fmla="val 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1F85C538-389A-4BAE-870D-A272EFBA8293}">
      <dsp:nvSpPr>
        <dsp:cNvPr id="0" name=""/>
        <dsp:cNvSpPr/>
      </dsp:nvSpPr>
      <dsp:spPr>
        <a:xfrm>
          <a:off x="231789" y="53177"/>
          <a:ext cx="1596009" cy="1596009"/>
        </a:xfrm>
        <a:prstGeom prst="circularArrow">
          <a:avLst>
            <a:gd name="adj1" fmla="val 5085"/>
            <a:gd name="adj2" fmla="val 327528"/>
            <a:gd name="adj3" fmla="val 10472472"/>
            <a:gd name="adj4" fmla="val 54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FCFFC6AB-D483-43C7-99E0-1F2C26F91E57}">
      <dsp:nvSpPr>
        <dsp:cNvPr id="0" name=""/>
        <dsp:cNvSpPr/>
      </dsp:nvSpPr>
      <dsp:spPr>
        <a:xfrm>
          <a:off x="231789" y="5500"/>
          <a:ext cx="1596009" cy="1596009"/>
        </a:xfrm>
        <a:prstGeom prst="circularArrow">
          <a:avLst>
            <a:gd name="adj1" fmla="val 5085"/>
            <a:gd name="adj2" fmla="val 327528"/>
            <a:gd name="adj3" fmla="val 15872472"/>
            <a:gd name="adj4" fmla="val 108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5F78BC-4F9C-4E54-90FA-4B434C8FE147}">
      <dsp:nvSpPr>
        <dsp:cNvPr id="0" name=""/>
        <dsp:cNvSpPr/>
      </dsp:nvSpPr>
      <dsp:spPr>
        <a:xfrm>
          <a:off x="367382" y="93416"/>
          <a:ext cx="1420177" cy="1420177"/>
        </a:xfrm>
        <a:prstGeom prst="pie">
          <a:avLst>
            <a:gd name="adj1" fmla="val 16200000"/>
            <a:gd name="adj2" fmla="val 0"/>
          </a:avLst>
        </a:prstGeom>
        <a:solidFill>
          <a:srgbClr val="4CAA6D"/>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Do</a:t>
          </a:r>
        </a:p>
      </dsp:txBody>
      <dsp:txXfrm>
        <a:off x="1198015" y="444712"/>
        <a:ext cx="370603" cy="274964"/>
      </dsp:txXfrm>
    </dsp:sp>
    <dsp:sp modelId="{D5A31BCB-EF8B-4C8E-B98C-062C1DB01D12}">
      <dsp:nvSpPr>
        <dsp:cNvPr id="0" name=""/>
        <dsp:cNvSpPr/>
      </dsp:nvSpPr>
      <dsp:spPr>
        <a:xfrm>
          <a:off x="367382" y="141093"/>
          <a:ext cx="1420177" cy="1420177"/>
        </a:xfrm>
        <a:prstGeom prst="pie">
          <a:avLst>
            <a:gd name="adj1" fmla="val 0"/>
            <a:gd name="adj2" fmla="val 5400000"/>
          </a:avLst>
        </a:prstGeom>
        <a:solidFill>
          <a:srgbClr val="0F9ED5"/>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Check</a:t>
          </a:r>
        </a:p>
      </dsp:txBody>
      <dsp:txXfrm>
        <a:off x="1198015" y="935011"/>
        <a:ext cx="370603" cy="274964"/>
      </dsp:txXfrm>
    </dsp:sp>
    <dsp:sp modelId="{8DEA4BCA-5A35-45EB-8B01-9A6E7080D4BC}">
      <dsp:nvSpPr>
        <dsp:cNvPr id="0" name=""/>
        <dsp:cNvSpPr/>
      </dsp:nvSpPr>
      <dsp:spPr>
        <a:xfrm>
          <a:off x="319705" y="141093"/>
          <a:ext cx="1420177" cy="1420177"/>
        </a:xfrm>
        <a:prstGeom prst="pie">
          <a:avLst>
            <a:gd name="adj1" fmla="val 5400000"/>
            <a:gd name="adj2" fmla="val 10800000"/>
          </a:avLst>
        </a:prstGeom>
        <a:solidFill>
          <a:srgbClr val="4CAA6D">
            <a:lumMod val="75000"/>
          </a:srgbClr>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Act</a:t>
          </a:r>
        </a:p>
      </dsp:txBody>
      <dsp:txXfrm>
        <a:off x="538647" y="935011"/>
        <a:ext cx="370603" cy="274964"/>
      </dsp:txXfrm>
    </dsp:sp>
    <dsp:sp modelId="{13FD3BC1-5D86-47F3-B0E0-3FAD8B8CA92D}">
      <dsp:nvSpPr>
        <dsp:cNvPr id="0" name=""/>
        <dsp:cNvSpPr/>
      </dsp:nvSpPr>
      <dsp:spPr>
        <a:xfrm>
          <a:off x="319705" y="93416"/>
          <a:ext cx="1420177" cy="1420177"/>
        </a:xfrm>
        <a:prstGeom prst="pie">
          <a:avLst>
            <a:gd name="adj1" fmla="val 10800000"/>
            <a:gd name="adj2" fmla="val 16200000"/>
          </a:avLst>
        </a:prstGeom>
        <a:solidFill>
          <a:srgbClr val="1E4E5B"/>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a:solidFill>
                <a:srgbClr val="FFFFFF"/>
              </a:solidFill>
              <a:latin typeface="Lato" panose="020F0502020204030203" pitchFamily="34" charset="0"/>
              <a:ea typeface="Lato" panose="020F0502020204030203" pitchFamily="34" charset="0"/>
              <a:cs typeface="Lato" panose="020F0502020204030203" pitchFamily="34" charset="0"/>
            </a:rPr>
            <a:t>Plan</a:t>
          </a:r>
        </a:p>
      </dsp:txBody>
      <dsp:txXfrm>
        <a:off x="538647" y="444712"/>
        <a:ext cx="370603" cy="274964"/>
      </dsp:txXfrm>
    </dsp:sp>
    <dsp:sp modelId="{E510E04D-3C25-4378-A43B-0644F4A28D08}">
      <dsp:nvSpPr>
        <dsp:cNvPr id="0" name=""/>
        <dsp:cNvSpPr/>
      </dsp:nvSpPr>
      <dsp:spPr>
        <a:xfrm>
          <a:off x="279466" y="5500"/>
          <a:ext cx="1596009" cy="1596009"/>
        </a:xfrm>
        <a:prstGeom prst="circularArrow">
          <a:avLst>
            <a:gd name="adj1" fmla="val 5085"/>
            <a:gd name="adj2" fmla="val 327528"/>
            <a:gd name="adj3" fmla="val 21272472"/>
            <a:gd name="adj4" fmla="val 162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17E237A0-9B17-433B-B27C-B3391675F86F}">
      <dsp:nvSpPr>
        <dsp:cNvPr id="0" name=""/>
        <dsp:cNvSpPr/>
      </dsp:nvSpPr>
      <dsp:spPr>
        <a:xfrm>
          <a:off x="279466" y="53177"/>
          <a:ext cx="1596009" cy="1596009"/>
        </a:xfrm>
        <a:prstGeom prst="circularArrow">
          <a:avLst>
            <a:gd name="adj1" fmla="val 5085"/>
            <a:gd name="adj2" fmla="val 327528"/>
            <a:gd name="adj3" fmla="val 5072472"/>
            <a:gd name="adj4" fmla="val 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1F85C538-389A-4BAE-870D-A272EFBA8293}">
      <dsp:nvSpPr>
        <dsp:cNvPr id="0" name=""/>
        <dsp:cNvSpPr/>
      </dsp:nvSpPr>
      <dsp:spPr>
        <a:xfrm>
          <a:off x="231789" y="53177"/>
          <a:ext cx="1596009" cy="1596009"/>
        </a:xfrm>
        <a:prstGeom prst="circularArrow">
          <a:avLst>
            <a:gd name="adj1" fmla="val 5085"/>
            <a:gd name="adj2" fmla="val 327528"/>
            <a:gd name="adj3" fmla="val 10472472"/>
            <a:gd name="adj4" fmla="val 54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 modelId="{FCFFC6AB-D483-43C7-99E0-1F2C26F91E57}">
      <dsp:nvSpPr>
        <dsp:cNvPr id="0" name=""/>
        <dsp:cNvSpPr/>
      </dsp:nvSpPr>
      <dsp:spPr>
        <a:xfrm>
          <a:off x="231789" y="5500"/>
          <a:ext cx="1596009" cy="1596009"/>
        </a:xfrm>
        <a:prstGeom prst="circularArrow">
          <a:avLst>
            <a:gd name="adj1" fmla="val 5085"/>
            <a:gd name="adj2" fmla="val 327528"/>
            <a:gd name="adj3" fmla="val 15872472"/>
            <a:gd name="adj4" fmla="val 10800000"/>
            <a:gd name="adj5" fmla="val 5932"/>
          </a:avLst>
        </a:prstGeom>
        <a:solidFill>
          <a:srgbClr val="E8E8E8">
            <a:lumMod val="90000"/>
          </a:srgb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9805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834937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A57FD2B-A779-4340-96C7-5EA65CCAF714}" type="slidenum">
              <a:rPr lang="en-DE" smtClean="0"/>
              <a:t>2</a:t>
            </a:fld>
            <a:endParaRPr lang="en-DE"/>
          </a:p>
        </p:txBody>
      </p:sp>
    </p:spTree>
    <p:extLst>
      <p:ext uri="{BB962C8B-B14F-4D97-AF65-F5344CB8AC3E}">
        <p14:creationId xmlns:p14="http://schemas.microsoft.com/office/powerpoint/2010/main" val="978520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57FD2B-A779-4340-96C7-5EA65CCAF714}" type="slidenum">
              <a:rPr lang="en-DE" smtClean="0"/>
              <a:t>5</a:t>
            </a:fld>
            <a:endParaRPr lang="en-DE"/>
          </a:p>
        </p:txBody>
      </p:sp>
    </p:spTree>
    <p:extLst>
      <p:ext uri="{BB962C8B-B14F-4D97-AF65-F5344CB8AC3E}">
        <p14:creationId xmlns:p14="http://schemas.microsoft.com/office/powerpoint/2010/main" val="1004897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1691496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Thanks Annika and Gus for having me and everyone for joining today. Before I start, I wanted to acknowledge my colleague Paris </a:t>
            </a:r>
            <a:r>
              <a:rPr lang="en-GB" sz="1200" kern="1200" dirty="0" err="1">
                <a:solidFill>
                  <a:schemeClr val="tx1"/>
                </a:solidFill>
                <a:effectLst/>
                <a:latin typeface="+mn-lt"/>
                <a:ea typeface="+mn-ea"/>
                <a:cs typeface="+mn-cs"/>
              </a:rPr>
              <a:t>Stefanoudis</a:t>
            </a:r>
            <a:r>
              <a:rPr lang="en-GB" sz="1200" kern="1200" dirty="0">
                <a:solidFill>
                  <a:schemeClr val="tx1"/>
                </a:solidFill>
                <a:effectLst/>
                <a:latin typeface="+mn-lt"/>
                <a:ea typeface="+mn-ea"/>
                <a:cs typeface="+mn-cs"/>
              </a:rPr>
              <a:t> who was instrumental in bring this framework to life; thank you Paris for your hard work and for joining us today to support with any questions this presentation may bring.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Over the next 20 minutes, I will introduce the Nature-Positive Navigator, explain why it was developed, what it can help organisations do, and how it can support nature-positive decision-making in practice.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Many organisations have made commitments relating to biodiversity and nature-positive outcomes, but the challenge is often moving from ambition to consistent action. On the other hand, project teams are asking how can they meet multiple reporting and stakeholder expectations without creating unnecessary complexity for their project.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he Navigator was developed to help answer those questions. I'll first walk through what the Navigator is and how it works, and then we'll look at a practical example of how the framework may be used on a renewable energy project.</a:t>
            </a:r>
            <a:endParaRPr lang="en-GB" dirty="0"/>
          </a:p>
        </p:txBody>
      </p:sp>
      <p:sp>
        <p:nvSpPr>
          <p:cNvPr id="4" name="Slide Number Placeholder 3"/>
          <p:cNvSpPr>
            <a:spLocks noGrp="1"/>
          </p:cNvSpPr>
          <p:nvPr>
            <p:ph type="sldNum" sz="quarter" idx="5"/>
          </p:nvPr>
        </p:nvSpPr>
        <p:spPr/>
        <p:txBody>
          <a:bodyPr/>
          <a:lstStyle/>
          <a:p>
            <a:fld id="{6747F804-0E74-5248-8167-84E7A92323EB}" type="slidenum">
              <a:rPr lang="en-DE" smtClean="0"/>
              <a:t>7</a:t>
            </a:fld>
            <a:endParaRPr lang="en-DE"/>
          </a:p>
        </p:txBody>
      </p:sp>
    </p:spTree>
    <p:extLst>
      <p:ext uri="{BB962C8B-B14F-4D97-AF65-F5344CB8AC3E}">
        <p14:creationId xmlns:p14="http://schemas.microsoft.com/office/powerpoint/2010/main" val="1719708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A3C5A-2771-DA8B-9DEB-29A6D84724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D5E5E-F0DC-4062-56BD-94917055BE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F0EBBF-17DA-02FD-A2D3-6FA7231EEFEB}"/>
              </a:ext>
            </a:extLst>
          </p:cNvPr>
          <p:cNvSpPr>
            <a:spLocks noGrp="1"/>
          </p:cNvSpPr>
          <p:nvPr>
            <p:ph type="body" idx="1"/>
          </p:nvPr>
        </p:nvSpPr>
        <p:spPr/>
        <p:txBody>
          <a:bodyPr/>
          <a:lstStyle/>
          <a:p>
            <a:r>
              <a:rPr lang="en-GB" dirty="0"/>
              <a:t>One of the challenges we hear repeatedly is that there's no shortage of commitments, reporting frameworks or guidance documents. The real difficulty is connecting these high-level expectations with the decisions organisations make every day on portfolios and projects.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FF00"/>
                </a:highlight>
              </a:rPr>
              <a:t>The GINGR Nature-Positive Navigator has been thought as a practical, flexible tiered maturity framework designed for renewable energy and grid companies to engage, strengthen and communicate their nature-positive journey.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FF00"/>
                </a:highlight>
              </a:rPr>
              <a:t>It provides a structured way to understand where you are today, identify where improvement is needed, and prioritise practical actions that can contribute to Nature-Positive outcomes.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 Navigator is not another reporting framework. </a:t>
            </a:r>
            <a:r>
              <a:rPr lang="en-GB" dirty="0">
                <a:highlight>
                  <a:srgbClr val="FFFF00"/>
                </a:highlight>
              </a:rPr>
              <a:t>It has been designed to provide clear guidance to assist organisations navigate the reporting, regulatory and permitting landscape relevant to renewable energy infrastructure.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ighlight>
                <a:srgbClr val="FFFF00"/>
              </a:highlight>
            </a:endParaRPr>
          </a:p>
          <a:p>
            <a:endParaRPr lang="en-GB" dirty="0">
              <a:highlight>
                <a:srgbClr val="FFFF00"/>
              </a:highlight>
            </a:endParaRPr>
          </a:p>
        </p:txBody>
      </p:sp>
      <p:sp>
        <p:nvSpPr>
          <p:cNvPr id="4" name="Slide Number Placeholder 3">
            <a:extLst>
              <a:ext uri="{FF2B5EF4-FFF2-40B4-BE49-F238E27FC236}">
                <a16:creationId xmlns:a16="http://schemas.microsoft.com/office/drawing/2014/main" id="{C00D45E3-5FC0-01D5-DC40-2A721D1A59BC}"/>
              </a:ext>
            </a:extLst>
          </p:cNvPr>
          <p:cNvSpPr>
            <a:spLocks noGrp="1"/>
          </p:cNvSpPr>
          <p:nvPr>
            <p:ph type="sldNum" sz="quarter" idx="5"/>
          </p:nvPr>
        </p:nvSpPr>
        <p:spPr/>
        <p:txBody>
          <a:bodyPr/>
          <a:lstStyle/>
          <a:p>
            <a:fld id="{6747F804-0E74-5248-8167-84E7A92323EB}" type="slidenum">
              <a:rPr lang="en-DE" smtClean="0"/>
              <a:t>8</a:t>
            </a:fld>
            <a:endParaRPr lang="en-DE"/>
          </a:p>
        </p:txBody>
      </p:sp>
    </p:spTree>
    <p:extLst>
      <p:ext uri="{BB962C8B-B14F-4D97-AF65-F5344CB8AC3E}">
        <p14:creationId xmlns:p14="http://schemas.microsoft.com/office/powerpoint/2010/main" val="2502837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26551-99C4-2BE4-1C07-91610C46E4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6C0E6-0B1C-87D6-7048-AE4C94C2D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FC1806-A134-ED87-F0A7-D24AD18DF6C6}"/>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Navigator is built to follow organisations are their Nature-Positive journey.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framework covers six focus areas that collectively influence Nature-Positive outcomes, ranging from governance and strategy to stakeholder participation and social principles.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Rather than treating nature-positive performance as something you either have or don't have, the Navigator recognises that maturity develops over time, and often at different speeds across different parts of a business.  For example, governance systems may be relatively advanced, while stakeholder participation is still developing.</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To reflect the progressive integration of nature-positive considerations into business decisions, the Navigator reflects three maturity tiers: Explorer, Practitioner and Innovator.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purpose isn't to label organisations, but rather help identify the next realistic step that will most effectively strengthen performance and outcomes based on a specific company or project’s context.</a:t>
            </a:r>
          </a:p>
          <a:p>
            <a:endParaRPr lang="en-GB" dirty="0"/>
          </a:p>
        </p:txBody>
      </p:sp>
      <p:sp>
        <p:nvSpPr>
          <p:cNvPr id="4" name="Slide Number Placeholder 3">
            <a:extLst>
              <a:ext uri="{FF2B5EF4-FFF2-40B4-BE49-F238E27FC236}">
                <a16:creationId xmlns:a16="http://schemas.microsoft.com/office/drawing/2014/main" id="{0B02805A-D4C2-11EC-9424-8030DDAEFEB9}"/>
              </a:ext>
            </a:extLst>
          </p:cNvPr>
          <p:cNvSpPr>
            <a:spLocks noGrp="1"/>
          </p:cNvSpPr>
          <p:nvPr>
            <p:ph type="sldNum" sz="quarter" idx="5"/>
          </p:nvPr>
        </p:nvSpPr>
        <p:spPr/>
        <p:txBody>
          <a:bodyPr/>
          <a:lstStyle/>
          <a:p>
            <a:fld id="{6747F804-0E74-5248-8167-84E7A92323EB}" type="slidenum">
              <a:rPr lang="en-DE" smtClean="0"/>
              <a:t>9</a:t>
            </a:fld>
            <a:endParaRPr lang="en-DE"/>
          </a:p>
        </p:txBody>
      </p:sp>
    </p:spTree>
    <p:extLst>
      <p:ext uri="{BB962C8B-B14F-4D97-AF65-F5344CB8AC3E}">
        <p14:creationId xmlns:p14="http://schemas.microsoft.com/office/powerpoint/2010/main" val="2748220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BE8C4-3E6F-8410-52C8-613B50577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4996CF-7257-72E5-182D-CB2DB725CE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ECD1A2-C4BD-9185-3DB2-C62378B48257}"/>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Before we go further, I'd like to get a sense of who's in the room.</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Thinking about your organisation's approach to nature, and using the three levels of maturity of the framework: explorer, practitioner or innovator, where would you say you currently sit on this journey?</a:t>
            </a:r>
          </a:p>
        </p:txBody>
      </p:sp>
      <p:sp>
        <p:nvSpPr>
          <p:cNvPr id="4" name="Slide Number Placeholder 3">
            <a:extLst>
              <a:ext uri="{FF2B5EF4-FFF2-40B4-BE49-F238E27FC236}">
                <a16:creationId xmlns:a16="http://schemas.microsoft.com/office/drawing/2014/main" id="{22299F53-3F06-EF29-B846-8CB296B541ED}"/>
              </a:ext>
            </a:extLst>
          </p:cNvPr>
          <p:cNvSpPr>
            <a:spLocks noGrp="1"/>
          </p:cNvSpPr>
          <p:nvPr>
            <p:ph type="sldNum" sz="quarter" idx="5"/>
          </p:nvPr>
        </p:nvSpPr>
        <p:spPr/>
        <p:txBody>
          <a:bodyPr/>
          <a:lstStyle/>
          <a:p>
            <a:fld id="{6747F804-0E74-5248-8167-84E7A92323EB}" type="slidenum">
              <a:rPr lang="en-DE" smtClean="0"/>
              <a:t>10</a:t>
            </a:fld>
            <a:endParaRPr lang="en-DE"/>
          </a:p>
        </p:txBody>
      </p:sp>
    </p:spTree>
    <p:extLst>
      <p:ext uri="{BB962C8B-B14F-4D97-AF65-F5344CB8AC3E}">
        <p14:creationId xmlns:p14="http://schemas.microsoft.com/office/powerpoint/2010/main" val="4248787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4EF9D-8AD7-8F77-7C35-E9E7F37BBD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CC76D-283C-08CC-F43A-1320277AD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EA959C-EDE2-E0A6-33F2-D35C12ECED75}"/>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When we first engaged with developers, financial institutions and NGOs in the early phases of the project, we got a clear message: the challenge isn’t the lack of framework; organisations were already dealing with many frameworks, requirements, information requests.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Rather, there was a consistent need for clarity, practical ways to identify and implement improvements, clearer links between reporting requirements and implementation actions, and ways to avoid collecting the same evidence multiple times for different purposes.</a:t>
            </a:r>
          </a:p>
        </p:txBody>
      </p:sp>
      <p:sp>
        <p:nvSpPr>
          <p:cNvPr id="4" name="Slide Number Placeholder 3">
            <a:extLst>
              <a:ext uri="{FF2B5EF4-FFF2-40B4-BE49-F238E27FC236}">
                <a16:creationId xmlns:a16="http://schemas.microsoft.com/office/drawing/2014/main" id="{D3C53469-BCEE-C626-13C1-E7547BA6F1F3}"/>
              </a:ext>
            </a:extLst>
          </p:cNvPr>
          <p:cNvSpPr>
            <a:spLocks noGrp="1"/>
          </p:cNvSpPr>
          <p:nvPr>
            <p:ph type="sldNum" sz="quarter" idx="5"/>
          </p:nvPr>
        </p:nvSpPr>
        <p:spPr/>
        <p:txBody>
          <a:bodyPr/>
          <a:lstStyle/>
          <a:p>
            <a:fld id="{6747F804-0E74-5248-8167-84E7A92323EB}" type="slidenum">
              <a:rPr lang="en-DE" smtClean="0"/>
              <a:t>11</a:t>
            </a:fld>
            <a:endParaRPr lang="en-DE"/>
          </a:p>
        </p:txBody>
      </p:sp>
    </p:spTree>
    <p:extLst>
      <p:ext uri="{BB962C8B-B14F-4D97-AF65-F5344CB8AC3E}">
        <p14:creationId xmlns:p14="http://schemas.microsoft.com/office/powerpoint/2010/main" val="2912259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1C128-184A-E370-6A75-08A76C03C5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EBF333-4156-18D0-952D-931D5A9121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FEEEF-4B4B-EC4B-5FE8-9FC5C7F51F42}"/>
              </a:ext>
            </a:extLst>
          </p:cNvPr>
          <p:cNvSpPr>
            <a:spLocks noGrp="1"/>
          </p:cNvSpPr>
          <p:nvPr>
            <p:ph type="body" idx="1"/>
          </p:nvPr>
        </p:nvSpPr>
        <p:spPr/>
        <p:txBody>
          <a:bodyPr/>
          <a:lstStyle/>
          <a:p>
            <a:pPr rtl="0" eaLnBrk="1" fontAlgn="ctr" latinLnBrk="0" hangingPunct="1"/>
            <a:r>
              <a:rPr lang="en-GB" sz="1200" b="0" i="0" u="none" strike="noStrike" kern="1200" dirty="0">
                <a:solidFill>
                  <a:schemeClr val="tx1"/>
                </a:solidFill>
                <a:effectLst/>
                <a:latin typeface="+mn-lt"/>
                <a:ea typeface="+mn-ea"/>
                <a:cs typeface="+mn-cs"/>
              </a:rPr>
              <a:t>In responding to these needs, the Navigator provides key benefits for companies using it:</a:t>
            </a:r>
          </a:p>
          <a:p>
            <a:pPr rtl="0" eaLnBrk="1" fontAlgn="ctr" latinLnBrk="0" hangingPunct="1"/>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Instead of approaching reporting, permitting, lender requirements and internal improvement initiatives separately, organisations can use one framework to support all of them.</a:t>
            </a:r>
          </a:p>
          <a:p>
            <a:pPr rtl="0" eaLnBrk="1" fontAlgn="ctr" latinLnBrk="0" hangingPunct="1"/>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Another important benefit is prioritisation. The Navigator helps identify where effort is likely to have the greatest impact based on the level of maturity of the organisation and context.</a:t>
            </a:r>
          </a:p>
          <a:p>
            <a:pPr rtl="0" eaLnBrk="1" fontAlgn="ctr" latinLnBrk="0" hangingPunct="1"/>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It also enables cross team alignment. Sustainability teams, permitting teams, environmental specialists and project managers often work through different objectives and processes. The Navigator helps align teams around a shared understanding of good practice.</a:t>
            </a:r>
          </a:p>
          <a:p>
            <a:pPr rtl="0" eaLnBrk="1" fontAlgn="ctr" latinLnBrk="0" hangingPunct="1"/>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The aim is not simply better reporting, but rather more effective decision-making to achieve nature-positive outcomes. The Navigator </a:t>
            </a:r>
            <a:r>
              <a:rPr lang="en-ID" sz="1200" b="0" i="0" u="none" strike="noStrike" kern="1200" dirty="0">
                <a:solidFill>
                  <a:schemeClr val="tx1"/>
                </a:solidFill>
                <a:effectLst/>
                <a:latin typeface="+mn-lt"/>
                <a:ea typeface="+mn-ea"/>
                <a:cs typeface="+mn-cs"/>
              </a:rPr>
              <a:t>helps organisations identify performance gaps, track progress against targets and justify investment in nature where greatest value can be achieved.</a:t>
            </a:r>
            <a:endParaRPr lang="en-GB" sz="1200" b="0" i="0" u="none" strike="noStrike"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C3771740-D1D3-5617-56C5-4DA6C1E20F01}"/>
              </a:ext>
            </a:extLst>
          </p:cNvPr>
          <p:cNvSpPr>
            <a:spLocks noGrp="1"/>
          </p:cNvSpPr>
          <p:nvPr>
            <p:ph type="sldNum" sz="quarter" idx="5"/>
          </p:nvPr>
        </p:nvSpPr>
        <p:spPr/>
        <p:txBody>
          <a:bodyPr/>
          <a:lstStyle/>
          <a:p>
            <a:fld id="{6747F804-0E74-5248-8167-84E7A92323EB}" type="slidenum">
              <a:rPr lang="en-DE" smtClean="0"/>
              <a:t>12</a:t>
            </a:fld>
            <a:endParaRPr lang="en-DE"/>
          </a:p>
        </p:txBody>
      </p:sp>
    </p:spTree>
    <p:extLst>
      <p:ext uri="{BB962C8B-B14F-4D97-AF65-F5344CB8AC3E}">
        <p14:creationId xmlns:p14="http://schemas.microsoft.com/office/powerpoint/2010/main" val="2058220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35D55-5024-EDEB-6D0C-00B12ACCBB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9E5DC5-311A-3AE0-E465-BAB20FE0F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661A89-4364-76F8-2610-CA7F8A57E2C0}"/>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It's also important to be clear about what the Navigator isn’t.</a:t>
            </a:r>
          </a:p>
          <a:p>
            <a:endParaRPr lang="en-GB" sz="1200" kern="1200" dirty="0">
              <a:solidFill>
                <a:schemeClr val="tx1"/>
              </a:solidFill>
              <a:effectLst/>
              <a:latin typeface="+mn-lt"/>
              <a:ea typeface="+mn-ea"/>
              <a:cs typeface="+mn-cs"/>
            </a:endParaRPr>
          </a:p>
          <a:p>
            <a:pPr marL="0" marR="0" lvl="0" indent="0" defTabSz="914400" eaLnBrk="1" fontAlgn="auto" latinLnBrk="0" hangingPunct="1">
              <a:lnSpc>
                <a:spcPct val="115000"/>
              </a:lnSpc>
              <a:spcBef>
                <a:spcPts val="300"/>
              </a:spcBef>
              <a:spcAft>
                <a:spcPts val="300"/>
              </a:spcAft>
              <a:buClrTx/>
              <a:buSzPts val="1000"/>
              <a:buFont typeface="Symbol" panose="05050102010706020507" pitchFamily="18" charset="2"/>
              <a:buNone/>
              <a:tabLst>
                <a:tab pos="457200" algn="l"/>
              </a:tabLst>
              <a:defRPr/>
            </a:pP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Not a new </a:t>
            </a:r>
            <a:r>
              <a:rPr kumimoji="0" lang="en-ID" sz="1200" b="1" i="0" u="none" strike="noStrike" kern="100" cap="none" spc="0" normalizeH="0" baseline="0" noProof="0" dirty="0">
                <a:ln>
                  <a:noFill/>
                </a:ln>
                <a:solidFill>
                  <a:schemeClr val="bg1"/>
                </a:solidFill>
                <a:effectLst/>
                <a:uLnTx/>
                <a:uFillTx/>
                <a:latin typeface="Lato Heavy"/>
                <a:ea typeface="Lato" panose="020F0502020204030203" pitchFamily="34" charset="0"/>
                <a:cs typeface="Lato" panose="020F0502020204030203" pitchFamily="34" charset="0"/>
              </a:rPr>
              <a:t>reporting standard </a:t>
            </a:r>
            <a:r>
              <a:rPr kumimoji="0" lang="en-ID" sz="120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or</a:t>
            </a: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 an additional set of mandatory disclosure requirements</a:t>
            </a:r>
            <a:endParaRPr kumimoji="0" lang="en-US"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914400" eaLnBrk="1" fontAlgn="auto" latinLnBrk="0" hangingPunct="1">
              <a:lnSpc>
                <a:spcPct val="115000"/>
              </a:lnSpc>
              <a:spcBef>
                <a:spcPts val="300"/>
              </a:spcBef>
              <a:spcAft>
                <a:spcPts val="300"/>
              </a:spcAft>
              <a:buClrTx/>
              <a:buSzPts val="1000"/>
              <a:buFont typeface="Symbol" panose="05050102010706020507" pitchFamily="18" charset="2"/>
              <a:buNone/>
              <a:tabLst>
                <a:tab pos="457200" algn="l"/>
              </a:tabLst>
              <a:defRPr/>
            </a:pP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Not a </a:t>
            </a:r>
            <a:r>
              <a:rPr kumimoji="0" lang="en-ID" sz="1200" b="1" i="0" u="none" strike="noStrike" kern="100" cap="none" spc="0" normalizeH="0" baseline="0" noProof="0" dirty="0">
                <a:ln>
                  <a:noFill/>
                </a:ln>
                <a:solidFill>
                  <a:schemeClr val="bg1"/>
                </a:solidFill>
                <a:effectLst/>
                <a:uLnTx/>
                <a:uFillTx/>
                <a:latin typeface="Lato Heavy"/>
                <a:ea typeface="Lato" panose="020F0502020204030203" pitchFamily="34" charset="0"/>
                <a:cs typeface="Lato" panose="020F0502020204030203" pitchFamily="34" charset="0"/>
              </a:rPr>
              <a:t>certification, verification or assurance mechanism</a:t>
            </a: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 and does not provide a corporate score</a:t>
            </a:r>
            <a:endParaRPr kumimoji="0" lang="en-US"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914400" eaLnBrk="1" fontAlgn="auto" latinLnBrk="0" hangingPunct="1">
              <a:lnSpc>
                <a:spcPct val="115000"/>
              </a:lnSpc>
              <a:spcBef>
                <a:spcPts val="300"/>
              </a:spcBef>
              <a:spcAft>
                <a:spcPts val="300"/>
              </a:spcAft>
              <a:buClrTx/>
              <a:buSzPts val="1000"/>
              <a:buFont typeface="Symbol" panose="05050102010706020507" pitchFamily="18" charset="2"/>
              <a:buNone/>
              <a:tabLst>
                <a:tab pos="457200" algn="l"/>
              </a:tabLst>
              <a:defRPr/>
            </a:pP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Not a </a:t>
            </a:r>
            <a:r>
              <a:rPr kumimoji="0" lang="en-ID" sz="1200" b="1" i="0" u="none" strike="noStrike" kern="100" cap="none" spc="0" normalizeH="0" baseline="0" noProof="0" dirty="0">
                <a:ln>
                  <a:noFill/>
                </a:ln>
                <a:solidFill>
                  <a:schemeClr val="bg1"/>
                </a:solidFill>
                <a:effectLst/>
                <a:uLnTx/>
                <a:uFillTx/>
                <a:latin typeface="Lato Heavy"/>
                <a:ea typeface="Lato" panose="020F0502020204030203" pitchFamily="34" charset="0"/>
                <a:cs typeface="Lato" panose="020F0502020204030203" pitchFamily="34" charset="0"/>
              </a:rPr>
              <a:t>replacement for regulatory compliance, permitting, lender due diligence </a:t>
            </a: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or existing external assurance processes</a:t>
            </a:r>
            <a:endParaRPr kumimoji="0" lang="en-US"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914400" eaLnBrk="1" fontAlgn="auto" latinLnBrk="0" hangingPunct="1">
              <a:lnSpc>
                <a:spcPct val="115000"/>
              </a:lnSpc>
              <a:spcBef>
                <a:spcPts val="300"/>
              </a:spcBef>
              <a:spcAft>
                <a:spcPts val="300"/>
              </a:spcAft>
              <a:buClrTx/>
              <a:buSzPts val="1000"/>
              <a:buFont typeface="Symbol" panose="05050102010706020507" pitchFamily="18" charset="2"/>
              <a:buNone/>
              <a:tabLst>
                <a:tab pos="457200" algn="l"/>
              </a:tabLst>
              <a:defRPr/>
            </a:pP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Not a label to </a:t>
            </a:r>
            <a:r>
              <a:rPr kumimoji="0" lang="en-ID" sz="1200" b="1" i="0" u="none" strike="noStrike" kern="100" cap="none" spc="0" normalizeH="0" baseline="0" noProof="0" dirty="0">
                <a:ln>
                  <a:noFill/>
                </a:ln>
                <a:solidFill>
                  <a:schemeClr val="bg1"/>
                </a:solidFill>
                <a:effectLst/>
                <a:uLnTx/>
                <a:uFillTx/>
                <a:latin typeface="Lato Heavy"/>
                <a:ea typeface="Lato" panose="020F0502020204030203" pitchFamily="34" charset="0"/>
                <a:cs typeface="Lato" panose="020F0502020204030203" pitchFamily="34" charset="0"/>
              </a:rPr>
              <a:t>claim to be nature-positive </a:t>
            </a: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because a particular tier is reached</a:t>
            </a:r>
            <a:endParaRPr kumimoji="0" lang="en-US"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914400" eaLnBrk="1" fontAlgn="auto" latinLnBrk="0" hangingPunct="1">
              <a:lnSpc>
                <a:spcPct val="115000"/>
              </a:lnSpc>
              <a:spcBef>
                <a:spcPts val="300"/>
              </a:spcBef>
              <a:spcAft>
                <a:spcPts val="300"/>
              </a:spcAft>
              <a:buClrTx/>
              <a:buSzPts val="1000"/>
              <a:buFont typeface="Symbol" panose="05050102010706020507" pitchFamily="18" charset="2"/>
              <a:buNone/>
              <a:tabLst>
                <a:tab pos="457200" algn="l"/>
              </a:tabLst>
              <a:defRPr/>
            </a:pP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Not a </a:t>
            </a:r>
            <a:r>
              <a:rPr kumimoji="0" lang="en-ID" sz="1200" b="1" i="0" u="none" strike="noStrike" kern="100" cap="none" spc="0" normalizeH="0" baseline="0" noProof="0" dirty="0">
                <a:ln>
                  <a:noFill/>
                </a:ln>
                <a:solidFill>
                  <a:schemeClr val="bg1"/>
                </a:solidFill>
                <a:effectLst/>
                <a:uLnTx/>
                <a:uFillTx/>
                <a:latin typeface="Lato Heavy"/>
                <a:ea typeface="Lato" panose="020F0502020204030203" pitchFamily="34" charset="0"/>
                <a:cs typeface="Lato" panose="020F0502020204030203" pitchFamily="34" charset="0"/>
              </a:rPr>
              <a:t>prescriptive, one-size-fits-all </a:t>
            </a: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process, context is important.</a:t>
            </a:r>
            <a:endParaRPr kumimoji="0" lang="en-US"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914400" eaLnBrk="1" fontAlgn="auto" latinLnBrk="0" hangingPunct="1">
              <a:lnSpc>
                <a:spcPct val="115000"/>
              </a:lnSpc>
              <a:spcBef>
                <a:spcPts val="300"/>
              </a:spcBef>
              <a:spcAft>
                <a:spcPts val="300"/>
              </a:spcAft>
              <a:buClrTx/>
              <a:buSzPts val="1000"/>
              <a:buFont typeface="Symbol" panose="05050102010706020507" pitchFamily="18" charset="2"/>
              <a:buNone/>
              <a:tabLst>
                <a:tab pos="457200" algn="l"/>
              </a:tabLst>
              <a:defRPr/>
            </a:pP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Not a </a:t>
            </a:r>
            <a:r>
              <a:rPr kumimoji="0" lang="en-ID" sz="1200" b="1" i="0" u="none" strike="noStrike" kern="100" cap="none" spc="0" normalizeH="0" baseline="0" noProof="0" dirty="0">
                <a:ln>
                  <a:noFill/>
                </a:ln>
                <a:solidFill>
                  <a:schemeClr val="bg1"/>
                </a:solidFill>
                <a:effectLst/>
                <a:uLnTx/>
                <a:uFillTx/>
                <a:latin typeface="Lato Heavy"/>
                <a:ea typeface="Lato" panose="020F0502020204030203" pitchFamily="34" charset="0"/>
                <a:cs typeface="Lato" panose="020F0502020204030203" pitchFamily="34" charset="0"/>
              </a:rPr>
              <a:t>detailed library </a:t>
            </a:r>
            <a:r>
              <a:rPr kumimoji="0" lang="en-ID"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of every reporting framework, metric or technical methodology</a:t>
            </a:r>
            <a:endParaRPr kumimoji="0" lang="en-US" sz="1200" b="0" i="0" u="none" strike="noStrike" kern="1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endParaRPr lang="en-GB" dirty="0"/>
          </a:p>
        </p:txBody>
      </p:sp>
      <p:sp>
        <p:nvSpPr>
          <p:cNvPr id="4" name="Slide Number Placeholder 3">
            <a:extLst>
              <a:ext uri="{FF2B5EF4-FFF2-40B4-BE49-F238E27FC236}">
                <a16:creationId xmlns:a16="http://schemas.microsoft.com/office/drawing/2014/main" id="{B4FDB1E3-3F49-18EE-8013-37D78F75418A}"/>
              </a:ext>
            </a:extLst>
          </p:cNvPr>
          <p:cNvSpPr>
            <a:spLocks noGrp="1"/>
          </p:cNvSpPr>
          <p:nvPr>
            <p:ph type="sldNum" sz="quarter" idx="5"/>
          </p:nvPr>
        </p:nvSpPr>
        <p:spPr/>
        <p:txBody>
          <a:bodyPr/>
          <a:lstStyle/>
          <a:p>
            <a:fld id="{6747F804-0E74-5248-8167-84E7A92323EB}" type="slidenum">
              <a:rPr lang="en-DE" smtClean="0"/>
              <a:t>13</a:t>
            </a:fld>
            <a:endParaRPr lang="en-DE"/>
          </a:p>
        </p:txBody>
      </p:sp>
    </p:spTree>
    <p:extLst>
      <p:ext uri="{BB962C8B-B14F-4D97-AF65-F5344CB8AC3E}">
        <p14:creationId xmlns:p14="http://schemas.microsoft.com/office/powerpoint/2010/main" val="1471316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CD62F-DB76-618F-D6F0-4D64A8336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A206F9-1CA9-7697-0DDD-690F1560D8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A570AB-58FC-EA1D-2F36-067D4BE159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Now that we've covered the fundamentals, let's look at how organisations can use the Navigator in practice.</a:t>
            </a:r>
          </a:p>
          <a:p>
            <a:endParaRPr lang="en-GB" dirty="0"/>
          </a:p>
        </p:txBody>
      </p:sp>
      <p:sp>
        <p:nvSpPr>
          <p:cNvPr id="4" name="Slide Number Placeholder 3">
            <a:extLst>
              <a:ext uri="{FF2B5EF4-FFF2-40B4-BE49-F238E27FC236}">
                <a16:creationId xmlns:a16="http://schemas.microsoft.com/office/drawing/2014/main" id="{7024BB2C-4970-326E-7836-065AED3B91D3}"/>
              </a:ext>
            </a:extLst>
          </p:cNvPr>
          <p:cNvSpPr>
            <a:spLocks noGrp="1"/>
          </p:cNvSpPr>
          <p:nvPr>
            <p:ph type="sldNum" sz="quarter" idx="5"/>
          </p:nvPr>
        </p:nvSpPr>
        <p:spPr/>
        <p:txBody>
          <a:bodyPr/>
          <a:lstStyle/>
          <a:p>
            <a:fld id="{6747F804-0E74-5248-8167-84E7A92323EB}" type="slidenum">
              <a:rPr lang="en-DE" smtClean="0"/>
              <a:t>14</a:t>
            </a:fld>
            <a:endParaRPr lang="en-DE"/>
          </a:p>
        </p:txBody>
      </p:sp>
    </p:spTree>
    <p:extLst>
      <p:ext uri="{BB962C8B-B14F-4D97-AF65-F5344CB8AC3E}">
        <p14:creationId xmlns:p14="http://schemas.microsoft.com/office/powerpoint/2010/main" val="3124371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B5AFA-F700-A959-2C7C-EEF8694405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FFBEE5-6D78-11AD-D2F5-D492AB8642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84D07C-1991-F00D-A6EA-4F0B4B661CF9}"/>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The user journey follows a continuous-improvement process, you may already be familiar with: plan, do, check, act.</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 am going to walk you through step by step. But what's important to remember is that the Navigator is flexible and organisations don't need to start at the beginning every time.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Some may already have strong baseline information and start at the assessment step. Others may be preparing for a permitting process and begin with the identify step.</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First step of the Navigator is</a:t>
            </a:r>
          </a:p>
          <a:p>
            <a:endParaRPr kumimoji="0" lang="en-GB" sz="1200" b="1" i="0" u="none" strike="noStrike" kern="1200" cap="none" spc="0" normalizeH="0" baseline="0" noProof="0" dirty="0">
              <a:ln>
                <a:noFill/>
              </a:ln>
              <a:solidFill>
                <a:schemeClr val="tx1"/>
              </a:solidFill>
              <a:effectLst/>
              <a:uLnTx/>
              <a:uFillTx/>
              <a:latin typeface="+mn-lt"/>
              <a:ea typeface="+mn-ea"/>
              <a:cs typeface="+mn-cs"/>
            </a:endParaRPr>
          </a:p>
          <a:p>
            <a:r>
              <a:rPr kumimoji="0" lang="en-GB" sz="1400" b="1" i="0"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1. Understanding the Context</a:t>
            </a: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This is about gathering existing information: Project type, geography, existing project experience, available baseline information and relevant local data sources.</a:t>
            </a: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rtl="0" eaLnBrk="1" fontAlgn="auto" latinLnBrk="0" hangingPunct="1">
              <a:lnSpc>
                <a:spcPct val="100000"/>
              </a:lnSpc>
              <a:spcBef>
                <a:spcPts val="0"/>
              </a:spcBef>
              <a:spcAft>
                <a:spcPts val="0"/>
              </a:spcAft>
              <a:buClrTx/>
              <a:buSzTx/>
              <a:buFontTx/>
              <a:buNone/>
              <a:tabLst/>
              <a:defRPr/>
            </a:pPr>
            <a:r>
              <a:rPr lang="en-ID" sz="1200" kern="1200" dirty="0">
                <a:solidFill>
                  <a:schemeClr val="tx1"/>
                </a:solidFill>
                <a:effectLst/>
                <a:latin typeface="+mn-lt"/>
                <a:ea typeface="+mn-ea"/>
                <a:cs typeface="+mn-cs"/>
              </a:rPr>
              <a:t>For example, a company beginning its Nature-Positive journey may start at </a:t>
            </a:r>
            <a:r>
              <a:rPr lang="en-ID" sz="1200" b="1" kern="1200" dirty="0">
                <a:solidFill>
                  <a:schemeClr val="tx1"/>
                </a:solidFill>
                <a:effectLst/>
                <a:latin typeface="+mn-lt"/>
                <a:ea typeface="+mn-ea"/>
                <a:cs typeface="+mn-cs"/>
              </a:rPr>
              <a:t>Step 1: Understand Context</a:t>
            </a:r>
            <a:r>
              <a:rPr lang="en-ID" sz="1200" kern="1200" dirty="0">
                <a:solidFill>
                  <a:schemeClr val="tx1"/>
                </a:solidFill>
                <a:effectLst/>
                <a:latin typeface="+mn-lt"/>
                <a:ea typeface="+mn-ea"/>
                <a:cs typeface="+mn-cs"/>
              </a:rPr>
              <a:t>.</a:t>
            </a:r>
          </a:p>
          <a:p>
            <a:pPr marL="0" marR="0" lvl="0" indent="0" algn="l" defTabSz="1828663" rtl="0" eaLnBrk="1" fontAlgn="auto" latinLnBrk="0" hangingPunct="1">
              <a:lnSpc>
                <a:spcPct val="100000"/>
              </a:lnSpc>
              <a:spcBef>
                <a:spcPts val="0"/>
              </a:spcBef>
              <a:spcAft>
                <a:spcPts val="0"/>
              </a:spcAft>
              <a:buClrTx/>
              <a:buSzTx/>
              <a:buFontTx/>
              <a:buNone/>
              <a:tabLst/>
              <a:defRPr/>
            </a:pPr>
            <a:endParaRPr lang="en-ID" sz="1200" kern="1200" dirty="0">
              <a:solidFill>
                <a:schemeClr val="tx1"/>
              </a:solidFill>
              <a:effectLst/>
              <a:latin typeface="+mn-lt"/>
              <a:ea typeface="+mn-ea"/>
              <a:cs typeface="+mn-cs"/>
            </a:endParaRPr>
          </a:p>
          <a:p>
            <a:pPr marL="0" marR="0" lvl="0" indent="0" algn="l" defTabSz="1828663" rtl="0" eaLnBrk="1" fontAlgn="auto" latinLnBrk="0" hangingPunct="1">
              <a:lnSpc>
                <a:spcPct val="100000"/>
              </a:lnSpc>
              <a:spcBef>
                <a:spcPts val="0"/>
              </a:spcBef>
              <a:spcAft>
                <a:spcPts val="0"/>
              </a:spcAft>
              <a:buClrTx/>
              <a:buSzTx/>
              <a:buFontTx/>
              <a:buNone/>
              <a:tabLst/>
              <a:defRPr/>
            </a:pPr>
            <a:r>
              <a:rPr lang="en-ID" sz="1200" kern="1200" dirty="0">
                <a:solidFill>
                  <a:schemeClr val="tx1"/>
                </a:solidFill>
                <a:effectLst/>
                <a:latin typeface="+mn-lt"/>
                <a:ea typeface="+mn-ea"/>
                <a:cs typeface="+mn-cs"/>
              </a:rPr>
              <a:t>Second step is:</a:t>
            </a:r>
            <a:endParaRPr lang="en-US" sz="1200" kern="1200" dirty="0">
              <a:solidFill>
                <a:schemeClr val="tx1"/>
              </a:solidFill>
              <a:effectLst/>
              <a:latin typeface="+mn-lt"/>
              <a:ea typeface="+mn-ea"/>
              <a:cs typeface="+mn-cs"/>
            </a:endParaRP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2. Identifying Relevant Requirements and Frameworks</a:t>
            </a: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This is about identifying applicable regulatory, lender, voluntary disclosure frameworks, together with relevant organisational policies, standards and commitments.</a:t>
            </a: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rtl="0" eaLnBrk="1" fontAlgn="auto" latinLnBrk="0" hangingPunct="1">
              <a:lnSpc>
                <a:spcPct val="100000"/>
              </a:lnSpc>
              <a:spcBef>
                <a:spcPts val="0"/>
              </a:spcBef>
              <a:spcAft>
                <a:spcPts val="0"/>
              </a:spcAft>
              <a:buClrTx/>
              <a:buSzTx/>
              <a:buFontTx/>
              <a:buNone/>
              <a:tabLst/>
              <a:defRPr/>
            </a:pPr>
            <a:r>
              <a:rPr lang="en-ID" sz="1200" kern="1200" dirty="0">
                <a:solidFill>
                  <a:schemeClr val="tx1"/>
                </a:solidFill>
                <a:effectLst/>
                <a:latin typeface="+mn-lt"/>
                <a:ea typeface="+mn-ea"/>
                <a:cs typeface="+mn-cs"/>
              </a:rPr>
              <a:t>For example, a project team preparing for permitting may start at </a:t>
            </a:r>
            <a:r>
              <a:rPr lang="en-ID" sz="1200" b="1" kern="1200" dirty="0">
                <a:solidFill>
                  <a:schemeClr val="tx1"/>
                </a:solidFill>
                <a:effectLst/>
                <a:latin typeface="+mn-lt"/>
                <a:ea typeface="+mn-ea"/>
                <a:cs typeface="+mn-cs"/>
              </a:rPr>
              <a:t>Step 2: Identify Relevant Requirements and Frameworks</a:t>
            </a:r>
            <a:r>
              <a:rPr lang="en-ID" sz="1200" kern="1200" dirty="0">
                <a:solidFill>
                  <a:schemeClr val="tx1"/>
                </a:solidFill>
                <a:effectLst/>
                <a:latin typeface="+mn-lt"/>
                <a:ea typeface="+mn-ea"/>
                <a:cs typeface="+mn-cs"/>
              </a:rPr>
              <a:t>.</a:t>
            </a:r>
          </a:p>
          <a:p>
            <a:pPr marL="0" marR="0" lvl="0" indent="0" algn="l" defTabSz="1828663" rtl="0" eaLnBrk="1" fontAlgn="auto" latinLnBrk="0" hangingPunct="1">
              <a:lnSpc>
                <a:spcPct val="100000"/>
              </a:lnSpc>
              <a:spcBef>
                <a:spcPts val="0"/>
              </a:spcBef>
              <a:spcAft>
                <a:spcPts val="0"/>
              </a:spcAft>
              <a:buClrTx/>
              <a:buSzTx/>
              <a:buFontTx/>
              <a:buNone/>
              <a:tabLst/>
              <a:defRPr/>
            </a:pPr>
            <a:endParaRPr lang="en-ID" sz="1200" kern="1200" dirty="0">
              <a:solidFill>
                <a:schemeClr val="tx1"/>
              </a:solidFill>
              <a:effectLst/>
              <a:latin typeface="+mn-lt"/>
              <a:ea typeface="+mn-ea"/>
              <a:cs typeface="+mn-cs"/>
            </a:endParaRPr>
          </a:p>
          <a:p>
            <a:pPr marL="0" marR="0" lvl="0" indent="0" algn="l" defTabSz="1828663" rtl="0" eaLnBrk="1" fontAlgn="auto" latinLnBrk="0" hangingPunct="1">
              <a:lnSpc>
                <a:spcPct val="100000"/>
              </a:lnSpc>
              <a:spcBef>
                <a:spcPts val="0"/>
              </a:spcBef>
              <a:spcAft>
                <a:spcPts val="0"/>
              </a:spcAft>
              <a:buClrTx/>
              <a:buSzTx/>
              <a:buFontTx/>
              <a:buNone/>
              <a:tabLst/>
              <a:defRPr/>
            </a:pPr>
            <a:r>
              <a:rPr lang="en-ID" sz="1200" kern="1200" dirty="0">
                <a:solidFill>
                  <a:schemeClr val="tx1"/>
                </a:solidFill>
                <a:effectLst/>
                <a:latin typeface="+mn-lt"/>
                <a:ea typeface="+mn-ea"/>
                <a:cs typeface="+mn-cs"/>
              </a:rPr>
              <a:t>Step 3 is:</a:t>
            </a:r>
            <a:endParaRPr lang="en-US" sz="1200" kern="1200" dirty="0">
              <a:solidFill>
                <a:schemeClr val="tx1"/>
              </a:solidFill>
              <a:effectLst/>
              <a:latin typeface="+mn-lt"/>
              <a:ea typeface="+mn-ea"/>
              <a:cs typeface="+mn-cs"/>
            </a:endParaRP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3. Assessing Current Position</a:t>
            </a: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The Navigator includes a self-assessment step against six focus areas, including assessing current performance against key themes, what evidence is already available, and what are the priority dependencies, impacts, risks and opportunities.</a:t>
            </a: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rtl="0" eaLnBrk="1" fontAlgn="auto" latinLnBrk="0" hangingPunct="1">
              <a:lnSpc>
                <a:spcPct val="100000"/>
              </a:lnSpc>
              <a:spcBef>
                <a:spcPts val="0"/>
              </a:spcBef>
              <a:spcAft>
                <a:spcPts val="0"/>
              </a:spcAft>
              <a:buClrTx/>
              <a:buSzTx/>
              <a:buFontTx/>
              <a:buNone/>
              <a:tabLst/>
              <a:defRPr/>
            </a:pPr>
            <a:r>
              <a:rPr lang="en-ID" sz="1200" kern="1200" dirty="0">
                <a:solidFill>
                  <a:schemeClr val="tx1"/>
                </a:solidFill>
                <a:effectLst/>
                <a:latin typeface="+mn-lt"/>
                <a:ea typeface="+mn-ea"/>
                <a:cs typeface="+mn-cs"/>
              </a:rPr>
              <a:t>For example, a company with existing reporting requirements may start at </a:t>
            </a:r>
            <a:r>
              <a:rPr lang="en-ID" sz="1200" b="1" kern="1200" dirty="0">
                <a:solidFill>
                  <a:schemeClr val="tx1"/>
                </a:solidFill>
                <a:effectLst/>
                <a:latin typeface="+mn-lt"/>
                <a:ea typeface="+mn-ea"/>
                <a:cs typeface="+mn-cs"/>
              </a:rPr>
              <a:t>Step 3: Assess Current Position</a:t>
            </a:r>
            <a:r>
              <a:rPr lang="en-ID" sz="1200" kern="1200" dirty="0">
                <a:solidFill>
                  <a:schemeClr val="tx1"/>
                </a:solidFill>
                <a:effectLst/>
                <a:latin typeface="+mn-lt"/>
                <a:ea typeface="+mn-ea"/>
                <a:cs typeface="+mn-cs"/>
              </a:rPr>
              <a:t>.</a:t>
            </a:r>
          </a:p>
          <a:p>
            <a:pPr marL="0" marR="0" lvl="0" indent="0" algn="l" defTabSz="1828663" rtl="0" eaLnBrk="1" fontAlgn="auto" latinLnBrk="0" hangingPunct="1">
              <a:lnSpc>
                <a:spcPct val="100000"/>
              </a:lnSpc>
              <a:spcBef>
                <a:spcPts val="0"/>
              </a:spcBef>
              <a:spcAft>
                <a:spcPts val="0"/>
              </a:spcAft>
              <a:buClrTx/>
              <a:buSzTx/>
              <a:buFontTx/>
              <a:buNone/>
              <a:tabLst/>
              <a:defRPr/>
            </a:pPr>
            <a:endParaRPr lang="en-ID" sz="1200" kern="1200" dirty="0">
              <a:solidFill>
                <a:schemeClr val="tx1"/>
              </a:solidFill>
              <a:effectLst/>
              <a:latin typeface="+mn-lt"/>
              <a:ea typeface="+mn-ea"/>
              <a:cs typeface="+mn-cs"/>
            </a:endParaRPr>
          </a:p>
          <a:p>
            <a:pPr marL="0" marR="0" lvl="0" indent="0" algn="l" defTabSz="1828663" rtl="0" eaLnBrk="1" fontAlgn="auto" latinLnBrk="0" hangingPunct="1">
              <a:lnSpc>
                <a:spcPct val="100000"/>
              </a:lnSpc>
              <a:spcBef>
                <a:spcPts val="0"/>
              </a:spcBef>
              <a:spcAft>
                <a:spcPts val="0"/>
              </a:spcAft>
              <a:buClrTx/>
              <a:buSzTx/>
              <a:buFontTx/>
              <a:buNone/>
              <a:tabLst/>
              <a:defRPr/>
            </a:pPr>
            <a:r>
              <a:rPr lang="en-ID" sz="1200" kern="1200" dirty="0">
                <a:solidFill>
                  <a:schemeClr val="tx1"/>
                </a:solidFill>
                <a:effectLst/>
                <a:latin typeface="+mn-lt"/>
                <a:ea typeface="+mn-ea"/>
                <a:cs typeface="+mn-cs"/>
              </a:rPr>
              <a:t>Next step is</a:t>
            </a:r>
            <a:endParaRPr lang="en-US" sz="1200" kern="1200" dirty="0">
              <a:solidFill>
                <a:schemeClr val="tx1"/>
              </a:solidFill>
              <a:effectLst/>
              <a:latin typeface="+mn-lt"/>
              <a:ea typeface="+mn-ea"/>
              <a:cs typeface="+mn-cs"/>
            </a:endParaRP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4. Developing an Improvement Plan</a:t>
            </a: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This step is about Prioritising actions, identifying capability gaps and defining project and organisational improvement measures.</a:t>
            </a: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Then comes the</a:t>
            </a: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5. Implementation of Actions</a:t>
            </a: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This is where priority actions are implemented across different focus areas, including governance, strategy, risk &amp; impact management, monitoring and stakeholder participation.</a:t>
            </a: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Then, </a:t>
            </a: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6. Monitoring Progress</a:t>
            </a: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This step is about evidence collection, monitoring, implementing adaptive management, learning and continuous improvement.</a:t>
            </a: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rtl="0" eaLnBrk="1" fontAlgn="auto" latinLnBrk="0" hangingPunct="1">
              <a:lnSpc>
                <a:spcPct val="100000"/>
              </a:lnSpc>
              <a:spcBef>
                <a:spcPts val="0"/>
              </a:spcBef>
              <a:spcAft>
                <a:spcPts val="0"/>
              </a:spcAft>
              <a:buClrTx/>
              <a:buSzTx/>
              <a:buFontTx/>
              <a:buNone/>
              <a:tabLst/>
              <a:defRPr/>
            </a:pPr>
            <a:r>
              <a:rPr lang="en-ID" sz="1200" kern="1200" dirty="0">
                <a:solidFill>
                  <a:schemeClr val="tx1"/>
                </a:solidFill>
                <a:effectLst/>
                <a:latin typeface="+mn-lt"/>
                <a:ea typeface="+mn-ea"/>
                <a:cs typeface="+mn-cs"/>
              </a:rPr>
              <a:t>A company seeking to strengthen its performance may focus on </a:t>
            </a:r>
            <a:r>
              <a:rPr lang="en-ID" sz="1200" b="1" kern="1200" dirty="0">
                <a:solidFill>
                  <a:schemeClr val="tx1"/>
                </a:solidFill>
                <a:effectLst/>
                <a:latin typeface="+mn-lt"/>
                <a:ea typeface="+mn-ea"/>
                <a:cs typeface="+mn-cs"/>
              </a:rPr>
              <a:t>Steps 4-6</a:t>
            </a:r>
            <a:r>
              <a:rPr lang="en-ID"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And final step, </a:t>
            </a: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7. Communication of Outcomes</a:t>
            </a:r>
          </a:p>
          <a:p>
            <a:pPr marL="0" marR="0" lvl="0" indent="0" algn="l" defTabSz="1828663" eaLnBrk="1" fontAlgn="auto" latinLnBrk="0" hangingPunct="1">
              <a:lnSpc>
                <a:spcPct val="100000"/>
              </a:lnSpc>
              <a:spcBef>
                <a:spcPts val="0"/>
              </a:spcBef>
              <a:spcAft>
                <a:spcPts val="0"/>
              </a:spcAft>
              <a:buClrTx/>
              <a:buSzTx/>
              <a:buFontTx/>
              <a:buNone/>
              <a:tabLst/>
              <a:defRPr/>
            </a:pPr>
            <a:r>
              <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This step consists of conducting Internal and external reporting, disclosures, stakeholder communications, and identifying lessons that inform future assessment and planning.</a:t>
            </a:r>
          </a:p>
          <a:p>
            <a:pPr marL="0" marR="0" lvl="0" indent="0" algn="l" defTabSz="1828663" eaLnBrk="1" fontAlgn="auto" latinLnBrk="0" hangingPunct="1">
              <a:lnSpc>
                <a:spcPct val="100000"/>
              </a:lnSpc>
              <a:spcBef>
                <a:spcPts val="0"/>
              </a:spcBef>
              <a:spcAft>
                <a:spcPts val="0"/>
              </a:spcAft>
              <a:buClrTx/>
              <a:buSzTx/>
              <a:buFontTx/>
              <a:buNone/>
              <a:tabLst/>
              <a:defRPr/>
            </a:pP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1828663"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An important point to highlight is that stakeholder engagement, adaptive management and learning sit across the whole process. They are relevant at every stage and help ensure improvements remain grounded in real-world experience.</a:t>
            </a:r>
          </a:p>
          <a:p>
            <a:pPr marL="0" marR="0" lvl="0" indent="0" algn="l" defTabSz="1828663"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1828663"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Now that we've seen how a user might move through the Navigator, let's look at how progress is described and measured. </a:t>
            </a:r>
          </a:p>
          <a:p>
            <a:pPr marL="0" marR="0" lvl="0" indent="0" algn="l" defTabSz="1828663"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1828663"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One important concept to keep in mind is that becoming nature-positive is a process of gradually building capability, embedding good practice, and learning from experience. </a:t>
            </a:r>
          </a:p>
          <a:p>
            <a:pPr marL="0" marR="0" lvl="0" indent="0" algn="l" defTabSz="1828663"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1EADAEC-F093-4090-1F4D-1C80EDA8A4DB}"/>
              </a:ext>
            </a:extLst>
          </p:cNvPr>
          <p:cNvSpPr>
            <a:spLocks noGrp="1"/>
          </p:cNvSpPr>
          <p:nvPr>
            <p:ph type="sldNum" sz="quarter" idx="5"/>
          </p:nvPr>
        </p:nvSpPr>
        <p:spPr/>
        <p:txBody>
          <a:bodyPr/>
          <a:lstStyle/>
          <a:p>
            <a:fld id="{6747F804-0E74-5248-8167-84E7A92323EB}" type="slidenum">
              <a:rPr lang="en-DE" smtClean="0"/>
              <a:t>15</a:t>
            </a:fld>
            <a:endParaRPr lang="en-DE"/>
          </a:p>
        </p:txBody>
      </p:sp>
    </p:spTree>
    <p:extLst>
      <p:ext uri="{BB962C8B-B14F-4D97-AF65-F5344CB8AC3E}">
        <p14:creationId xmlns:p14="http://schemas.microsoft.com/office/powerpoint/2010/main" val="3565231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A166B-692C-A488-8043-A165949719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BCBCCD-034F-32BD-AED2-98C6B1DCE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F6D34C-4B0D-3C83-A1F5-0BBC05F20873}"/>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That's why the Navigator has been structured around three maturity levels, helping organisations understand where they are today and what the next realistic step looks like.</a:t>
            </a:r>
            <a:endParaRPr kumimoji="0" lang="en-GB" sz="1200" b="0" i="1"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These maturity tiers represent progressive integration of nature considerations into organisational decision-making.</a:t>
            </a:r>
          </a:p>
          <a:p>
            <a:pPr fontAlgn="t"/>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CLICK</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Explorer is about building awareness and basic capability.</a:t>
            </a:r>
          </a:p>
          <a:p>
            <a:pPr fontAlgn="t"/>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CLICK</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Practitioner is where we start seeing systematic implementation and integration into routine business processes.</a:t>
            </a:r>
          </a:p>
          <a:p>
            <a:pPr fontAlgn="t"/>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CLICK</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Innovator is where organisations are demonstrating leadership, influencing wider practice, and showing evidence of broader outcomes.</a:t>
            </a:r>
          </a:p>
          <a:p>
            <a:pPr fontAlgn="t"/>
            <a:endParaRPr lang="en-GB" sz="1200" b="0" i="0"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tiers provide a structure for assessing progress, but they're not intended to be used as a simple checklist or one-off scoring system.</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To ensure the framework is applied consistently and appropriately, the Navigator is underpinned by a set of guiding principles.</a:t>
            </a:r>
          </a:p>
          <a:p>
            <a:pPr fontAlgn="t"/>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DE50E96-2E63-5F29-4428-3973E9BE933E}"/>
              </a:ext>
            </a:extLst>
          </p:cNvPr>
          <p:cNvSpPr>
            <a:spLocks noGrp="1"/>
          </p:cNvSpPr>
          <p:nvPr>
            <p:ph type="sldNum" sz="quarter" idx="5"/>
          </p:nvPr>
        </p:nvSpPr>
        <p:spPr/>
        <p:txBody>
          <a:bodyPr/>
          <a:lstStyle/>
          <a:p>
            <a:fld id="{6747F804-0E74-5248-8167-84E7A92323EB}" type="slidenum">
              <a:rPr lang="en-DE" smtClean="0"/>
              <a:t>16</a:t>
            </a:fld>
            <a:endParaRPr lang="en-DE"/>
          </a:p>
        </p:txBody>
      </p:sp>
    </p:spTree>
    <p:extLst>
      <p:ext uri="{BB962C8B-B14F-4D97-AF65-F5344CB8AC3E}">
        <p14:creationId xmlns:p14="http://schemas.microsoft.com/office/powerpoint/2010/main" val="3868696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1DB04-E12F-F47C-C5F6-505D531C64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6139FD-524B-9780-39B6-49083ACF8F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2A2A4F-6F28-C085-CA6B-4488BD7432E5}"/>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These principles are what make the maturity tiered approach practical and flexible, helping users apply it consistently while recognising that every organisation's journey will be different.</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First, progression is additive. Good practice established at Explorer level should be maintained and built upon at higher levels.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Second, it's evidence-based. What matters is implementation, not simply commitments or policies.</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Third, the value comes from continual improvement, not from achieving a particular label. So as new evidence is gathered, assessment can be updated to identify new maturity level. </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Fourth, progression is not linear and organisations are not necessarily don't need to reach the same level of maturity across all focus areas.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And finally, context matters. Expectations for a large multinational developer and a smaller project developer may be different; similarly, expectations would differ between regions and project types.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Navigator provides structure, but it still allows room for professional judgement and context-specific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465766"/>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465766"/>
              </a:solidFill>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4" name="Slide Number Placeholder 3">
            <a:extLst>
              <a:ext uri="{FF2B5EF4-FFF2-40B4-BE49-F238E27FC236}">
                <a16:creationId xmlns:a16="http://schemas.microsoft.com/office/drawing/2014/main" id="{E4DD20BD-45F1-3B4B-8E99-3BB7C3D89A26}"/>
              </a:ext>
            </a:extLst>
          </p:cNvPr>
          <p:cNvSpPr>
            <a:spLocks noGrp="1"/>
          </p:cNvSpPr>
          <p:nvPr>
            <p:ph type="sldNum" sz="quarter" idx="5"/>
          </p:nvPr>
        </p:nvSpPr>
        <p:spPr/>
        <p:txBody>
          <a:bodyPr/>
          <a:lstStyle/>
          <a:p>
            <a:fld id="{6747F804-0E74-5248-8167-84E7A92323EB}" type="slidenum">
              <a:rPr lang="en-DE" smtClean="0"/>
              <a:t>17</a:t>
            </a:fld>
            <a:endParaRPr lang="en-DE"/>
          </a:p>
        </p:txBody>
      </p:sp>
    </p:spTree>
    <p:extLst>
      <p:ext uri="{BB962C8B-B14F-4D97-AF65-F5344CB8AC3E}">
        <p14:creationId xmlns:p14="http://schemas.microsoft.com/office/powerpoint/2010/main" val="2389110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7C07B-C99D-6FA7-7048-529CB292E5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C6A77-0849-C557-08B2-D5F4CDA8B7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16D9FD-68A1-552E-57D6-9B314F2B8365}"/>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Now we’ve covered the basis of the Navigator itself,  let’s look at how these concepts translate into practice.</a:t>
            </a:r>
          </a:p>
          <a:p>
            <a:endParaRPr lang="en-GB"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Before we continue, I just wanted to highlight another important aspect of the Navigator: it isn't designed to be used by corporate sustainability teams, and it's not just a project tool either.</a:t>
            </a:r>
          </a:p>
          <a:p>
            <a:pPr fontAlgn="t"/>
            <a:r>
              <a:rPr lang="en-GB" sz="1200" b="0" i="0" kern="1200" dirty="0">
                <a:solidFill>
                  <a:schemeClr val="tx1"/>
                </a:solidFill>
                <a:effectLst/>
                <a:latin typeface="+mn-lt"/>
                <a:ea typeface="+mn-ea"/>
                <a:cs typeface="+mn-cs"/>
              </a:rPr>
              <a:t>It's intended to work across both levels.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In fact, the Navigator is aimed at translating high-level biodiversity commitments into tangible actions on the ground, clearly mapping how project-level activities and organisational-level commitments fit together within the regulatory, permitting and reporting landscape.</a:t>
            </a:r>
          </a:p>
          <a:p>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C2F4915C-C23B-A745-AC3F-B52E548A4FCA}"/>
              </a:ext>
            </a:extLst>
          </p:cNvPr>
          <p:cNvSpPr>
            <a:spLocks noGrp="1"/>
          </p:cNvSpPr>
          <p:nvPr>
            <p:ph type="sldNum" sz="quarter" idx="5"/>
          </p:nvPr>
        </p:nvSpPr>
        <p:spPr/>
        <p:txBody>
          <a:bodyPr/>
          <a:lstStyle/>
          <a:p>
            <a:fld id="{6747F804-0E74-5248-8167-84E7A92323EB}" type="slidenum">
              <a:rPr lang="en-DE" smtClean="0"/>
              <a:t>18</a:t>
            </a:fld>
            <a:endParaRPr lang="en-DE"/>
          </a:p>
        </p:txBody>
      </p:sp>
    </p:spTree>
    <p:extLst>
      <p:ext uri="{BB962C8B-B14F-4D97-AF65-F5344CB8AC3E}">
        <p14:creationId xmlns:p14="http://schemas.microsoft.com/office/powerpoint/2010/main" val="873662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3C3AF-F7AE-9195-F868-3268E74E12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F5DBF-F7FC-7FBD-67FB-069935117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F696CA-8E14-7B73-93A8-3D9A5395F5E1}"/>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One of the challenges we often see is that nature-related ambitions are set at a corporate level, while implementation happens through individual projects. As a result, there can sometimes be a disconnect between what an organisation says it wants to achieve and what project teams are actually equipped to deliver. Similarly, commitments are made at organisation level, but the evidence </a:t>
            </a:r>
            <a:r>
              <a:rPr lang="en-GB" sz="1200" kern="1200" dirty="0">
                <a:solidFill>
                  <a:schemeClr val="tx1"/>
                </a:solidFill>
                <a:effectLst/>
                <a:latin typeface="+mn-lt"/>
                <a:ea typeface="+mn-ea"/>
                <a:cs typeface="+mn-cs"/>
              </a:rPr>
              <a:t>demonstrating progress is often generated at project level.</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Navigator was designed with that challenge in mind. The Navigator is structured around 6 focus areas – Governance, Strategy, Risk&amp;Impact Management, Nature Outcomes, Metrics and Monitoring, Stakeholder Participation and finally Social Principles. </a:t>
            </a:r>
          </a:p>
          <a:p>
            <a:endParaRPr lang="en-GB"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Some elements, such as governance and strategy, naturally sit at a corporate level. Others, such as stakeholder engagement, mitigation, monitoring and adaptive management, are often delivered through projects.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However, neither level can work effectively towards Nature-Positive outcomes in isolation. Although strong corporate commitments are needed to translate into project actions, it is important to recognise that projects are where many of the opportunities and risks for nature actually materialise. That's where decisions are made, costs and benefits are considered, and outcomes are measured.</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So, while the framework supports strategic thinking at an organisational level, it is equally relevant for the teams planning, delivering and operating projects on the ground, understanding where actions can deliver most effectively nature-positive outcomes.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Let's now look at some of the specific focus areas and see what progression through the maturity tiers looks like in practice.</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C776ABB8-F0E0-55A8-7BF1-607FA20A3EB2}"/>
              </a:ext>
            </a:extLst>
          </p:cNvPr>
          <p:cNvSpPr>
            <a:spLocks noGrp="1"/>
          </p:cNvSpPr>
          <p:nvPr>
            <p:ph type="sldNum" sz="quarter" idx="5"/>
          </p:nvPr>
        </p:nvSpPr>
        <p:spPr/>
        <p:txBody>
          <a:bodyPr/>
          <a:lstStyle/>
          <a:p>
            <a:fld id="{6747F804-0E74-5248-8167-84E7A92323EB}" type="slidenum">
              <a:rPr lang="en-DE" smtClean="0"/>
              <a:t>19</a:t>
            </a:fld>
            <a:endParaRPr lang="en-DE"/>
          </a:p>
        </p:txBody>
      </p:sp>
    </p:spTree>
    <p:extLst>
      <p:ext uri="{BB962C8B-B14F-4D97-AF65-F5344CB8AC3E}">
        <p14:creationId xmlns:p14="http://schemas.microsoft.com/office/powerpoint/2010/main" val="1385734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A9409-6DCB-C3CA-A29D-B1FB780EC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19FC4-EC12-E655-A42F-AE97A64C9A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136B77-B81A-31A2-078F-5F464C074A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Let's start with governance. </a:t>
            </a:r>
            <a:r>
              <a:rPr lang="en-GB" sz="1200" b="0" i="0" kern="1200" dirty="0">
                <a:solidFill>
                  <a:schemeClr val="tx1"/>
                </a:solidFill>
                <a:effectLst/>
                <a:latin typeface="+mn-lt"/>
                <a:ea typeface="+mn-ea"/>
                <a:cs typeface="+mn-cs"/>
              </a:rPr>
              <a:t>In practice, governance is about who makes decisions, who is accountable and how information influences those decisions. In the context of the Navigator, it is also asking ‘How are nature-related risks and opportunities considered when decisions are made?’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Looking across the maturity levels, the targeted progression is about better integration and accountability.</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the Explorer level, organisations are typically developing awareness and establishing initial commitments. Nature may be recognised as important, but roles, responsibilities and decision-making pathways are still emerging.</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the Practitioner level, governance becomes more systematic. Responsibilities are clearly assigned, nature-related considerations are incorporated into planning and decision-making processes, and there are defined mechanisms for oversight and review.</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the Innovator level, accountability becomes fully embedded within the organisation. Nature-related performance is actively considered alongside other strategic business priorities, leadership demonstrates visible ownership, and lessons learned are routinely fed back into decision-making.</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CLICK</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One element I would highlight is accountability. Organisations may have strong policies and ambitious commitments, but when there is no clear responsibility for delivering those commitments, progress can be slow or inconsistent.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Embedding nature-positive considerations into all levels of governance ensures that nature-positive outcomes are not simply the responsibility of environmental specialists, but are understood and supported by decision-makers across the organisation.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Let’s talk through a concrete example:</a:t>
            </a:r>
          </a:p>
          <a:p>
            <a:pPr fontAlgn="t"/>
            <a:r>
              <a:rPr lang="en-GB" sz="1200" b="0" i="0" kern="1200" dirty="0">
                <a:solidFill>
                  <a:schemeClr val="tx1"/>
                </a:solidFill>
                <a:effectLst/>
                <a:latin typeface="+mn-lt"/>
                <a:ea typeface="+mn-ea"/>
                <a:cs typeface="+mn-cs"/>
              </a:rPr>
              <a:t>Baseline surveys identify a potential risk of collision to a protected bird species. The environmental specialist may recommend changes to turbine layout, seasonal restrictions, or enhanced monitoring.</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Governance is what supports answering some critical questions: Who reviews those recommendations? Who decides whether they are implemented? Who is accountable if commitments made during permitting are not delivered during construction or operation?</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a lower level of maturity, those responsibilities may be unclear, leading to delays, inconsistent decisions or gaps between commitments and implementation. No change to layout, no seasonal restrictions planned.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a higher level of maturity, responsibilities are clearly defined. Project managers understand their role, environmental leads have clear escalation pathways, senior leadership receives appropriate information, and accountability for delivering biodiversity commitments is embedded within project governance structures.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result is better decision-making and greater confidence that commitments made on paper are actually delivered on the ground.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B7B5B194-836D-A34B-83A5-75BBD0F3BF13}"/>
              </a:ext>
            </a:extLst>
          </p:cNvPr>
          <p:cNvSpPr>
            <a:spLocks noGrp="1"/>
          </p:cNvSpPr>
          <p:nvPr>
            <p:ph type="sldNum" sz="quarter" idx="5"/>
          </p:nvPr>
        </p:nvSpPr>
        <p:spPr/>
        <p:txBody>
          <a:bodyPr/>
          <a:lstStyle/>
          <a:p>
            <a:fld id="{6747F804-0E74-5248-8167-84E7A92323EB}" type="slidenum">
              <a:rPr lang="en-DE" smtClean="0"/>
              <a:t>20</a:t>
            </a:fld>
            <a:endParaRPr lang="en-DE"/>
          </a:p>
        </p:txBody>
      </p:sp>
    </p:spTree>
    <p:extLst>
      <p:ext uri="{BB962C8B-B14F-4D97-AF65-F5344CB8AC3E}">
        <p14:creationId xmlns:p14="http://schemas.microsoft.com/office/powerpoint/2010/main" val="3921300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3D366-807E-6B4A-EA98-04CA1598FB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FCB803-EB5F-4CFA-FE83-7DB27B3EAF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17EE2-7AED-CFCF-5F25-BACC64EC93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Let’s look at another focus area of the Navigator: Nature Outcomes, metrics and monitoring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is effectively asking: h</a:t>
            </a:r>
            <a:r>
              <a:rPr lang="en-GB" sz="1200" b="0" i="0" kern="1200" dirty="0">
                <a:solidFill>
                  <a:schemeClr val="tx1"/>
                </a:solidFill>
                <a:effectLst/>
                <a:latin typeface="+mn-lt"/>
                <a:ea typeface="+mn-ea"/>
                <a:cs typeface="+mn-cs"/>
              </a:rPr>
              <a:t>ow do we know whether our actions are actually delivering the outcomes we intended?</a:t>
            </a:r>
          </a:p>
          <a:p>
            <a:endParaRPr lang="en-GB"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Many organisations already undertake some form of environmental monitoring, often to meet permitting or compliance requirements. However, monitoring alone does not necessarily tell us whether we are achieving positive outcomes for nature.</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emphasis of this focus area is moving organisations on a Nature-positive journey from monitoring as a compliance exercise towards monitoring as a strategic management tool.</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the Explorer level, organisations typically establish baseline information and track a limited number of indicators, often driven by regulatory requirements.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the Practitioner level, monitoring programmes become more structured and are explicitly linked to project objectives, mitigation measures and expected outcomes.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the Innovator level, monitoring is integrated into adaptive management processes. Results are regularly reviewed, lessons learned inform future decisions, and data is used to continuously improve outcomes over time.</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Data isn't collected simply to satisfy a permit condition. It's used to understand what's working, what isn't working, and where changes are needed to improve outcomes.</a:t>
            </a:r>
          </a:p>
          <a:p>
            <a:pPr fontAlgn="t"/>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CLICK</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One aspect I would particularly highlight is monitoring design.</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 well-designed monitoring programme starts by asking what decision the data needs to support.</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Monitoring programmes collect large amounts of data for a range of reasons, some because it has always been done that way, without considering how that information will actually be used.</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Navigator encourages organisations to work backwards from the desired outcome and identify the indicators, methods and timescales needed to understand whether progress is being achieved.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aim is to generate credible evidence that those actions are contributing to better outcomes for nature.</a:t>
            </a:r>
          </a:p>
          <a:p>
            <a:pPr fontAlgn="t"/>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If we go back to our earlier example,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Following impact assessment, the project introduces mitigation measures to reduce collision risk for a sensitive bird species.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a lower level of maturity, monitoring might focus primarily on demonstrating that the mitigation measure was implemented, for example confirming that seasonal restrictions or operational controls were applied as required.</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a higher level of maturity, the monitoring programme would be designed to answer a much more important question: did those measures actually reduce risk for the species?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This could involve measuring bird activity, flight behaviour, habitat use or population trends over time, depending on the project's objectives and the available evidence.</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results are then reviewed and used to determine whether the mitigation is working as expected or whether adjustments are needed.</a:t>
            </a:r>
          </a:p>
          <a:p>
            <a:pPr fontAlgn="t"/>
            <a:endParaRPr lang="en-GB" sz="1200" b="0" i="0"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375EAA9-ED5D-D7BE-F806-CA09D1930F3A}"/>
              </a:ext>
            </a:extLst>
          </p:cNvPr>
          <p:cNvSpPr>
            <a:spLocks noGrp="1"/>
          </p:cNvSpPr>
          <p:nvPr>
            <p:ph type="sldNum" sz="quarter" idx="5"/>
          </p:nvPr>
        </p:nvSpPr>
        <p:spPr/>
        <p:txBody>
          <a:bodyPr/>
          <a:lstStyle/>
          <a:p>
            <a:fld id="{6747F804-0E74-5248-8167-84E7A92323EB}" type="slidenum">
              <a:rPr lang="en-DE" smtClean="0"/>
              <a:t>21</a:t>
            </a:fld>
            <a:endParaRPr lang="en-DE"/>
          </a:p>
        </p:txBody>
      </p:sp>
    </p:spTree>
    <p:extLst>
      <p:ext uri="{BB962C8B-B14F-4D97-AF65-F5344CB8AC3E}">
        <p14:creationId xmlns:p14="http://schemas.microsoft.com/office/powerpoint/2010/main" val="3399624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EFC2A-C386-B6B4-691D-AC833016A5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8D9E0-E459-1B17-F025-C8FB59A6D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0921FB-4A6E-1537-DB96-2D5EEB40924A}"/>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"The third focus area I wanted to highlight today is Stakeholder Participation.</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This focus area looks at how organisations engage with stakeholders and how stakeholder perspectives are incorporated into planning, decision-making and implementation.</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As organisations progress through the maturity levels, engagement evolves from informing stakeholders, to consulting stakeholders, and ultimately to creating opportunities for meaningful participation and collaboration.</a:t>
            </a:r>
          </a:p>
          <a:p>
            <a:pPr fontAlgn="t"/>
            <a:endParaRPr lang="en-GB" sz="1200" b="0" i="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the Explorer level, organisations are primarily focused on identifying stakeholders and sharing information.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 maturity develops, participation becomes more meaningful.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question shifts from 'Have we consulted stakeholders?' to 'Have stakeholders influenced decisions?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the highest level of maturity, organisations increasingly work with stakeholders as partners in generating knowledge, monitoring outcomes and shaping future actions.</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CLICK</a:t>
            </a:r>
          </a:p>
          <a:p>
            <a:endParaRPr lang="en-GB"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One aspect I would particularly highlight is access to information.</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Meaningful participation can only happen when people have access to the information they need to understand potential impacts, opportunities and proposed actions.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If stakeholders receive incomplete information, receive it too late, or receive it in a format that is difficult to access or understand, their ability to contribute effectively becomes limited.</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Access to information is about ensuring information is transparent, understandable, timely and appropriate for the intended audience.</a:t>
            </a:r>
          </a:p>
          <a:p>
            <a:pPr fontAlgn="t"/>
            <a:endParaRPr lang="en-GB" sz="1200" b="0" i="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CA66CEF9-3BC8-38B2-075A-FDA7A99E5A17}"/>
              </a:ext>
            </a:extLst>
          </p:cNvPr>
          <p:cNvSpPr>
            <a:spLocks noGrp="1"/>
          </p:cNvSpPr>
          <p:nvPr>
            <p:ph type="sldNum" sz="quarter" idx="5"/>
          </p:nvPr>
        </p:nvSpPr>
        <p:spPr/>
        <p:txBody>
          <a:bodyPr/>
          <a:lstStyle/>
          <a:p>
            <a:fld id="{6747F804-0E74-5248-8167-84E7A92323EB}" type="slidenum">
              <a:rPr lang="en-DE" smtClean="0"/>
              <a:t>22</a:t>
            </a:fld>
            <a:endParaRPr lang="en-DE"/>
          </a:p>
        </p:txBody>
      </p:sp>
    </p:spTree>
    <p:extLst>
      <p:ext uri="{BB962C8B-B14F-4D97-AF65-F5344CB8AC3E}">
        <p14:creationId xmlns:p14="http://schemas.microsoft.com/office/powerpoint/2010/main" val="38689220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0D07B-C133-B488-AEA3-93AF4F5B9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402A72-B416-720C-277A-ADBE29F8D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EF05E-AAD2-498F-4584-90CBC71574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Now we’ve covered the theory, let’s look at a hypothetical project example and see how the Navigator might actually be applied in practice, to</a:t>
            </a:r>
            <a:r>
              <a:rPr lang="en-GB" sz="1200" b="0" i="0" kern="1200" dirty="0">
                <a:solidFill>
                  <a:schemeClr val="tx1"/>
                </a:solidFill>
                <a:effectLst/>
                <a:latin typeface="+mn-lt"/>
                <a:ea typeface="+mn-ea"/>
                <a:cs typeface="+mn-cs"/>
              </a:rPr>
              <a:t> give you a much more tangible sense of how the framework can support day-to-day decision-making and continuous improvement over the life of a project.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EE151A16-55EC-3B6A-427B-B87B83824184}"/>
              </a:ext>
            </a:extLst>
          </p:cNvPr>
          <p:cNvSpPr>
            <a:spLocks noGrp="1"/>
          </p:cNvSpPr>
          <p:nvPr>
            <p:ph type="sldNum" sz="quarter" idx="5"/>
          </p:nvPr>
        </p:nvSpPr>
        <p:spPr/>
        <p:txBody>
          <a:bodyPr/>
          <a:lstStyle/>
          <a:p>
            <a:fld id="{6747F804-0E74-5248-8167-84E7A92323EB}" type="slidenum">
              <a:rPr lang="en-DE" smtClean="0"/>
              <a:t>23</a:t>
            </a:fld>
            <a:endParaRPr lang="en-DE"/>
          </a:p>
        </p:txBody>
      </p:sp>
    </p:spTree>
    <p:extLst>
      <p:ext uri="{BB962C8B-B14F-4D97-AF65-F5344CB8AC3E}">
        <p14:creationId xmlns:p14="http://schemas.microsoft.com/office/powerpoint/2010/main" val="5974239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B6C84-5ED4-82E3-B324-99BC0450F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F7AA41-8028-B3B8-8AB3-1A6E8E8FC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FD2481-FDEC-22FD-6C45-427905C1997B}"/>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We'll use a fictional offshore wind project to illustrate how a company might work through the Navigator and generate meaningful actions and outcomes.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Our example project, Seabreeze, is a large offshore wind development operating in a sensitive marine environment.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project already has already acquired environmental permits and engaged with stakeholders in place, but wants to better understand its nature-positive maturity and identify opportunities for improvement.</a:t>
            </a:r>
          </a:p>
          <a:p>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839E6428-30D8-BB05-F9B1-BA57E1DEB338}"/>
              </a:ext>
            </a:extLst>
          </p:cNvPr>
          <p:cNvSpPr>
            <a:spLocks noGrp="1"/>
          </p:cNvSpPr>
          <p:nvPr>
            <p:ph type="sldNum" sz="quarter" idx="5"/>
          </p:nvPr>
        </p:nvSpPr>
        <p:spPr/>
        <p:txBody>
          <a:bodyPr/>
          <a:lstStyle/>
          <a:p>
            <a:fld id="{6747F804-0E74-5248-8167-84E7A92323EB}" type="slidenum">
              <a:rPr lang="en-DE" smtClean="0"/>
              <a:t>24</a:t>
            </a:fld>
            <a:endParaRPr lang="en-DE"/>
          </a:p>
        </p:txBody>
      </p:sp>
    </p:spTree>
    <p:extLst>
      <p:ext uri="{BB962C8B-B14F-4D97-AF65-F5344CB8AC3E}">
        <p14:creationId xmlns:p14="http://schemas.microsoft.com/office/powerpoint/2010/main" val="36669342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970E3-B1DF-8C79-A42C-01AD0D589B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1FD3A-0D21-D334-E074-68A4E0B3E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25E047-80C0-970C-EF33-FD918522E228}"/>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Let's start at the beginning of the Navigator journey for the Seabreeze </a:t>
            </a:r>
            <a:r>
              <a:rPr lang="en-GB" sz="1200" kern="1200" dirty="0" err="1">
                <a:solidFill>
                  <a:schemeClr val="tx1"/>
                </a:solidFill>
                <a:effectLst/>
                <a:latin typeface="+mn-lt"/>
                <a:ea typeface="+mn-ea"/>
                <a:cs typeface="+mn-cs"/>
              </a:rPr>
              <a:t>project.Before</a:t>
            </a:r>
            <a:r>
              <a:rPr lang="en-GB" sz="1200" kern="1200" dirty="0">
                <a:solidFill>
                  <a:schemeClr val="tx1"/>
                </a:solidFill>
                <a:effectLst/>
                <a:latin typeface="+mn-lt"/>
                <a:ea typeface="+mn-ea"/>
                <a:cs typeface="+mn-cs"/>
              </a:rPr>
              <a:t> assessing maturity or identifying improvements, it's important to develop a clear understanding of the project's context. Every project operates within a unique environmental, social and regulatory landscape.</a:t>
            </a:r>
          </a:p>
          <a:p>
            <a:endParaRPr lang="en-GB"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project team begins by gathering information about the project, its biodiversity context, stakeholder landscape, existing commitments and relevant requirements.</a:t>
            </a:r>
          </a:p>
          <a:p>
            <a:pPr fontAlgn="t"/>
            <a:r>
              <a:rPr lang="en-GB" sz="1200" b="0" i="0" kern="1200" dirty="0">
                <a:solidFill>
                  <a:schemeClr val="tx1"/>
                </a:solidFill>
                <a:effectLst/>
                <a:latin typeface="+mn-lt"/>
                <a:ea typeface="+mn-ea"/>
                <a:cs typeface="+mn-cs"/>
              </a:rPr>
              <a:t>This may include environmental assessment findings, biodiversity action plans, lender requirements, permit conditions, corporate commitments, monitoring data and stakeholder feedback.</a:t>
            </a:r>
          </a:p>
          <a:p>
            <a:endParaRPr lang="en-GB"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In Step 2, that information is reviewed against existing requirements. In many organisations, valuable information already exists but is often spread across different teams, reports and management systems.</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One of the benefits of these first two steps is bringing that information together in a structured way, creating a shared understanding across the project team.</a:t>
            </a:r>
          </a:p>
          <a:p>
            <a:pPr fontAlgn="t"/>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ID" sz="1200" b="1" kern="100" dirty="0">
                <a:solidFill>
                  <a:srgbClr val="010203"/>
                </a:solidFill>
                <a:effectLst/>
                <a:latin typeface="Calibri" panose="020F0502020204030204" pitchFamily="34" charset="0"/>
                <a:ea typeface="Calibri" panose="020F0502020204030204" pitchFamily="34" charset="0"/>
                <a:cs typeface="Arial" panose="020B0604020202020204" pitchFamily="34" charset="0"/>
              </a:rPr>
              <a:t>The Navigator encourages the reuse of existing evidence. </a:t>
            </a:r>
            <a:r>
              <a:rPr lang="en-ID" sz="12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 single piece of evidence can often support multiple requirements. Identifying these overlaps with the Navigator reduces duplication and improves efficiency across mandatory and voluntary disclosure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D" sz="12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a:extLst>
              <a:ext uri="{FF2B5EF4-FFF2-40B4-BE49-F238E27FC236}">
                <a16:creationId xmlns:a16="http://schemas.microsoft.com/office/drawing/2014/main" id="{FE5541DA-3D0C-8EB6-7C9D-4677BBE4A631}"/>
              </a:ext>
            </a:extLst>
          </p:cNvPr>
          <p:cNvSpPr>
            <a:spLocks noGrp="1"/>
          </p:cNvSpPr>
          <p:nvPr>
            <p:ph type="sldNum" sz="quarter" idx="5"/>
          </p:nvPr>
        </p:nvSpPr>
        <p:spPr/>
        <p:txBody>
          <a:bodyPr/>
          <a:lstStyle/>
          <a:p>
            <a:fld id="{6747F804-0E74-5248-8167-84E7A92323EB}" type="slidenum">
              <a:rPr lang="en-DE" smtClean="0"/>
              <a:t>25</a:t>
            </a:fld>
            <a:endParaRPr lang="en-DE"/>
          </a:p>
        </p:txBody>
      </p:sp>
    </p:spTree>
    <p:extLst>
      <p:ext uri="{BB962C8B-B14F-4D97-AF65-F5344CB8AC3E}">
        <p14:creationId xmlns:p14="http://schemas.microsoft.com/office/powerpoint/2010/main" val="115216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DA7F6-A033-34C5-190B-6730B47FB8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93A127-87DF-6734-172C-655DF018E7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DA9148-32CD-D4F7-3DD3-6EC7F5F7C37A}"/>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Once that baseline understanding has been established, the next step is to assess maturity more systematically and identify where improvements could have the greatest impact.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 part of the assessing current position step, the project conducts a self assessment of its maturity in the 6 focus areas of the framework (we’ve only illustrated the 3 focus areas that we covered in the previous slides here), and identifies strengths, gaps and opportunities for improvement.</a:t>
            </a:r>
          </a:p>
          <a:p>
            <a:endParaRPr lang="en-GB"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In our example, the assessment highlighted several strengths. The project has established biodiversity commitments, clear environmental management processes and a strong baseline understanding of potential impacts.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At the same time, the assessment identified opportunities for improvement.</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Monitoring was still focused largely on compliance obligations rather than ecological outcomes. Stakeholder engagement is occurring regularly, but there are opportunities to strengthen how stakeholder input influenced decision-making. And while accountability exists, biodiversity performance is not yet being routinely discussed at senior leadership level.</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Improvement plan development step, the objective is to identify actions that are achievable, relevant to project risks and opportunities, and likely to drive the most meaningful improvements. </a:t>
            </a:r>
            <a:endParaRPr lang="en-GB" dirty="0"/>
          </a:p>
        </p:txBody>
      </p:sp>
      <p:sp>
        <p:nvSpPr>
          <p:cNvPr id="4" name="Slide Number Placeholder 3">
            <a:extLst>
              <a:ext uri="{FF2B5EF4-FFF2-40B4-BE49-F238E27FC236}">
                <a16:creationId xmlns:a16="http://schemas.microsoft.com/office/drawing/2014/main" id="{792C0BD9-1981-927A-221A-62CDFB33EB7D}"/>
              </a:ext>
            </a:extLst>
          </p:cNvPr>
          <p:cNvSpPr>
            <a:spLocks noGrp="1"/>
          </p:cNvSpPr>
          <p:nvPr>
            <p:ph type="sldNum" sz="quarter" idx="5"/>
          </p:nvPr>
        </p:nvSpPr>
        <p:spPr/>
        <p:txBody>
          <a:bodyPr/>
          <a:lstStyle/>
          <a:p>
            <a:fld id="{6747F804-0E74-5248-8167-84E7A92323EB}" type="slidenum">
              <a:rPr lang="en-DE" smtClean="0"/>
              <a:t>26</a:t>
            </a:fld>
            <a:endParaRPr lang="en-DE"/>
          </a:p>
        </p:txBody>
      </p:sp>
    </p:spTree>
    <p:extLst>
      <p:ext uri="{BB962C8B-B14F-4D97-AF65-F5344CB8AC3E}">
        <p14:creationId xmlns:p14="http://schemas.microsoft.com/office/powerpoint/2010/main" val="22959892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9FFAF-F265-EAAB-6B90-C7CF465FF1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AF2021-92FA-9994-3D84-2F0E54111F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02D4C0-6912-63BA-E4EC-C4DA5F70FFD4}"/>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Once actions have been identified, and prioritised, the next step is to implement and start monitoring progress.  The tool becomes a practical management tool, tracking implementation, evidence generated and contributions to nature-positive outcomes.</a:t>
            </a:r>
          </a:p>
          <a:p>
            <a:endParaRPr lang="en-GB"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For governance, the project established clear accountability through a biodiversity reporting lead and executive oversight. Nature-related risks are also being considered within investment reviews and key project decisions.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For monitoring, the team has redesigned its monitoring programme around the outcomes it wants to achieve, rather than simply around permit requirements. At the same time, outcome-focused biodiversity targets have been established, creating a clearer link between management actions and expected results.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And for stakeholder participation, feedback from fisheries stakeholders has directly influenced cable routing decisions, demonstrating that engagement is contributing to project design rather than simply documenting opinions.</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What's interesting is that not all outcomes emerge at the same pace.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Some improvements can be seen relatively quickly, particularly around governance and engagement – in the case of Seabreeze, fewer concerns reported from fishermen as initial concerns have been taken into consideration in project design. </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Ecological outcomes often take longer, which is why adaptive management is an important part of the process – in the  case of Seabreeze, seabird monitoring has not yet demonstrated the anticipated outcome.</a:t>
            </a:r>
            <a:r>
              <a:rPr lang="en-GB" sz="1200" b="0" i="0" kern="1200" dirty="0">
                <a:solidFill>
                  <a:schemeClr val="tx1"/>
                </a:solidFill>
                <a:effectLst/>
                <a:latin typeface="+mn-lt"/>
                <a:ea typeface="+mn-ea"/>
                <a:cs typeface="+mn-cs"/>
              </a:rPr>
              <a:t> Rather than assuming an intervention is working, the project team can use monitoring results to review assumptions, adjust monitoring approaches, or explore additional actions where needed.</a:t>
            </a:r>
          </a:p>
          <a:p>
            <a:endParaRPr lang="en-GB" dirty="0"/>
          </a:p>
        </p:txBody>
      </p:sp>
      <p:sp>
        <p:nvSpPr>
          <p:cNvPr id="4" name="Slide Number Placeholder 3">
            <a:extLst>
              <a:ext uri="{FF2B5EF4-FFF2-40B4-BE49-F238E27FC236}">
                <a16:creationId xmlns:a16="http://schemas.microsoft.com/office/drawing/2014/main" id="{F4F9668A-8A1B-7642-BF79-A7EEF4B07EFD}"/>
              </a:ext>
            </a:extLst>
          </p:cNvPr>
          <p:cNvSpPr>
            <a:spLocks noGrp="1"/>
          </p:cNvSpPr>
          <p:nvPr>
            <p:ph type="sldNum" sz="quarter" idx="5"/>
          </p:nvPr>
        </p:nvSpPr>
        <p:spPr/>
        <p:txBody>
          <a:bodyPr/>
          <a:lstStyle/>
          <a:p>
            <a:fld id="{6747F804-0E74-5248-8167-84E7A92323EB}" type="slidenum">
              <a:rPr lang="en-DE" smtClean="0"/>
              <a:t>27</a:t>
            </a:fld>
            <a:endParaRPr lang="en-DE"/>
          </a:p>
        </p:txBody>
      </p:sp>
    </p:spTree>
    <p:extLst>
      <p:ext uri="{BB962C8B-B14F-4D97-AF65-F5344CB8AC3E}">
        <p14:creationId xmlns:p14="http://schemas.microsoft.com/office/powerpoint/2010/main" val="1415457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1AEBD-28E2-630A-87A9-1959E05664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3D9A64-5DD9-8444-B09A-318046AC60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80A742-7C80-E9CB-92DE-50D0134298A4}"/>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The final step in the journey is communicating those findings, both internally and externally, and ensuring the evidence generated supports reporting, decision-making and continuous improvement.</a:t>
            </a:r>
          </a:p>
          <a:p>
            <a:endParaRPr lang="en-GB"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One of the challenges many organisations face today is the growing number of nature-related reporting expectations. Project teams may be responding to lender requirements, regulatory commitments, sustainability reporting obligations, corporate KPIs, voluntary frameworks, and stakeholder requests for information.</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Navigator helps bring these different needs together by providing a structured way to organise evidence and communicate progress. </a:t>
            </a:r>
            <a:r>
              <a:rPr lang="en-GB" sz="1200" kern="1200" dirty="0">
                <a:solidFill>
                  <a:schemeClr val="tx1"/>
                </a:solidFill>
                <a:effectLst/>
                <a:latin typeface="+mn-lt"/>
                <a:ea typeface="+mn-ea"/>
                <a:cs typeface="+mn-cs"/>
              </a:rPr>
              <a:t>The gathered evidence is also important for maintaining transparency about uncertainty and ongoing learning.</a:t>
            </a:r>
          </a:p>
          <a:p>
            <a:pPr fontAlgn="t"/>
            <a:endParaRPr lang="en-GB" sz="120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This is important as those lessons learned from one project can inform future projects, helping organisations avoid repeating mistakes and accelerating the adoption of good practice.</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D" sz="1200" b="1" kern="100" dirty="0">
              <a:solidFill>
                <a:srgbClr val="010203"/>
              </a:solidFill>
              <a:effectLst/>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D"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In our Seabreeze example, we can see that maturity for Governance, Risk &amp; Impact Management and Stakeholder Participation progressed most rapidly because actions generated clear evidence of implementation and influence on decision-making – the project has moved from Practitioner to Innovator.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D"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D"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However Strategy, Nature Outcomes and Social Principles also progressed, but at a slower pace because evidence of long-term ecological and social outcomes takes time to emerge. In those areas, the Project has moved from Explorer to Practitioner.</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p>
            <a:endParaRPr lang="en-GB" dirty="0"/>
          </a:p>
        </p:txBody>
      </p:sp>
      <p:sp>
        <p:nvSpPr>
          <p:cNvPr id="4" name="Slide Number Placeholder 3">
            <a:extLst>
              <a:ext uri="{FF2B5EF4-FFF2-40B4-BE49-F238E27FC236}">
                <a16:creationId xmlns:a16="http://schemas.microsoft.com/office/drawing/2014/main" id="{803CBBA6-3167-B99F-8E73-F37CE8B4727F}"/>
              </a:ext>
            </a:extLst>
          </p:cNvPr>
          <p:cNvSpPr>
            <a:spLocks noGrp="1"/>
          </p:cNvSpPr>
          <p:nvPr>
            <p:ph type="sldNum" sz="quarter" idx="5"/>
          </p:nvPr>
        </p:nvSpPr>
        <p:spPr/>
        <p:txBody>
          <a:bodyPr/>
          <a:lstStyle/>
          <a:p>
            <a:fld id="{6747F804-0E74-5248-8167-84E7A92323EB}" type="slidenum">
              <a:rPr lang="en-DE" smtClean="0"/>
              <a:t>28</a:t>
            </a:fld>
            <a:endParaRPr lang="en-DE"/>
          </a:p>
        </p:txBody>
      </p:sp>
    </p:spTree>
    <p:extLst>
      <p:ext uri="{BB962C8B-B14F-4D97-AF65-F5344CB8AC3E}">
        <p14:creationId xmlns:p14="http://schemas.microsoft.com/office/powerpoint/2010/main" val="3126105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92BC3-12E0-1D3C-4DF5-913412F901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951AE-5E07-C419-AB7C-2F45CAB8DC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8AAB5-869D-6938-2255-C3761C104D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So, as we've followed this example project through the Navigator journey, we've seen how the framework helps move from ambition to action, from action to evidence, and from evidence to learning.</a:t>
            </a:r>
          </a:p>
          <a:p>
            <a:endParaRPr lang="en-ID" sz="1200" b="1" kern="1200" dirty="0">
              <a:solidFill>
                <a:schemeClr val="tx1"/>
              </a:solidFill>
              <a:effectLst/>
              <a:latin typeface="+mn-lt"/>
              <a:ea typeface="+mn-ea"/>
              <a:cs typeface="+mn-cs"/>
            </a:endParaRPr>
          </a:p>
          <a:p>
            <a:r>
              <a:rPr lang="en-ID" sz="1200" b="1" kern="1200" dirty="0">
                <a:solidFill>
                  <a:schemeClr val="tx1"/>
                </a:solidFill>
                <a:effectLst/>
                <a:latin typeface="+mn-lt"/>
                <a:ea typeface="+mn-ea"/>
                <a:cs typeface="+mn-cs"/>
              </a:rPr>
              <a:t>This example highlights some key take-aways:</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ID" sz="1200" kern="1200" dirty="0">
                <a:solidFill>
                  <a:schemeClr val="tx1"/>
                </a:solidFill>
                <a:effectLst/>
                <a:latin typeface="+mn-lt"/>
                <a:ea typeface="+mn-ea"/>
                <a:cs typeface="+mn-cs"/>
              </a:rPr>
              <a:t>Companies may sit at different maturity tiers across different focus areas.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ID" sz="1200" kern="1200" dirty="0">
                <a:solidFill>
                  <a:schemeClr val="tx1"/>
                </a:solidFill>
                <a:effectLst/>
                <a:latin typeface="+mn-lt"/>
                <a:ea typeface="+mn-ea"/>
                <a:cs typeface="+mn-cs"/>
              </a:rPr>
              <a:t>The Navigator helps identify priority gaps, actions and evidence needs across requirements.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ID" sz="1200" kern="1200" dirty="0">
                <a:solidFill>
                  <a:schemeClr val="tx1"/>
                </a:solidFill>
                <a:effectLst/>
                <a:latin typeface="+mn-lt"/>
                <a:ea typeface="+mn-ea"/>
                <a:cs typeface="+mn-cs"/>
              </a:rPr>
              <a:t>Progression is driven by actions and evidence, not commitments alone.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ID" sz="1200" kern="1200" dirty="0">
                <a:solidFill>
                  <a:schemeClr val="tx1"/>
                </a:solidFill>
                <a:effectLst/>
                <a:latin typeface="+mn-lt"/>
                <a:ea typeface="+mn-ea"/>
                <a:cs typeface="+mn-cs"/>
              </a:rPr>
              <a:t>Project-level implementation generates much of the evidence needed to strengthen organisational maturity.</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ID" sz="1200" kern="1200" dirty="0">
                <a:solidFill>
                  <a:schemeClr val="tx1"/>
                </a:solidFill>
                <a:effectLst/>
                <a:latin typeface="+mn-lt"/>
                <a:ea typeface="+mn-ea"/>
                <a:cs typeface="+mn-cs"/>
              </a:rPr>
              <a:t>Monitoring and adaptive management helps companies refine actions in response to new information, to deliver better outcomes over time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ID" sz="1200" kern="1200" dirty="0">
                <a:solidFill>
                  <a:schemeClr val="tx1"/>
                </a:solidFill>
                <a:effectLst/>
                <a:latin typeface="+mn-lt"/>
                <a:ea typeface="+mn-ea"/>
                <a:cs typeface="+mn-cs"/>
              </a:rPr>
              <a:t>Reusing evidence across permitting, reporting and lender requirements can improve efficiency, reduce duplication and support more informed business decisions.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ID" sz="1200" kern="1200" dirty="0">
                <a:solidFill>
                  <a:schemeClr val="tx1"/>
                </a:solidFill>
                <a:effectLst/>
                <a:latin typeface="+mn-lt"/>
                <a:ea typeface="+mn-ea"/>
                <a:cs typeface="+mn-cs"/>
              </a:rPr>
              <a:t>Different focus areas progress at different rates.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ID" sz="1200" kern="1200" dirty="0">
                <a:solidFill>
                  <a:schemeClr val="tx1"/>
                </a:solidFill>
                <a:effectLst/>
                <a:latin typeface="+mn-lt"/>
                <a:ea typeface="+mn-ea"/>
                <a:cs typeface="+mn-cs"/>
              </a:rPr>
              <a:t>By focusing effort on priority actions, companies can contribute to stronger biodiversity outcomes.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ID" sz="1200" kern="1200" dirty="0">
                <a:solidFill>
                  <a:schemeClr val="tx1"/>
                </a:solidFill>
                <a:effectLst/>
                <a:latin typeface="+mn-lt"/>
                <a:ea typeface="+mn-ea"/>
                <a:cs typeface="+mn-cs"/>
              </a:rPr>
              <a:t>It is not expected or necessary to reach Innovator tier across every focus area; the objective is continual improvement and more effective contribution towards Nature-Positive outcomes.</a:t>
            </a:r>
          </a:p>
          <a:p>
            <a:pPr marL="0" indent="0">
              <a:buFont typeface="Arial" panose="020B0604020202020204" pitchFamily="34" charset="0"/>
              <a:buNone/>
            </a:pPr>
            <a:endParaRPr lang="en-ID" sz="120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If there is one thing to take from today - the Navigator doesn't generate outcomes by itself. It is not about a one-off score or a label. It helps teams identify priorities, organise evidence, make better decisions and continuously improve to more effectively deliver biodiversity outcomes. </a:t>
            </a:r>
          </a:p>
          <a:p>
            <a:pPr marL="0" indent="0">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0A6EA895-01BB-3B8D-9575-7086C7F181EB}"/>
              </a:ext>
            </a:extLst>
          </p:cNvPr>
          <p:cNvSpPr>
            <a:spLocks noGrp="1"/>
          </p:cNvSpPr>
          <p:nvPr>
            <p:ph type="sldNum" sz="quarter" idx="5"/>
          </p:nvPr>
        </p:nvSpPr>
        <p:spPr/>
        <p:txBody>
          <a:bodyPr/>
          <a:lstStyle/>
          <a:p>
            <a:fld id="{6747F804-0E74-5248-8167-84E7A92323EB}" type="slidenum">
              <a:rPr lang="en-DE" smtClean="0"/>
              <a:t>29</a:t>
            </a:fld>
            <a:endParaRPr lang="en-DE"/>
          </a:p>
        </p:txBody>
      </p:sp>
    </p:spTree>
    <p:extLst>
      <p:ext uri="{BB962C8B-B14F-4D97-AF65-F5344CB8AC3E}">
        <p14:creationId xmlns:p14="http://schemas.microsoft.com/office/powerpoint/2010/main" val="14124048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CF54A-7006-C7A2-0B5C-9F914E208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1D2EF2-5A43-0EE0-330C-86D3249831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8531AF-772D-2B7C-509C-D05C59B2962C}"/>
              </a:ext>
            </a:extLst>
          </p:cNvPr>
          <p:cNvSpPr>
            <a:spLocks noGrp="1"/>
          </p:cNvSpPr>
          <p:nvPr>
            <p:ph type="body" idx="1"/>
          </p:nvPr>
        </p:nvSpPr>
        <p:spPr/>
        <p:txBody>
          <a:bodyPr/>
          <a:lstStyle/>
          <a:p>
            <a:r>
              <a:rPr lang="en-GB" dirty="0"/>
              <a:t>Follow up this question by asking people to provide feedback offline + asking companies to test the Navigator and lessons learned can be included as case studies in </a:t>
            </a:r>
            <a:r>
              <a:rPr lang="en-GB"/>
              <a:t>the Navigator.</a:t>
            </a:r>
            <a:endParaRPr lang="en-GB" dirty="0"/>
          </a:p>
        </p:txBody>
      </p:sp>
      <p:sp>
        <p:nvSpPr>
          <p:cNvPr id="4" name="Slide Number Placeholder 3">
            <a:extLst>
              <a:ext uri="{FF2B5EF4-FFF2-40B4-BE49-F238E27FC236}">
                <a16:creationId xmlns:a16="http://schemas.microsoft.com/office/drawing/2014/main" id="{B948A6E8-A41D-8A66-994E-5EA000BF9E3E}"/>
              </a:ext>
            </a:extLst>
          </p:cNvPr>
          <p:cNvSpPr>
            <a:spLocks noGrp="1"/>
          </p:cNvSpPr>
          <p:nvPr>
            <p:ph type="sldNum" sz="quarter" idx="5"/>
          </p:nvPr>
        </p:nvSpPr>
        <p:spPr/>
        <p:txBody>
          <a:bodyPr/>
          <a:lstStyle/>
          <a:p>
            <a:fld id="{6747F804-0E74-5248-8167-84E7A92323EB}" type="slidenum">
              <a:rPr lang="en-DE" smtClean="0"/>
              <a:t>30</a:t>
            </a:fld>
            <a:endParaRPr lang="en-DE"/>
          </a:p>
        </p:txBody>
      </p:sp>
    </p:spTree>
    <p:extLst>
      <p:ext uri="{BB962C8B-B14F-4D97-AF65-F5344CB8AC3E}">
        <p14:creationId xmlns:p14="http://schemas.microsoft.com/office/powerpoint/2010/main" val="24004225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C923B-FD24-4203-2D49-5B48BBD93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BAB6E8-12C1-C5F3-F225-B6B39AB260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B9AC11-ACBE-503F-7667-5649D27D403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4BE897-183F-F84D-98E9-9797BB791E5E}"/>
              </a:ext>
            </a:extLst>
          </p:cNvPr>
          <p:cNvSpPr>
            <a:spLocks noGrp="1"/>
          </p:cNvSpPr>
          <p:nvPr>
            <p:ph type="sldNum" sz="quarter" idx="5"/>
          </p:nvPr>
        </p:nvSpPr>
        <p:spPr/>
        <p:txBody>
          <a:bodyPr/>
          <a:lstStyle/>
          <a:p>
            <a:fld id="{6747F804-0E74-5248-8167-84E7A92323EB}" type="slidenum">
              <a:rPr lang="en-DE" smtClean="0"/>
              <a:t>31</a:t>
            </a:fld>
            <a:endParaRPr lang="en-DE"/>
          </a:p>
        </p:txBody>
      </p:sp>
    </p:spTree>
    <p:extLst>
      <p:ext uri="{BB962C8B-B14F-4D97-AF65-F5344CB8AC3E}">
        <p14:creationId xmlns:p14="http://schemas.microsoft.com/office/powerpoint/2010/main" val="3974735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747F804-0E74-5248-8167-84E7A92323EB}" type="slidenum">
              <a:rPr lang="en-DE" smtClean="0"/>
              <a:t>32</a:t>
            </a:fld>
            <a:endParaRPr lang="en-DE"/>
          </a:p>
        </p:txBody>
      </p:sp>
    </p:spTree>
    <p:extLst>
      <p:ext uri="{BB962C8B-B14F-4D97-AF65-F5344CB8AC3E}">
        <p14:creationId xmlns:p14="http://schemas.microsoft.com/office/powerpoint/2010/main" val="14724572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hyperlink" Target="https://www.linkedin.com/showcase/gingr-global/?viewAsMember=true" TargetMode="External"/><Relationship Id="rId3" Type="http://schemas.openxmlformats.org/officeDocument/2006/relationships/image" Target="../media/image4.png"/><Relationship Id="rId7" Type="http://schemas.openxmlformats.org/officeDocument/2006/relationships/hyperlink" Target="mailto:info@gingr.org" TargetMode="External"/><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http://www.gingr.org/" TargetMode="External"/><Relationship Id="rId5" Type="http://schemas.openxmlformats.org/officeDocument/2006/relationships/image" Target="../media/image11.png"/><Relationship Id="rId4" Type="http://schemas.openxmlformats.org/officeDocument/2006/relationships/image" Target="../media/image10.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8D9F97E-5728-A9FD-D9B4-2B46F3003366}"/>
              </a:ext>
            </a:extLst>
          </p:cNvPr>
          <p:cNvSpPr>
            <a:spLocks noGrp="1"/>
          </p:cNvSpPr>
          <p:nvPr>
            <p:ph type="subTitle" idx="1"/>
          </p:nvPr>
        </p:nvSpPr>
        <p:spPr>
          <a:xfrm>
            <a:off x="2406992" y="4831327"/>
            <a:ext cx="4840973" cy="588398"/>
          </a:xfrm>
        </p:spPr>
        <p:txBody>
          <a:bodyPr>
            <a:normAutofit/>
          </a:bodyPr>
          <a:lstStyle>
            <a:lvl1pPr marL="0" indent="0" algn="l">
              <a:buNone/>
              <a:defRPr lang="en-DE" sz="2800" b="1" kern="1200" dirty="0">
                <a:solidFill>
                  <a:srgbClr val="F6AF00"/>
                </a:solidFill>
                <a:effectLst/>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DE"/>
          </a:p>
        </p:txBody>
      </p:sp>
      <p:sp>
        <p:nvSpPr>
          <p:cNvPr id="4" name="Date Placeholder 3">
            <a:extLst>
              <a:ext uri="{FF2B5EF4-FFF2-40B4-BE49-F238E27FC236}">
                <a16:creationId xmlns:a16="http://schemas.microsoft.com/office/drawing/2014/main" id="{86EDB5BF-2F0A-3EEA-102D-FE694A71CB93}"/>
              </a:ext>
            </a:extLst>
          </p:cNvPr>
          <p:cNvSpPr>
            <a:spLocks noGrp="1"/>
          </p:cNvSpPr>
          <p:nvPr>
            <p:ph type="dt" sz="half" idx="10"/>
          </p:nvPr>
        </p:nvSpPr>
        <p:spPr>
          <a:xfrm>
            <a:off x="8461417" y="6165549"/>
            <a:ext cx="2743200" cy="365125"/>
          </a:xfrm>
        </p:spPr>
        <p:txBody>
          <a:bodyPr/>
          <a:lstStyle>
            <a:lvl1pPr algn="r">
              <a:defRPr>
                <a:latin typeface="Lato" panose="020F0502020204030203" pitchFamily="34" charset="0"/>
                <a:ea typeface="Lato" panose="020F0502020204030203" pitchFamily="34" charset="0"/>
                <a:cs typeface="Lato" panose="020F0502020204030203" pitchFamily="34" charset="0"/>
              </a:defRPr>
            </a:lvl1pPr>
          </a:lstStyle>
          <a:p>
            <a:fld id="{175F448A-EA90-2F4E-8427-38353CDF9ECF}" type="datetimeFigureOut">
              <a:rPr lang="en-DE" smtClean="0"/>
              <a:pPr/>
              <a:t>10/12/26</a:t>
            </a:fld>
            <a:endParaRPr lang="en-DE"/>
          </a:p>
        </p:txBody>
      </p:sp>
      <p:sp>
        <p:nvSpPr>
          <p:cNvPr id="5" name="Footer Placeholder 4">
            <a:extLst>
              <a:ext uri="{FF2B5EF4-FFF2-40B4-BE49-F238E27FC236}">
                <a16:creationId xmlns:a16="http://schemas.microsoft.com/office/drawing/2014/main" id="{D8CEB2A6-B05F-AD30-B189-8033CABDB14E}"/>
              </a:ext>
            </a:extLst>
          </p:cNvPr>
          <p:cNvSpPr>
            <a:spLocks noGrp="1"/>
          </p:cNvSpPr>
          <p:nvPr>
            <p:ph type="ftr" sz="quarter" idx="11"/>
          </p:nvPr>
        </p:nvSpPr>
        <p:spPr>
          <a:xfrm>
            <a:off x="2406992" y="6212415"/>
            <a:ext cx="4114800" cy="365125"/>
          </a:xfrm>
        </p:spPr>
        <p:txBody>
          <a:bodyPr/>
          <a:lstStyle/>
          <a:p>
            <a:endParaRPr lang="en-DE"/>
          </a:p>
        </p:txBody>
      </p:sp>
      <p:sp>
        <p:nvSpPr>
          <p:cNvPr id="8" name="Oval 7">
            <a:extLst>
              <a:ext uri="{FF2B5EF4-FFF2-40B4-BE49-F238E27FC236}">
                <a16:creationId xmlns:a16="http://schemas.microsoft.com/office/drawing/2014/main" id="{6BCD0270-F281-B719-1413-6B2F711A6E9E}"/>
              </a:ext>
            </a:extLst>
          </p:cNvPr>
          <p:cNvSpPr/>
          <p:nvPr userDrawn="1"/>
        </p:nvSpPr>
        <p:spPr>
          <a:xfrm>
            <a:off x="-4438891" y="-99391"/>
            <a:ext cx="6698974" cy="7056782"/>
          </a:xfrm>
          <a:prstGeom prst="ellipse">
            <a:avLst/>
          </a:prstGeom>
          <a:solidFill>
            <a:srgbClr val="F6A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D45F7929-71D2-5A42-8C5A-9D335BF516C3}"/>
              </a:ext>
            </a:extLst>
          </p:cNvPr>
          <p:cNvPicPr>
            <a:picLocks noChangeAspect="1"/>
          </p:cNvPicPr>
          <p:nvPr userDrawn="1"/>
        </p:nvPicPr>
        <p:blipFill>
          <a:blip r:embed="rId2"/>
          <a:srcRect/>
          <a:stretch/>
        </p:blipFill>
        <p:spPr>
          <a:xfrm>
            <a:off x="266700" y="2374900"/>
            <a:ext cx="1562388" cy="2108200"/>
          </a:xfrm>
          <a:prstGeom prst="rect">
            <a:avLst/>
          </a:prstGeom>
        </p:spPr>
      </p:pic>
      <p:pic>
        <p:nvPicPr>
          <p:cNvPr id="10" name="Picture 9" descr="A logo with text on it&#10;&#10;Description automatically generated">
            <a:extLst>
              <a:ext uri="{FF2B5EF4-FFF2-40B4-BE49-F238E27FC236}">
                <a16:creationId xmlns:a16="http://schemas.microsoft.com/office/drawing/2014/main" id="{22425437-DD10-82CD-BF3E-C3DC148E7F12}"/>
              </a:ext>
            </a:extLst>
          </p:cNvPr>
          <p:cNvPicPr>
            <a:picLocks noChangeAspect="1"/>
          </p:cNvPicPr>
          <p:nvPr userDrawn="1"/>
        </p:nvPicPr>
        <p:blipFill rotWithShape="1">
          <a:blip r:embed="rId3"/>
          <a:srcRect l="34996"/>
          <a:stretch/>
        </p:blipFill>
        <p:spPr>
          <a:xfrm>
            <a:off x="2260083" y="1759100"/>
            <a:ext cx="5657001" cy="2978643"/>
          </a:xfrm>
          <a:prstGeom prst="rect">
            <a:avLst/>
          </a:prstGeom>
        </p:spPr>
      </p:pic>
      <p:pic>
        <p:nvPicPr>
          <p:cNvPr id="2" name="Picture 1" descr="A blue circle with a black background&#10;&#10;Description automatically generated">
            <a:extLst>
              <a:ext uri="{FF2B5EF4-FFF2-40B4-BE49-F238E27FC236}">
                <a16:creationId xmlns:a16="http://schemas.microsoft.com/office/drawing/2014/main" id="{93E829AC-E101-564B-34E7-382D56BB005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87990" y="5513309"/>
            <a:ext cx="509270" cy="485775"/>
          </a:xfrm>
          <a:prstGeom prst="rect">
            <a:avLst/>
          </a:prstGeom>
        </p:spPr>
      </p:pic>
      <p:pic>
        <p:nvPicPr>
          <p:cNvPr id="6" name="Picture 5" descr="A black background with grey text&#10;&#10;Description automatically generated">
            <a:extLst>
              <a:ext uri="{FF2B5EF4-FFF2-40B4-BE49-F238E27FC236}">
                <a16:creationId xmlns:a16="http://schemas.microsoft.com/office/drawing/2014/main" id="{D53CCA04-C0B1-ACBC-7173-56E1A214857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85008" y="5458707"/>
            <a:ext cx="1570355" cy="473710"/>
          </a:xfrm>
          <a:prstGeom prst="rect">
            <a:avLst/>
          </a:prstGeom>
        </p:spPr>
      </p:pic>
      <p:sp>
        <p:nvSpPr>
          <p:cNvPr id="7" name="TextBox 6">
            <a:extLst>
              <a:ext uri="{FF2B5EF4-FFF2-40B4-BE49-F238E27FC236}">
                <a16:creationId xmlns:a16="http://schemas.microsoft.com/office/drawing/2014/main" id="{573B2DF0-3F7D-0B34-6010-0200CD0F987C}"/>
              </a:ext>
            </a:extLst>
          </p:cNvPr>
          <p:cNvSpPr txBox="1"/>
          <p:nvPr userDrawn="1"/>
        </p:nvSpPr>
        <p:spPr>
          <a:xfrm>
            <a:off x="8899906" y="4912228"/>
            <a:ext cx="252269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solidFill>
                  <a:srgbClr val="FFC000"/>
                </a:solidFill>
                <a:latin typeface="Lato" panose="020F0502020204030203" pitchFamily="34" charset="0"/>
                <a:ea typeface="Lato" panose="020F0502020204030203" pitchFamily="34" charset="0"/>
                <a:cs typeface="Lato" panose="020F0502020204030203" pitchFamily="34" charset="0"/>
              </a:rPr>
              <a:t>An initiative by </a:t>
            </a:r>
            <a:endParaRPr lang="en-DE" sz="2000" b="1">
              <a:solidFill>
                <a:srgbClr val="FFC000"/>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0545765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33875-F555-6677-24EA-F77D1776E793}"/>
              </a:ext>
            </a:extLst>
          </p:cNvPr>
          <p:cNvSpPr>
            <a:spLocks noGrp="1"/>
          </p:cNvSpPr>
          <p:nvPr>
            <p:ph type="title"/>
          </p:nvPr>
        </p:nvSpPr>
        <p:spPr>
          <a:xfrm>
            <a:off x="1031385" y="365125"/>
            <a:ext cx="10515600" cy="1325563"/>
          </a:xfrm>
        </p:spPr>
        <p:txBody>
          <a:bodyPr/>
          <a:lstStyle>
            <a:lvl1pPr>
              <a:defRPr lang="en-GB" sz="3600" b="1"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1pPr>
          </a:lstStyle>
          <a:p>
            <a:r>
              <a:rPr lang="en-GB"/>
              <a:t>Click to edit Master title style</a:t>
            </a:r>
            <a:endParaRPr lang="en-DE"/>
          </a:p>
        </p:txBody>
      </p:sp>
      <p:sp>
        <p:nvSpPr>
          <p:cNvPr id="3" name="Content Placeholder 2">
            <a:extLst>
              <a:ext uri="{FF2B5EF4-FFF2-40B4-BE49-F238E27FC236}">
                <a16:creationId xmlns:a16="http://schemas.microsoft.com/office/drawing/2014/main" id="{E22F6AAA-DEE9-F46D-4E94-66F5893E5159}"/>
              </a:ext>
            </a:extLst>
          </p:cNvPr>
          <p:cNvSpPr>
            <a:spLocks noGrp="1"/>
          </p:cNvSpPr>
          <p:nvPr>
            <p:ph idx="1"/>
          </p:nvPr>
        </p:nvSpPr>
        <p:spPr/>
        <p:txBody>
          <a:bodyPr/>
          <a:lstStyle>
            <a:lvl1pPr marL="571500" indent="-571500" algn="l" defTabSz="914400" rtl="0" eaLnBrk="1" latinLnBrk="0" hangingPunct="1">
              <a:lnSpc>
                <a:spcPct val="150000"/>
              </a:lnSpc>
              <a:spcBef>
                <a:spcPct val="0"/>
              </a:spcBef>
              <a:buClr>
                <a:srgbClr val="F5AF00"/>
              </a:buClr>
              <a:buFont typeface="Arial" panose="020B0604020202020204" pitchFamily="34" charset="0"/>
              <a:buChar char="•"/>
              <a:defRPr lang="en-GB" sz="28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1pPr>
            <a:lvl2pPr marL="914400" indent="-457200" algn="l" defTabSz="914400" rtl="0" eaLnBrk="1" latinLnBrk="0" hangingPunct="1">
              <a:lnSpc>
                <a:spcPct val="150000"/>
              </a:lnSpc>
              <a:spcBef>
                <a:spcPct val="0"/>
              </a:spcBef>
              <a:buClr>
                <a:srgbClr val="F5AF00"/>
              </a:buClr>
              <a:buSzPct val="75000"/>
              <a:buFont typeface="Courier New" panose="02070309020205020404" pitchFamily="49" charset="0"/>
              <a:buChar char="o"/>
              <a:defRPr lang="en-GB" sz="24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2pPr>
            <a:lvl3pPr marL="1371600" indent="-457200" algn="l" defTabSz="914400" rtl="0" eaLnBrk="1" latinLnBrk="0" hangingPunct="1">
              <a:lnSpc>
                <a:spcPct val="150000"/>
              </a:lnSpc>
              <a:spcBef>
                <a:spcPct val="0"/>
              </a:spcBef>
              <a:buClr>
                <a:srgbClr val="F5AF00"/>
              </a:buClr>
              <a:buFont typeface="Wingdings" pitchFamily="2" charset="2"/>
              <a:buChar char="§"/>
              <a:defRPr lang="en-GB" sz="20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3pPr>
            <a:lvl4pPr marL="1828800" indent="-457200" algn="l" defTabSz="914400" rtl="0" eaLnBrk="1" latinLnBrk="0" hangingPunct="1">
              <a:lnSpc>
                <a:spcPct val="90000"/>
              </a:lnSpc>
              <a:spcBef>
                <a:spcPct val="0"/>
              </a:spcBef>
              <a:buClr>
                <a:srgbClr val="FFC000"/>
              </a:buClr>
              <a:buFont typeface="Arial" panose="020B0604020202020204" pitchFamily="34" charset="0"/>
              <a:buChar char="•"/>
              <a:defRPr lang="en-GB" sz="28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4pPr>
            <a:lvl5pPr marL="2286000" indent="-457200" algn="l" defTabSz="914400" rtl="0" eaLnBrk="1" latinLnBrk="0" hangingPunct="1">
              <a:lnSpc>
                <a:spcPct val="90000"/>
              </a:lnSpc>
              <a:spcBef>
                <a:spcPct val="0"/>
              </a:spcBef>
              <a:buClr>
                <a:srgbClr val="FFC000"/>
              </a:buClr>
              <a:buFont typeface="Arial" panose="020B0604020202020204" pitchFamily="34" charset="0"/>
              <a:buChar char="•"/>
              <a:defRPr lang="en-DE" sz="28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5pPr>
          </a:lstStyle>
          <a:p>
            <a:pPr lvl="0"/>
            <a:r>
              <a:rPr lang="en-GB"/>
              <a:t>Click to edit Master text styles</a:t>
            </a:r>
          </a:p>
          <a:p>
            <a:pPr lvl="1"/>
            <a:r>
              <a:rPr lang="en-GB"/>
              <a:t>Second level</a:t>
            </a:r>
          </a:p>
          <a:p>
            <a:pPr lvl="2"/>
            <a:r>
              <a:rPr lang="en-GB"/>
              <a:t>Third level</a:t>
            </a:r>
          </a:p>
        </p:txBody>
      </p:sp>
      <p:sp>
        <p:nvSpPr>
          <p:cNvPr id="4" name="Date Placeholder 3">
            <a:extLst>
              <a:ext uri="{FF2B5EF4-FFF2-40B4-BE49-F238E27FC236}">
                <a16:creationId xmlns:a16="http://schemas.microsoft.com/office/drawing/2014/main" id="{B8E12C10-DFA4-CC6C-5C57-501C23CB732B}"/>
              </a:ext>
            </a:extLst>
          </p:cNvPr>
          <p:cNvSpPr>
            <a:spLocks noGrp="1"/>
          </p:cNvSpPr>
          <p:nvPr>
            <p:ph type="dt" sz="half" idx="10"/>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fld id="{175F448A-EA90-2F4E-8427-38353CDF9ECF}" type="datetimeFigureOut">
              <a:rPr lang="en-DE" smtClean="0"/>
              <a:pPr/>
              <a:t>10/12/26</a:t>
            </a:fld>
            <a:endParaRPr lang="en-DE"/>
          </a:p>
        </p:txBody>
      </p:sp>
      <p:sp>
        <p:nvSpPr>
          <p:cNvPr id="5" name="Footer Placeholder 4">
            <a:extLst>
              <a:ext uri="{FF2B5EF4-FFF2-40B4-BE49-F238E27FC236}">
                <a16:creationId xmlns:a16="http://schemas.microsoft.com/office/drawing/2014/main" id="{8BDE4EBD-A0B1-6796-6330-4F875ADCD216}"/>
              </a:ext>
            </a:extLst>
          </p:cNvPr>
          <p:cNvSpPr>
            <a:spLocks noGrp="1"/>
          </p:cNvSpPr>
          <p:nvPr>
            <p:ph type="ftr" sz="quarter" idx="11"/>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r>
              <a:rPr lang="en-DE"/>
              <a:t>Footer</a:t>
            </a:r>
          </a:p>
        </p:txBody>
      </p:sp>
      <p:sp>
        <p:nvSpPr>
          <p:cNvPr id="6" name="Slide Number Placeholder 5">
            <a:extLst>
              <a:ext uri="{FF2B5EF4-FFF2-40B4-BE49-F238E27FC236}">
                <a16:creationId xmlns:a16="http://schemas.microsoft.com/office/drawing/2014/main" id="{4F9F3EBA-D958-F1F9-7FDA-A0A8B860F3B9}"/>
              </a:ext>
            </a:extLst>
          </p:cNvPr>
          <p:cNvSpPr>
            <a:spLocks noGrp="1"/>
          </p:cNvSpPr>
          <p:nvPr>
            <p:ph type="sldNum" sz="quarter" idx="12"/>
          </p:nvPr>
        </p:nvSpPr>
        <p:spPr/>
        <p:txBody>
          <a:bodyPr/>
          <a:lstStyle>
            <a:lvl1pPr>
              <a:defRPr>
                <a:solidFill>
                  <a:srgbClr val="354560"/>
                </a:solidFill>
              </a:defRPr>
            </a:lvl1pPr>
          </a:lstStyle>
          <a:p>
            <a:fld id="{8679F988-EB2A-1D41-862D-D39F51E2CF1F}" type="slidenum">
              <a:rPr lang="en-DE" smtClean="0"/>
              <a:pPr/>
              <a:t>‹#›</a:t>
            </a:fld>
            <a:endParaRPr lang="en-DE"/>
          </a:p>
        </p:txBody>
      </p:sp>
      <p:sp>
        <p:nvSpPr>
          <p:cNvPr id="7" name="Oval 6">
            <a:extLst>
              <a:ext uri="{FF2B5EF4-FFF2-40B4-BE49-F238E27FC236}">
                <a16:creationId xmlns:a16="http://schemas.microsoft.com/office/drawing/2014/main" id="{6F513C56-17D9-4CFD-E9E5-4F87A3B88AC3}"/>
              </a:ext>
            </a:extLst>
          </p:cNvPr>
          <p:cNvSpPr/>
          <p:nvPr userDrawn="1"/>
        </p:nvSpPr>
        <p:spPr>
          <a:xfrm>
            <a:off x="-1961360" y="-867152"/>
            <a:ext cx="2921784" cy="2753691"/>
          </a:xfrm>
          <a:prstGeom prst="ellipse">
            <a:avLst/>
          </a:prstGeom>
          <a:solidFill>
            <a:srgbClr val="F6AF00"/>
          </a:solidFill>
          <a:ln>
            <a:noFill/>
          </a:ln>
          <a:effectLst>
            <a:outerShdw blurRad="50800" dist="56064" dir="5220000" sx="100357" sy="100357" algn="ctr" rotWithShape="0">
              <a:srgbClr val="354560"/>
            </a:outerShdw>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87DE3776-34B6-3CAA-088F-A7F50F192A49}"/>
              </a:ext>
            </a:extLst>
          </p:cNvPr>
          <p:cNvPicPr>
            <a:picLocks noChangeAspect="1"/>
          </p:cNvPicPr>
          <p:nvPr userDrawn="1"/>
        </p:nvPicPr>
        <p:blipFill>
          <a:blip r:embed="rId2"/>
          <a:srcRect/>
          <a:stretch/>
        </p:blipFill>
        <p:spPr>
          <a:xfrm>
            <a:off x="11290300" y="6007993"/>
            <a:ext cx="732470" cy="705088"/>
          </a:xfrm>
          <a:prstGeom prst="rect">
            <a:avLst/>
          </a:prstGeom>
        </p:spPr>
      </p:pic>
      <p:cxnSp>
        <p:nvCxnSpPr>
          <p:cNvPr id="9" name="Straight Connector 8">
            <a:extLst>
              <a:ext uri="{FF2B5EF4-FFF2-40B4-BE49-F238E27FC236}">
                <a16:creationId xmlns:a16="http://schemas.microsoft.com/office/drawing/2014/main" id="{01E717FD-E48B-00E0-14BC-697DD5F5DC7C}"/>
              </a:ext>
            </a:extLst>
          </p:cNvPr>
          <p:cNvCxnSpPr>
            <a:cxnSpLocks/>
          </p:cNvCxnSpPr>
          <p:nvPr userDrawn="1"/>
        </p:nvCxnSpPr>
        <p:spPr>
          <a:xfrm>
            <a:off x="1031385" y="1690688"/>
            <a:ext cx="10515600" cy="0"/>
          </a:xfrm>
          <a:prstGeom prst="line">
            <a:avLst/>
          </a:prstGeom>
          <a:ln w="19050">
            <a:solidFill>
              <a:srgbClr val="F5A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938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33875-F555-6677-24EA-F77D1776E793}"/>
              </a:ext>
            </a:extLst>
          </p:cNvPr>
          <p:cNvSpPr>
            <a:spLocks noGrp="1"/>
          </p:cNvSpPr>
          <p:nvPr>
            <p:ph type="title"/>
          </p:nvPr>
        </p:nvSpPr>
        <p:spPr>
          <a:xfrm>
            <a:off x="1031385" y="365125"/>
            <a:ext cx="10515600" cy="1325563"/>
          </a:xfrm>
        </p:spPr>
        <p:txBody>
          <a:bodyPr/>
          <a:lstStyle>
            <a:lvl1pPr>
              <a:defRPr lang="en-GB" sz="3600" b="1"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1pPr>
          </a:lstStyle>
          <a:p>
            <a:r>
              <a:rPr lang="en-GB"/>
              <a:t>Click to edit Master title style</a:t>
            </a:r>
            <a:endParaRPr lang="en-DE"/>
          </a:p>
        </p:txBody>
      </p:sp>
      <p:sp>
        <p:nvSpPr>
          <p:cNvPr id="4" name="Date Placeholder 3">
            <a:extLst>
              <a:ext uri="{FF2B5EF4-FFF2-40B4-BE49-F238E27FC236}">
                <a16:creationId xmlns:a16="http://schemas.microsoft.com/office/drawing/2014/main" id="{B8E12C10-DFA4-CC6C-5C57-501C23CB732B}"/>
              </a:ext>
            </a:extLst>
          </p:cNvPr>
          <p:cNvSpPr>
            <a:spLocks noGrp="1"/>
          </p:cNvSpPr>
          <p:nvPr>
            <p:ph type="dt" sz="half" idx="10"/>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fld id="{175F448A-EA90-2F4E-8427-38353CDF9ECF}" type="datetimeFigureOut">
              <a:rPr lang="en-DE" smtClean="0"/>
              <a:pPr/>
              <a:t>10/12/26</a:t>
            </a:fld>
            <a:endParaRPr lang="en-DE"/>
          </a:p>
        </p:txBody>
      </p:sp>
      <p:sp>
        <p:nvSpPr>
          <p:cNvPr id="5" name="Footer Placeholder 4">
            <a:extLst>
              <a:ext uri="{FF2B5EF4-FFF2-40B4-BE49-F238E27FC236}">
                <a16:creationId xmlns:a16="http://schemas.microsoft.com/office/drawing/2014/main" id="{8BDE4EBD-A0B1-6796-6330-4F875ADCD216}"/>
              </a:ext>
            </a:extLst>
          </p:cNvPr>
          <p:cNvSpPr>
            <a:spLocks noGrp="1"/>
          </p:cNvSpPr>
          <p:nvPr>
            <p:ph type="ftr" sz="quarter" idx="11"/>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r>
              <a:rPr lang="en-DE"/>
              <a:t>Footer</a:t>
            </a:r>
          </a:p>
        </p:txBody>
      </p:sp>
      <p:sp>
        <p:nvSpPr>
          <p:cNvPr id="6" name="Slide Number Placeholder 5">
            <a:extLst>
              <a:ext uri="{FF2B5EF4-FFF2-40B4-BE49-F238E27FC236}">
                <a16:creationId xmlns:a16="http://schemas.microsoft.com/office/drawing/2014/main" id="{4F9F3EBA-D958-F1F9-7FDA-A0A8B860F3B9}"/>
              </a:ext>
            </a:extLst>
          </p:cNvPr>
          <p:cNvSpPr>
            <a:spLocks noGrp="1"/>
          </p:cNvSpPr>
          <p:nvPr>
            <p:ph type="sldNum" sz="quarter" idx="12"/>
          </p:nvPr>
        </p:nvSpPr>
        <p:spPr/>
        <p:txBody>
          <a:bodyPr/>
          <a:lstStyle>
            <a:lvl1pPr>
              <a:defRPr>
                <a:solidFill>
                  <a:srgbClr val="354560"/>
                </a:solidFill>
              </a:defRPr>
            </a:lvl1pPr>
          </a:lstStyle>
          <a:p>
            <a:fld id="{8679F988-EB2A-1D41-862D-D39F51E2CF1F}" type="slidenum">
              <a:rPr lang="en-DE" smtClean="0"/>
              <a:pPr/>
              <a:t>‹#›</a:t>
            </a:fld>
            <a:endParaRPr lang="en-DE"/>
          </a:p>
        </p:txBody>
      </p:sp>
      <p:sp>
        <p:nvSpPr>
          <p:cNvPr id="7" name="Oval 6">
            <a:extLst>
              <a:ext uri="{FF2B5EF4-FFF2-40B4-BE49-F238E27FC236}">
                <a16:creationId xmlns:a16="http://schemas.microsoft.com/office/drawing/2014/main" id="{6F513C56-17D9-4CFD-E9E5-4F87A3B88AC3}"/>
              </a:ext>
            </a:extLst>
          </p:cNvPr>
          <p:cNvSpPr/>
          <p:nvPr userDrawn="1"/>
        </p:nvSpPr>
        <p:spPr>
          <a:xfrm>
            <a:off x="-1961360" y="-867152"/>
            <a:ext cx="2921784" cy="2753691"/>
          </a:xfrm>
          <a:prstGeom prst="ellipse">
            <a:avLst/>
          </a:prstGeom>
          <a:solidFill>
            <a:srgbClr val="F6AF00"/>
          </a:solidFill>
          <a:ln>
            <a:noFill/>
          </a:ln>
          <a:effectLst>
            <a:outerShdw blurRad="50800" dist="56064" dir="5220000" sx="100357" sy="100357" algn="ctr" rotWithShape="0">
              <a:srgbClr val="354560"/>
            </a:outerShdw>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87DE3776-34B6-3CAA-088F-A7F50F192A49}"/>
              </a:ext>
            </a:extLst>
          </p:cNvPr>
          <p:cNvPicPr>
            <a:picLocks noChangeAspect="1"/>
          </p:cNvPicPr>
          <p:nvPr userDrawn="1"/>
        </p:nvPicPr>
        <p:blipFill>
          <a:blip r:embed="rId2"/>
          <a:srcRect/>
          <a:stretch/>
        </p:blipFill>
        <p:spPr>
          <a:xfrm>
            <a:off x="11290300" y="6007993"/>
            <a:ext cx="732470" cy="705088"/>
          </a:xfrm>
          <a:prstGeom prst="rect">
            <a:avLst/>
          </a:prstGeom>
        </p:spPr>
      </p:pic>
      <p:graphicFrame>
        <p:nvGraphicFramePr>
          <p:cNvPr id="9" name="Table 8">
            <a:extLst>
              <a:ext uri="{FF2B5EF4-FFF2-40B4-BE49-F238E27FC236}">
                <a16:creationId xmlns:a16="http://schemas.microsoft.com/office/drawing/2014/main" id="{DB5B44E1-C06D-DCCB-C1B4-265DC23735CF}"/>
              </a:ext>
            </a:extLst>
          </p:cNvPr>
          <p:cNvGraphicFramePr>
            <a:graphicFrameLocks noGrp="1"/>
          </p:cNvGraphicFramePr>
          <p:nvPr userDrawn="1">
            <p:extLst>
              <p:ext uri="{D42A27DB-BD31-4B8C-83A1-F6EECF244321}">
                <p14:modId xmlns:p14="http://schemas.microsoft.com/office/powerpoint/2010/main" val="1813475545"/>
              </p:ext>
            </p:extLst>
          </p:nvPr>
        </p:nvGraphicFramePr>
        <p:xfrm>
          <a:off x="1031385" y="2034862"/>
          <a:ext cx="10515600" cy="3812148"/>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922327312"/>
                    </a:ext>
                  </a:extLst>
                </a:gridCol>
                <a:gridCol w="3505200">
                  <a:extLst>
                    <a:ext uri="{9D8B030D-6E8A-4147-A177-3AD203B41FA5}">
                      <a16:colId xmlns:a16="http://schemas.microsoft.com/office/drawing/2014/main" val="1384391348"/>
                    </a:ext>
                  </a:extLst>
                </a:gridCol>
                <a:gridCol w="3505200">
                  <a:extLst>
                    <a:ext uri="{9D8B030D-6E8A-4147-A177-3AD203B41FA5}">
                      <a16:colId xmlns:a16="http://schemas.microsoft.com/office/drawing/2014/main" val="4147976463"/>
                    </a:ext>
                  </a:extLst>
                </a:gridCol>
              </a:tblGrid>
              <a:tr h="635358">
                <a:tc>
                  <a:txBody>
                    <a:bodyPr/>
                    <a:lstStyle/>
                    <a:p>
                      <a:endParaRPr lang="en-DE"/>
                    </a:p>
                  </a:txBody>
                  <a:tcPr>
                    <a:solidFill>
                      <a:srgbClr val="FFC000"/>
                    </a:solidFill>
                  </a:tcPr>
                </a:tc>
                <a:tc>
                  <a:txBody>
                    <a:bodyPr/>
                    <a:lstStyle/>
                    <a:p>
                      <a:endParaRPr lang="en-DE"/>
                    </a:p>
                  </a:txBody>
                  <a:tcPr>
                    <a:solidFill>
                      <a:srgbClr val="FFC000"/>
                    </a:solidFill>
                  </a:tcPr>
                </a:tc>
                <a:tc>
                  <a:txBody>
                    <a:bodyPr/>
                    <a:lstStyle/>
                    <a:p>
                      <a:endParaRPr lang="en-DE"/>
                    </a:p>
                  </a:txBody>
                  <a:tcPr>
                    <a:solidFill>
                      <a:srgbClr val="FFC000"/>
                    </a:solidFill>
                  </a:tcPr>
                </a:tc>
                <a:extLst>
                  <a:ext uri="{0D108BD9-81ED-4DB2-BD59-A6C34878D82A}">
                    <a16:rowId xmlns:a16="http://schemas.microsoft.com/office/drawing/2014/main" val="1102906132"/>
                  </a:ext>
                </a:extLst>
              </a:tr>
              <a:tr h="635358">
                <a:tc>
                  <a:txBody>
                    <a:bodyPr/>
                    <a:lstStyle/>
                    <a:p>
                      <a:endParaRPr lang="en-DE"/>
                    </a:p>
                  </a:txBody>
                  <a:tcPr>
                    <a:solidFill>
                      <a:srgbClr val="354560">
                        <a:alpha val="34902"/>
                      </a:srgbClr>
                    </a:solidFill>
                  </a:tcPr>
                </a:tc>
                <a:tc>
                  <a:txBody>
                    <a:bodyPr/>
                    <a:lstStyle/>
                    <a:p>
                      <a:endParaRPr lang="en-DE"/>
                    </a:p>
                  </a:txBody>
                  <a:tcPr>
                    <a:solidFill>
                      <a:srgbClr val="354560">
                        <a:alpha val="34902"/>
                      </a:srgbClr>
                    </a:solidFill>
                  </a:tcPr>
                </a:tc>
                <a:tc>
                  <a:txBody>
                    <a:bodyPr/>
                    <a:lstStyle/>
                    <a:p>
                      <a:endParaRPr lang="en-DE"/>
                    </a:p>
                  </a:txBody>
                  <a:tcPr>
                    <a:solidFill>
                      <a:srgbClr val="354560">
                        <a:alpha val="34902"/>
                      </a:srgbClr>
                    </a:solidFill>
                  </a:tcPr>
                </a:tc>
                <a:extLst>
                  <a:ext uri="{0D108BD9-81ED-4DB2-BD59-A6C34878D82A}">
                    <a16:rowId xmlns:a16="http://schemas.microsoft.com/office/drawing/2014/main" val="1716093262"/>
                  </a:ext>
                </a:extLst>
              </a:tr>
              <a:tr h="635358">
                <a:tc>
                  <a:txBody>
                    <a:bodyPr/>
                    <a:lstStyle/>
                    <a:p>
                      <a:endParaRPr lang="en-DE"/>
                    </a:p>
                  </a:txBody>
                  <a:tcPr>
                    <a:solidFill>
                      <a:srgbClr val="354560">
                        <a:alpha val="20000"/>
                      </a:srgbClr>
                    </a:solidFill>
                  </a:tcPr>
                </a:tc>
                <a:tc>
                  <a:txBody>
                    <a:bodyPr/>
                    <a:lstStyle/>
                    <a:p>
                      <a:endParaRPr lang="en-DE"/>
                    </a:p>
                  </a:txBody>
                  <a:tcPr>
                    <a:solidFill>
                      <a:srgbClr val="354560">
                        <a:alpha val="20000"/>
                      </a:srgbClr>
                    </a:solidFill>
                  </a:tcPr>
                </a:tc>
                <a:tc>
                  <a:txBody>
                    <a:bodyPr/>
                    <a:lstStyle/>
                    <a:p>
                      <a:endParaRPr lang="en-DE"/>
                    </a:p>
                  </a:txBody>
                  <a:tcPr>
                    <a:solidFill>
                      <a:srgbClr val="354560">
                        <a:alpha val="20000"/>
                      </a:srgbClr>
                    </a:solidFill>
                  </a:tcPr>
                </a:tc>
                <a:extLst>
                  <a:ext uri="{0D108BD9-81ED-4DB2-BD59-A6C34878D82A}">
                    <a16:rowId xmlns:a16="http://schemas.microsoft.com/office/drawing/2014/main" val="2476748503"/>
                  </a:ext>
                </a:extLst>
              </a:tr>
              <a:tr h="635358">
                <a:tc>
                  <a:txBody>
                    <a:bodyPr/>
                    <a:lstStyle/>
                    <a:p>
                      <a:endParaRPr lang="en-DE"/>
                    </a:p>
                  </a:txBody>
                  <a:tcPr>
                    <a:solidFill>
                      <a:srgbClr val="354560">
                        <a:alpha val="35294"/>
                      </a:srgbClr>
                    </a:solidFill>
                  </a:tcPr>
                </a:tc>
                <a:tc>
                  <a:txBody>
                    <a:bodyPr/>
                    <a:lstStyle/>
                    <a:p>
                      <a:endParaRPr lang="en-DE"/>
                    </a:p>
                  </a:txBody>
                  <a:tcPr>
                    <a:solidFill>
                      <a:srgbClr val="354560">
                        <a:alpha val="35294"/>
                      </a:srgbClr>
                    </a:solidFill>
                  </a:tcPr>
                </a:tc>
                <a:tc>
                  <a:txBody>
                    <a:bodyPr/>
                    <a:lstStyle/>
                    <a:p>
                      <a:endParaRPr lang="en-DE"/>
                    </a:p>
                  </a:txBody>
                  <a:tcPr>
                    <a:solidFill>
                      <a:srgbClr val="354560">
                        <a:alpha val="35294"/>
                      </a:srgbClr>
                    </a:solidFill>
                  </a:tcPr>
                </a:tc>
                <a:extLst>
                  <a:ext uri="{0D108BD9-81ED-4DB2-BD59-A6C34878D82A}">
                    <a16:rowId xmlns:a16="http://schemas.microsoft.com/office/drawing/2014/main" val="108591068"/>
                  </a:ext>
                </a:extLst>
              </a:tr>
              <a:tr h="635358">
                <a:tc>
                  <a:txBody>
                    <a:bodyPr/>
                    <a:lstStyle/>
                    <a:p>
                      <a:endParaRPr lang="en-DE"/>
                    </a:p>
                  </a:txBody>
                  <a:tcPr>
                    <a:solidFill>
                      <a:srgbClr val="354560">
                        <a:alpha val="20000"/>
                      </a:srgbClr>
                    </a:solidFill>
                  </a:tcPr>
                </a:tc>
                <a:tc>
                  <a:txBody>
                    <a:bodyPr/>
                    <a:lstStyle/>
                    <a:p>
                      <a:endParaRPr lang="en-DE"/>
                    </a:p>
                  </a:txBody>
                  <a:tcPr>
                    <a:solidFill>
                      <a:srgbClr val="354560">
                        <a:alpha val="20000"/>
                      </a:srgbClr>
                    </a:solidFill>
                  </a:tcPr>
                </a:tc>
                <a:tc>
                  <a:txBody>
                    <a:bodyPr/>
                    <a:lstStyle/>
                    <a:p>
                      <a:endParaRPr lang="en-DE"/>
                    </a:p>
                  </a:txBody>
                  <a:tcPr>
                    <a:solidFill>
                      <a:srgbClr val="354560">
                        <a:alpha val="20000"/>
                      </a:srgbClr>
                    </a:solidFill>
                  </a:tcPr>
                </a:tc>
                <a:extLst>
                  <a:ext uri="{0D108BD9-81ED-4DB2-BD59-A6C34878D82A}">
                    <a16:rowId xmlns:a16="http://schemas.microsoft.com/office/drawing/2014/main" val="4102225221"/>
                  </a:ext>
                </a:extLst>
              </a:tr>
              <a:tr h="635358">
                <a:tc>
                  <a:txBody>
                    <a:bodyPr/>
                    <a:lstStyle/>
                    <a:p>
                      <a:endParaRPr lang="en-DE"/>
                    </a:p>
                  </a:txBody>
                  <a:tcPr>
                    <a:solidFill>
                      <a:srgbClr val="354560">
                        <a:alpha val="34510"/>
                      </a:srgbClr>
                    </a:solidFill>
                  </a:tcPr>
                </a:tc>
                <a:tc>
                  <a:txBody>
                    <a:bodyPr/>
                    <a:lstStyle/>
                    <a:p>
                      <a:endParaRPr lang="en-DE"/>
                    </a:p>
                  </a:txBody>
                  <a:tcPr>
                    <a:solidFill>
                      <a:srgbClr val="354560">
                        <a:alpha val="34510"/>
                      </a:srgbClr>
                    </a:solidFill>
                  </a:tcPr>
                </a:tc>
                <a:tc>
                  <a:txBody>
                    <a:bodyPr/>
                    <a:lstStyle/>
                    <a:p>
                      <a:endParaRPr lang="en-DE"/>
                    </a:p>
                  </a:txBody>
                  <a:tcPr>
                    <a:solidFill>
                      <a:srgbClr val="354560">
                        <a:alpha val="34510"/>
                      </a:srgbClr>
                    </a:solidFill>
                  </a:tcPr>
                </a:tc>
                <a:extLst>
                  <a:ext uri="{0D108BD9-81ED-4DB2-BD59-A6C34878D82A}">
                    <a16:rowId xmlns:a16="http://schemas.microsoft.com/office/drawing/2014/main" val="723591600"/>
                  </a:ext>
                </a:extLst>
              </a:tr>
            </a:tbl>
          </a:graphicData>
        </a:graphic>
      </p:graphicFrame>
      <p:cxnSp>
        <p:nvCxnSpPr>
          <p:cNvPr id="3" name="Straight Connector 2">
            <a:extLst>
              <a:ext uri="{FF2B5EF4-FFF2-40B4-BE49-F238E27FC236}">
                <a16:creationId xmlns:a16="http://schemas.microsoft.com/office/drawing/2014/main" id="{AE883DA5-750E-40B5-49CE-F0C9A92E1450}"/>
              </a:ext>
            </a:extLst>
          </p:cNvPr>
          <p:cNvCxnSpPr>
            <a:cxnSpLocks/>
          </p:cNvCxnSpPr>
          <p:nvPr userDrawn="1"/>
        </p:nvCxnSpPr>
        <p:spPr>
          <a:xfrm>
            <a:off x="1031385" y="1690688"/>
            <a:ext cx="10515600" cy="0"/>
          </a:xfrm>
          <a:prstGeom prst="line">
            <a:avLst/>
          </a:prstGeom>
          <a:ln w="19050">
            <a:solidFill>
              <a:srgbClr val="F5A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914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76C7-F9D1-3AA4-322D-689AA597B7F3}"/>
              </a:ext>
            </a:extLst>
          </p:cNvPr>
          <p:cNvSpPr>
            <a:spLocks noGrp="1"/>
          </p:cNvSpPr>
          <p:nvPr>
            <p:ph type="title"/>
          </p:nvPr>
        </p:nvSpPr>
        <p:spPr>
          <a:xfrm>
            <a:off x="1134415" y="365125"/>
            <a:ext cx="10515600" cy="1325563"/>
          </a:xfrm>
        </p:spPr>
        <p:txBody>
          <a:bodyPr>
            <a:normAutofit/>
          </a:bodyPr>
          <a:lstStyle>
            <a:lvl1pPr algn="l" defTabSz="914400" rtl="0" eaLnBrk="1" latinLnBrk="0" hangingPunct="1">
              <a:lnSpc>
                <a:spcPct val="90000"/>
              </a:lnSpc>
              <a:spcBef>
                <a:spcPct val="0"/>
              </a:spcBef>
              <a:buNone/>
              <a:defRPr lang="en-DE" sz="3600" b="1"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1pPr>
          </a:lstStyle>
          <a:p>
            <a:r>
              <a:rPr lang="en-GB"/>
              <a:t>Click to edit Master title style</a:t>
            </a:r>
            <a:endParaRPr lang="en-DE"/>
          </a:p>
        </p:txBody>
      </p:sp>
      <p:sp>
        <p:nvSpPr>
          <p:cNvPr id="3" name="Content Placeholder 2">
            <a:extLst>
              <a:ext uri="{FF2B5EF4-FFF2-40B4-BE49-F238E27FC236}">
                <a16:creationId xmlns:a16="http://schemas.microsoft.com/office/drawing/2014/main" id="{451A407C-EBC5-40B8-D6A0-DFFE4D4325B8}"/>
              </a:ext>
            </a:extLst>
          </p:cNvPr>
          <p:cNvSpPr>
            <a:spLocks noGrp="1"/>
          </p:cNvSpPr>
          <p:nvPr>
            <p:ph sz="half" idx="1"/>
          </p:nvPr>
        </p:nvSpPr>
        <p:spPr>
          <a:xfrm>
            <a:off x="838200" y="1825625"/>
            <a:ext cx="5181600" cy="4351338"/>
          </a:xfrm>
        </p:spPr>
        <p:txBody>
          <a:bodyPr/>
          <a:lstStyle>
            <a:lvl1pPr algn="l" defTabSz="914400" rtl="0" eaLnBrk="1" latinLnBrk="0" hangingPunct="1">
              <a:lnSpc>
                <a:spcPct val="150000"/>
              </a:lnSpc>
              <a:spcBef>
                <a:spcPct val="0"/>
              </a:spcBef>
              <a:buClr>
                <a:srgbClr val="F5AF00"/>
              </a:buClr>
              <a:defRPr lang="en-GB" sz="28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1pPr>
            <a:lvl2pPr marL="685800" indent="-228600" algn="l" defTabSz="914400" rtl="0" eaLnBrk="1" latinLnBrk="0" hangingPunct="1">
              <a:lnSpc>
                <a:spcPct val="150000"/>
              </a:lnSpc>
              <a:spcBef>
                <a:spcPct val="0"/>
              </a:spcBef>
              <a:buClr>
                <a:srgbClr val="F5AF00"/>
              </a:buClr>
              <a:defRPr lang="en-GB" sz="24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2pPr>
            <a:lvl3pPr marL="1143000" indent="-228600" algn="l" defTabSz="914400" rtl="0" eaLnBrk="1" latinLnBrk="0" hangingPunct="1">
              <a:lnSpc>
                <a:spcPct val="150000"/>
              </a:lnSpc>
              <a:spcBef>
                <a:spcPct val="0"/>
              </a:spcBef>
              <a:buClr>
                <a:srgbClr val="F5AF00"/>
              </a:buClr>
              <a:defRPr lang="en-GB" sz="20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3pPr>
          </a:lstStyle>
          <a:p>
            <a:pPr lvl="0"/>
            <a:r>
              <a:rPr lang="en-GB"/>
              <a:t>Click to edit Master text styles</a:t>
            </a:r>
          </a:p>
          <a:p>
            <a:pPr marL="914400" lvl="1" indent="-457200" algn="l" defTabSz="914400" rtl="0" eaLnBrk="1" latinLnBrk="0" hangingPunct="1">
              <a:lnSpc>
                <a:spcPct val="150000"/>
              </a:lnSpc>
              <a:spcBef>
                <a:spcPct val="0"/>
              </a:spcBef>
              <a:buClr>
                <a:srgbClr val="F5AF00"/>
              </a:buClr>
              <a:buSzPct val="75000"/>
              <a:buFont typeface="Courier New" panose="02070309020205020404" pitchFamily="49" charset="0"/>
              <a:buChar char="o"/>
            </a:pPr>
            <a:r>
              <a:rPr lang="en-GB"/>
              <a:t>Second level</a:t>
            </a:r>
          </a:p>
          <a:p>
            <a:pPr marL="1371600" lvl="2" indent="-457200" algn="l" defTabSz="914400" rtl="0" eaLnBrk="1" latinLnBrk="0" hangingPunct="1">
              <a:lnSpc>
                <a:spcPct val="150000"/>
              </a:lnSpc>
              <a:spcBef>
                <a:spcPct val="0"/>
              </a:spcBef>
              <a:buClr>
                <a:srgbClr val="F5AF00"/>
              </a:buClr>
              <a:buFont typeface="Wingdings" pitchFamily="2" charset="2"/>
              <a:buChar char="§"/>
            </a:pPr>
            <a:r>
              <a:rPr lang="en-GB"/>
              <a:t>Third level</a:t>
            </a:r>
          </a:p>
        </p:txBody>
      </p:sp>
      <p:sp>
        <p:nvSpPr>
          <p:cNvPr id="4" name="Content Placeholder 3">
            <a:extLst>
              <a:ext uri="{FF2B5EF4-FFF2-40B4-BE49-F238E27FC236}">
                <a16:creationId xmlns:a16="http://schemas.microsoft.com/office/drawing/2014/main" id="{7691BFBD-172A-74A1-D69A-A38C5E3C6596}"/>
              </a:ext>
            </a:extLst>
          </p:cNvPr>
          <p:cNvSpPr>
            <a:spLocks noGrp="1"/>
          </p:cNvSpPr>
          <p:nvPr>
            <p:ph sz="half" idx="2"/>
          </p:nvPr>
        </p:nvSpPr>
        <p:spPr>
          <a:xfrm>
            <a:off x="6172200" y="1825625"/>
            <a:ext cx="5181600" cy="4351338"/>
          </a:xfrm>
        </p:spPr>
        <p:txBody>
          <a:bodyPr/>
          <a:lstStyle>
            <a:lvl1pPr marL="228600" indent="-228600">
              <a:defRPr lang="en-GB" sz="28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1pPr>
            <a:lvl2pPr marL="685800" indent="-228600">
              <a:defRPr lang="en-GB" sz="24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2pPr>
            <a:lvl3pPr marL="1143000" indent="-228600">
              <a:defRPr lang="en-GB" sz="20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3pPr>
          </a:lstStyle>
          <a:p>
            <a:pPr marL="228600" lvl="0" indent="-228600" algn="l" defTabSz="914400" rtl="0" eaLnBrk="1" latinLnBrk="0" hangingPunct="1">
              <a:lnSpc>
                <a:spcPct val="150000"/>
              </a:lnSpc>
              <a:spcBef>
                <a:spcPct val="0"/>
              </a:spcBef>
              <a:buClr>
                <a:srgbClr val="F5AF00"/>
              </a:buClr>
              <a:buFont typeface="Arial" panose="020B0604020202020204" pitchFamily="34" charset="0"/>
              <a:buChar char="•"/>
            </a:pPr>
            <a:r>
              <a:rPr lang="en-GB"/>
              <a:t>Click to edit Master text styles</a:t>
            </a:r>
          </a:p>
          <a:p>
            <a:pPr marL="914400" lvl="1" indent="-457200" algn="l" defTabSz="914400" rtl="0" eaLnBrk="1" latinLnBrk="0" hangingPunct="1">
              <a:lnSpc>
                <a:spcPct val="150000"/>
              </a:lnSpc>
              <a:spcBef>
                <a:spcPct val="0"/>
              </a:spcBef>
              <a:buClr>
                <a:srgbClr val="F5AF00"/>
              </a:buClr>
              <a:buSzPct val="75000"/>
              <a:buFont typeface="Courier New" panose="02070309020205020404" pitchFamily="49" charset="0"/>
              <a:buChar char="o"/>
            </a:pPr>
            <a:r>
              <a:rPr lang="en-GB"/>
              <a:t>Second level</a:t>
            </a:r>
          </a:p>
          <a:p>
            <a:pPr marL="1371600" lvl="2" indent="-457200" algn="l" defTabSz="914400" rtl="0" eaLnBrk="1" latinLnBrk="0" hangingPunct="1">
              <a:lnSpc>
                <a:spcPct val="150000"/>
              </a:lnSpc>
              <a:spcBef>
                <a:spcPct val="0"/>
              </a:spcBef>
              <a:buClr>
                <a:srgbClr val="F5AF00"/>
              </a:buClr>
              <a:buFont typeface="Wingdings" pitchFamily="2" charset="2"/>
              <a:buChar char="§"/>
            </a:pPr>
            <a:r>
              <a:rPr lang="en-GB"/>
              <a:t>Third level</a:t>
            </a:r>
            <a:endParaRPr lang="en-DE"/>
          </a:p>
        </p:txBody>
      </p:sp>
      <p:sp>
        <p:nvSpPr>
          <p:cNvPr id="5" name="Date Placeholder 4">
            <a:extLst>
              <a:ext uri="{FF2B5EF4-FFF2-40B4-BE49-F238E27FC236}">
                <a16:creationId xmlns:a16="http://schemas.microsoft.com/office/drawing/2014/main" id="{9B37FFDF-E736-1664-B981-303B60C03066}"/>
              </a:ext>
            </a:extLst>
          </p:cNvPr>
          <p:cNvSpPr>
            <a:spLocks noGrp="1"/>
          </p:cNvSpPr>
          <p:nvPr>
            <p:ph type="dt" sz="half" idx="10"/>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fld id="{175F448A-EA90-2F4E-8427-38353CDF9ECF}" type="datetimeFigureOut">
              <a:rPr lang="en-DE" smtClean="0"/>
              <a:pPr/>
              <a:t>10/12/26</a:t>
            </a:fld>
            <a:endParaRPr lang="en-DE"/>
          </a:p>
        </p:txBody>
      </p:sp>
      <p:sp>
        <p:nvSpPr>
          <p:cNvPr id="6" name="Footer Placeholder 5">
            <a:extLst>
              <a:ext uri="{FF2B5EF4-FFF2-40B4-BE49-F238E27FC236}">
                <a16:creationId xmlns:a16="http://schemas.microsoft.com/office/drawing/2014/main" id="{68524E48-205A-3441-9037-ADCF7172D74B}"/>
              </a:ext>
            </a:extLst>
          </p:cNvPr>
          <p:cNvSpPr>
            <a:spLocks noGrp="1"/>
          </p:cNvSpPr>
          <p:nvPr>
            <p:ph type="ftr" sz="quarter" idx="11"/>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endParaRPr lang="en-DE"/>
          </a:p>
        </p:txBody>
      </p:sp>
      <p:sp>
        <p:nvSpPr>
          <p:cNvPr id="7" name="Slide Number Placeholder 6">
            <a:extLst>
              <a:ext uri="{FF2B5EF4-FFF2-40B4-BE49-F238E27FC236}">
                <a16:creationId xmlns:a16="http://schemas.microsoft.com/office/drawing/2014/main" id="{1B17AF4E-E937-3707-9DB9-5DE9EDF0C84D}"/>
              </a:ext>
            </a:extLst>
          </p:cNvPr>
          <p:cNvSpPr>
            <a:spLocks noGrp="1"/>
          </p:cNvSpPr>
          <p:nvPr>
            <p:ph type="sldNum" sz="quarter" idx="12"/>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fld id="{8679F988-EB2A-1D41-862D-D39F51E2CF1F}" type="slidenum">
              <a:rPr lang="en-DE" smtClean="0"/>
              <a:pPr/>
              <a:t>‹#›</a:t>
            </a:fld>
            <a:endParaRPr lang="en-DE"/>
          </a:p>
        </p:txBody>
      </p:sp>
      <p:sp>
        <p:nvSpPr>
          <p:cNvPr id="8" name="Oval 7">
            <a:extLst>
              <a:ext uri="{FF2B5EF4-FFF2-40B4-BE49-F238E27FC236}">
                <a16:creationId xmlns:a16="http://schemas.microsoft.com/office/drawing/2014/main" id="{D2536BBB-0C4C-EC99-1EAC-337A9596338F}"/>
              </a:ext>
            </a:extLst>
          </p:cNvPr>
          <p:cNvSpPr/>
          <p:nvPr userDrawn="1"/>
        </p:nvSpPr>
        <p:spPr>
          <a:xfrm>
            <a:off x="-1961360" y="-867152"/>
            <a:ext cx="2921784" cy="2753691"/>
          </a:xfrm>
          <a:prstGeom prst="ellipse">
            <a:avLst/>
          </a:prstGeom>
          <a:solidFill>
            <a:srgbClr val="F6AF00"/>
          </a:solidFill>
          <a:ln>
            <a:noFill/>
          </a:ln>
          <a:effectLst>
            <a:outerShdw blurRad="50800" dist="56064" dir="5220000" sx="100357" sy="100357" algn="ctr" rotWithShape="0">
              <a:srgbClr val="354560"/>
            </a:outerShdw>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50306358-8ADD-E065-5391-367263C9EB6A}"/>
              </a:ext>
            </a:extLst>
          </p:cNvPr>
          <p:cNvPicPr>
            <a:picLocks noChangeAspect="1"/>
          </p:cNvPicPr>
          <p:nvPr userDrawn="1"/>
        </p:nvPicPr>
        <p:blipFill>
          <a:blip r:embed="rId2"/>
          <a:srcRect/>
          <a:stretch/>
        </p:blipFill>
        <p:spPr>
          <a:xfrm>
            <a:off x="11290300" y="6007993"/>
            <a:ext cx="732470" cy="705088"/>
          </a:xfrm>
          <a:prstGeom prst="rect">
            <a:avLst/>
          </a:prstGeom>
        </p:spPr>
      </p:pic>
      <p:cxnSp>
        <p:nvCxnSpPr>
          <p:cNvPr id="10" name="Straight Connector 9">
            <a:extLst>
              <a:ext uri="{FF2B5EF4-FFF2-40B4-BE49-F238E27FC236}">
                <a16:creationId xmlns:a16="http://schemas.microsoft.com/office/drawing/2014/main" id="{C4A8E8A2-2A79-F98F-4833-583D627D748E}"/>
              </a:ext>
            </a:extLst>
          </p:cNvPr>
          <p:cNvCxnSpPr>
            <a:cxnSpLocks/>
          </p:cNvCxnSpPr>
          <p:nvPr userDrawn="1"/>
        </p:nvCxnSpPr>
        <p:spPr>
          <a:xfrm>
            <a:off x="1134415" y="1696414"/>
            <a:ext cx="10515600" cy="0"/>
          </a:xfrm>
          <a:prstGeom prst="line">
            <a:avLst/>
          </a:prstGeom>
          <a:ln w="19050">
            <a:solidFill>
              <a:srgbClr val="F5A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688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41FEBD0-409C-6C79-6D99-F39E909DE09B}"/>
              </a:ext>
            </a:extLst>
          </p:cNvPr>
          <p:cNvSpPr>
            <a:spLocks noGrp="1"/>
          </p:cNvSpPr>
          <p:nvPr>
            <p:ph type="dt" sz="half" idx="10"/>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fld id="{175F448A-EA90-2F4E-8427-38353CDF9ECF}" type="datetimeFigureOut">
              <a:rPr lang="en-DE" smtClean="0"/>
              <a:pPr/>
              <a:t>10/12/26</a:t>
            </a:fld>
            <a:endParaRPr lang="en-DE"/>
          </a:p>
        </p:txBody>
      </p:sp>
      <p:sp>
        <p:nvSpPr>
          <p:cNvPr id="4" name="Footer Placeholder 3">
            <a:extLst>
              <a:ext uri="{FF2B5EF4-FFF2-40B4-BE49-F238E27FC236}">
                <a16:creationId xmlns:a16="http://schemas.microsoft.com/office/drawing/2014/main" id="{868C1487-68E4-A3AB-BCFE-FB66B86397BD}"/>
              </a:ext>
            </a:extLst>
          </p:cNvPr>
          <p:cNvSpPr>
            <a:spLocks noGrp="1"/>
          </p:cNvSpPr>
          <p:nvPr>
            <p:ph type="ftr" sz="quarter" idx="11"/>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endParaRPr lang="en-DE"/>
          </a:p>
        </p:txBody>
      </p:sp>
      <p:sp>
        <p:nvSpPr>
          <p:cNvPr id="5" name="Slide Number Placeholder 4">
            <a:extLst>
              <a:ext uri="{FF2B5EF4-FFF2-40B4-BE49-F238E27FC236}">
                <a16:creationId xmlns:a16="http://schemas.microsoft.com/office/drawing/2014/main" id="{D220D109-F97B-428D-3EF3-7246AC14D42B}"/>
              </a:ext>
            </a:extLst>
          </p:cNvPr>
          <p:cNvSpPr>
            <a:spLocks noGrp="1"/>
          </p:cNvSpPr>
          <p:nvPr>
            <p:ph type="sldNum" sz="quarter" idx="12"/>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fld id="{8679F988-EB2A-1D41-862D-D39F51E2CF1F}" type="slidenum">
              <a:rPr lang="en-DE" smtClean="0"/>
              <a:pPr/>
              <a:t>‹#›</a:t>
            </a:fld>
            <a:endParaRPr lang="en-DE"/>
          </a:p>
        </p:txBody>
      </p:sp>
      <p:sp>
        <p:nvSpPr>
          <p:cNvPr id="6" name="Oval 5">
            <a:extLst>
              <a:ext uri="{FF2B5EF4-FFF2-40B4-BE49-F238E27FC236}">
                <a16:creationId xmlns:a16="http://schemas.microsoft.com/office/drawing/2014/main" id="{DD32414E-C034-5C0F-23B2-156EBE9F0E30}"/>
              </a:ext>
            </a:extLst>
          </p:cNvPr>
          <p:cNvSpPr/>
          <p:nvPr userDrawn="1"/>
        </p:nvSpPr>
        <p:spPr>
          <a:xfrm>
            <a:off x="-1961360" y="-867152"/>
            <a:ext cx="2921784" cy="2753691"/>
          </a:xfrm>
          <a:prstGeom prst="ellipse">
            <a:avLst/>
          </a:prstGeom>
          <a:solidFill>
            <a:srgbClr val="F6AF00"/>
          </a:solidFill>
          <a:ln>
            <a:noFill/>
          </a:ln>
          <a:effectLst>
            <a:outerShdw blurRad="50800" dist="56064" dir="5220000" sx="100357" sy="100357" algn="ctr" rotWithShape="0">
              <a:srgbClr val="354560"/>
            </a:outerShdw>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292721C8-5108-E8E8-A841-F71DC2124202}"/>
              </a:ext>
            </a:extLst>
          </p:cNvPr>
          <p:cNvPicPr>
            <a:picLocks noChangeAspect="1"/>
          </p:cNvPicPr>
          <p:nvPr userDrawn="1"/>
        </p:nvPicPr>
        <p:blipFill>
          <a:blip r:embed="rId2"/>
          <a:srcRect/>
          <a:stretch/>
        </p:blipFill>
        <p:spPr>
          <a:xfrm>
            <a:off x="11290300" y="6007993"/>
            <a:ext cx="732470" cy="705088"/>
          </a:xfrm>
          <a:prstGeom prst="rect">
            <a:avLst/>
          </a:prstGeom>
        </p:spPr>
      </p:pic>
      <p:pic>
        <p:nvPicPr>
          <p:cNvPr id="10" name="Graphic 9">
            <a:extLst>
              <a:ext uri="{FF2B5EF4-FFF2-40B4-BE49-F238E27FC236}">
                <a16:creationId xmlns:a16="http://schemas.microsoft.com/office/drawing/2014/main" id="{84FDD623-56FA-F929-58A5-5662A054266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80719" y="681037"/>
            <a:ext cx="1630561" cy="1581150"/>
          </a:xfrm>
          <a:prstGeom prst="rect">
            <a:avLst/>
          </a:prstGeom>
        </p:spPr>
      </p:pic>
      <p:sp>
        <p:nvSpPr>
          <p:cNvPr id="11" name="Content Placeholder 2">
            <a:extLst>
              <a:ext uri="{FF2B5EF4-FFF2-40B4-BE49-F238E27FC236}">
                <a16:creationId xmlns:a16="http://schemas.microsoft.com/office/drawing/2014/main" id="{0BB7C2EF-8E08-4A94-E1C9-05567AC3065A}"/>
              </a:ext>
            </a:extLst>
          </p:cNvPr>
          <p:cNvSpPr>
            <a:spLocks noGrp="1"/>
          </p:cNvSpPr>
          <p:nvPr>
            <p:ph idx="1"/>
          </p:nvPr>
        </p:nvSpPr>
        <p:spPr>
          <a:xfrm>
            <a:off x="838200" y="2455523"/>
            <a:ext cx="10452100" cy="3721439"/>
          </a:xfrm>
        </p:spPr>
        <p:txBody>
          <a:bodyPr/>
          <a:lstStyle/>
          <a:p>
            <a:pPr marL="0" indent="0" algn="ctr">
              <a:buNone/>
            </a:pPr>
            <a:endParaRPr lang="en-DE"/>
          </a:p>
        </p:txBody>
      </p:sp>
    </p:spTree>
    <p:extLst>
      <p:ext uri="{BB962C8B-B14F-4D97-AF65-F5344CB8AC3E}">
        <p14:creationId xmlns:p14="http://schemas.microsoft.com/office/powerpoint/2010/main" val="1862684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50786-C4DE-7DBD-2E0B-EA738370C709}"/>
              </a:ext>
            </a:extLst>
          </p:cNvPr>
          <p:cNvSpPr>
            <a:spLocks noGrp="1"/>
          </p:cNvSpPr>
          <p:nvPr>
            <p:ph type="title"/>
          </p:nvPr>
        </p:nvSpPr>
        <p:spPr>
          <a:xfrm>
            <a:off x="1272412" y="457200"/>
            <a:ext cx="4613233" cy="1600200"/>
          </a:xfrm>
        </p:spPr>
        <p:txBody>
          <a:bodyPr anchor="b">
            <a:normAutofit/>
          </a:bodyPr>
          <a:lstStyle>
            <a:lvl1pPr algn="l" defTabSz="914400" rtl="0" eaLnBrk="1" latinLnBrk="0" hangingPunct="1">
              <a:lnSpc>
                <a:spcPct val="90000"/>
              </a:lnSpc>
              <a:spcBef>
                <a:spcPct val="0"/>
              </a:spcBef>
              <a:buNone/>
              <a:defRPr lang="en-DE" sz="3600" b="1"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1pPr>
          </a:lstStyle>
          <a:p>
            <a:r>
              <a:rPr lang="en-GB"/>
              <a:t>Click to edit Master title style</a:t>
            </a:r>
            <a:endParaRPr lang="en-DE"/>
          </a:p>
        </p:txBody>
      </p:sp>
      <p:sp>
        <p:nvSpPr>
          <p:cNvPr id="4" name="Text Placeholder 3">
            <a:extLst>
              <a:ext uri="{FF2B5EF4-FFF2-40B4-BE49-F238E27FC236}">
                <a16:creationId xmlns:a16="http://schemas.microsoft.com/office/drawing/2014/main" id="{A245B4FD-36B7-0DBF-03C0-14F33099D5A1}"/>
              </a:ext>
            </a:extLst>
          </p:cNvPr>
          <p:cNvSpPr>
            <a:spLocks noGrp="1"/>
          </p:cNvSpPr>
          <p:nvPr>
            <p:ph type="body" sz="half" idx="2"/>
          </p:nvPr>
        </p:nvSpPr>
        <p:spPr>
          <a:xfrm>
            <a:off x="1272411" y="2057400"/>
            <a:ext cx="4613234" cy="3811588"/>
          </a:xfrm>
        </p:spPr>
        <p:txBody>
          <a:bodyPr>
            <a:normAutofit/>
          </a:bodyPr>
          <a:lstStyle>
            <a:lvl1pPr marL="0" indent="0">
              <a:lnSpc>
                <a:spcPct val="100000"/>
              </a:lnSpc>
              <a:buNone/>
              <a:defRPr sz="1600">
                <a:solidFill>
                  <a:srgbClr val="354560"/>
                </a:solidFill>
                <a:latin typeface="Lato" panose="020F0502020204030203" pitchFamily="34" charset="0"/>
                <a:ea typeface="Lato" panose="020F0502020204030203" pitchFamily="34" charset="0"/>
                <a:cs typeface="Lato" panose="020F0502020204030203" pitchFamily="34" charset="0"/>
              </a:defRPr>
            </a:lvl1pPr>
            <a:lvl2pPr marL="457200" indent="0">
              <a:buNone/>
              <a:defRPr lang="en-GB" sz="24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457200" lvl="0" indent="-457200" algn="l" defTabSz="914400" rtl="0" eaLnBrk="1" latinLnBrk="0" hangingPunct="1">
              <a:lnSpc>
                <a:spcPct val="150000"/>
              </a:lnSpc>
              <a:spcBef>
                <a:spcPct val="0"/>
              </a:spcBef>
              <a:buClr>
                <a:srgbClr val="F5AF00"/>
              </a:buClr>
              <a:buSzPct val="75000"/>
              <a:buFont typeface="Courier New" panose="02070309020205020404" pitchFamily="49" charset="0"/>
              <a:buChar char="o"/>
            </a:pPr>
            <a:r>
              <a:rPr lang="en-GB"/>
              <a:t>Click to edit Master text styles</a:t>
            </a:r>
          </a:p>
        </p:txBody>
      </p:sp>
      <p:sp>
        <p:nvSpPr>
          <p:cNvPr id="5" name="Date Placeholder 4">
            <a:extLst>
              <a:ext uri="{FF2B5EF4-FFF2-40B4-BE49-F238E27FC236}">
                <a16:creationId xmlns:a16="http://schemas.microsoft.com/office/drawing/2014/main" id="{4B4AC058-08A8-C117-D058-33BC26BA7936}"/>
              </a:ext>
            </a:extLst>
          </p:cNvPr>
          <p:cNvSpPr>
            <a:spLocks noGrp="1"/>
          </p:cNvSpPr>
          <p:nvPr>
            <p:ph type="dt" sz="half" idx="10"/>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fld id="{175F448A-EA90-2F4E-8427-38353CDF9ECF}" type="datetimeFigureOut">
              <a:rPr lang="en-DE" smtClean="0"/>
              <a:pPr/>
              <a:t>10/12/26</a:t>
            </a:fld>
            <a:endParaRPr lang="en-DE"/>
          </a:p>
        </p:txBody>
      </p:sp>
      <p:sp>
        <p:nvSpPr>
          <p:cNvPr id="6" name="Footer Placeholder 5">
            <a:extLst>
              <a:ext uri="{FF2B5EF4-FFF2-40B4-BE49-F238E27FC236}">
                <a16:creationId xmlns:a16="http://schemas.microsoft.com/office/drawing/2014/main" id="{6D76518B-F878-6934-B47A-88D33240B62A}"/>
              </a:ext>
            </a:extLst>
          </p:cNvPr>
          <p:cNvSpPr>
            <a:spLocks noGrp="1"/>
          </p:cNvSpPr>
          <p:nvPr>
            <p:ph type="ftr" sz="quarter" idx="11"/>
          </p:nvPr>
        </p:nvSpPr>
        <p:spPr>
          <a:xfrm>
            <a:off x="4038600" y="6356350"/>
            <a:ext cx="2581141" cy="365125"/>
          </a:xfrm>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endParaRPr lang="en-DE"/>
          </a:p>
        </p:txBody>
      </p:sp>
      <p:sp>
        <p:nvSpPr>
          <p:cNvPr id="7" name="Slide Number Placeholder 6">
            <a:extLst>
              <a:ext uri="{FF2B5EF4-FFF2-40B4-BE49-F238E27FC236}">
                <a16:creationId xmlns:a16="http://schemas.microsoft.com/office/drawing/2014/main" id="{89D46B45-0A35-9955-D9EB-9FD87AA7F19D}"/>
              </a:ext>
            </a:extLst>
          </p:cNvPr>
          <p:cNvSpPr>
            <a:spLocks noGrp="1"/>
          </p:cNvSpPr>
          <p:nvPr>
            <p:ph type="sldNum" sz="quarter" idx="12"/>
          </p:nvPr>
        </p:nvSpPr>
        <p:spPr>
          <a:xfrm>
            <a:off x="8295451" y="6328335"/>
            <a:ext cx="2743200" cy="365125"/>
          </a:xfrm>
        </p:spPr>
        <p:txBody>
          <a:bodyPr/>
          <a:lstStyle>
            <a:lvl1pPr>
              <a:defRPr>
                <a:solidFill>
                  <a:schemeClr val="bg1"/>
                </a:solidFill>
              </a:defRPr>
            </a:lvl1pPr>
          </a:lstStyle>
          <a:p>
            <a:fld id="{8679F988-EB2A-1D41-862D-D39F51E2CF1F}" type="slidenum">
              <a:rPr lang="en-DE" smtClean="0"/>
              <a:pPr/>
              <a:t>‹#›</a:t>
            </a:fld>
            <a:endParaRPr lang="en-DE"/>
          </a:p>
        </p:txBody>
      </p:sp>
      <p:pic>
        <p:nvPicPr>
          <p:cNvPr id="8" name="Picture 7" descr="A large group of wind turbines in the ocean&#10;&#10;Description automatically generated">
            <a:extLst>
              <a:ext uri="{FF2B5EF4-FFF2-40B4-BE49-F238E27FC236}">
                <a16:creationId xmlns:a16="http://schemas.microsoft.com/office/drawing/2014/main" id="{3D31D118-130F-F2E0-60D6-4F3676F1C9F9}"/>
              </a:ext>
            </a:extLst>
          </p:cNvPr>
          <p:cNvPicPr>
            <a:picLocks noChangeAspect="1"/>
          </p:cNvPicPr>
          <p:nvPr userDrawn="1"/>
        </p:nvPicPr>
        <p:blipFill rotWithShape="1">
          <a:blip r:embed="rId2">
            <a:alphaModFix/>
          </a:blip>
          <a:srcRect l="56986" t="10962" b="6681"/>
          <a:stretch/>
        </p:blipFill>
        <p:spPr>
          <a:xfrm>
            <a:off x="6827898" y="2496"/>
            <a:ext cx="5364102" cy="6855504"/>
          </a:xfrm>
          <a:prstGeom prst="rect">
            <a:avLst/>
          </a:prstGeom>
        </p:spPr>
      </p:pic>
      <p:pic>
        <p:nvPicPr>
          <p:cNvPr id="9" name="Picture 8">
            <a:extLst>
              <a:ext uri="{FF2B5EF4-FFF2-40B4-BE49-F238E27FC236}">
                <a16:creationId xmlns:a16="http://schemas.microsoft.com/office/drawing/2014/main" id="{04B3E9EF-EAD6-B2E7-E829-F1DF1EB1F749}"/>
              </a:ext>
            </a:extLst>
          </p:cNvPr>
          <p:cNvPicPr>
            <a:picLocks noChangeAspect="1"/>
          </p:cNvPicPr>
          <p:nvPr userDrawn="1"/>
        </p:nvPicPr>
        <p:blipFill>
          <a:blip r:embed="rId3"/>
          <a:srcRect/>
          <a:stretch/>
        </p:blipFill>
        <p:spPr>
          <a:xfrm>
            <a:off x="11290300" y="6007993"/>
            <a:ext cx="732470" cy="705087"/>
          </a:xfrm>
          <a:prstGeom prst="rect">
            <a:avLst/>
          </a:prstGeom>
        </p:spPr>
      </p:pic>
      <p:sp>
        <p:nvSpPr>
          <p:cNvPr id="10" name="Oval 9">
            <a:extLst>
              <a:ext uri="{FF2B5EF4-FFF2-40B4-BE49-F238E27FC236}">
                <a16:creationId xmlns:a16="http://schemas.microsoft.com/office/drawing/2014/main" id="{4609E09E-314E-FE8A-A791-32893ABC7FE0}"/>
              </a:ext>
            </a:extLst>
          </p:cNvPr>
          <p:cNvSpPr/>
          <p:nvPr userDrawn="1"/>
        </p:nvSpPr>
        <p:spPr>
          <a:xfrm>
            <a:off x="-1961360" y="-867152"/>
            <a:ext cx="2921784" cy="2753691"/>
          </a:xfrm>
          <a:prstGeom prst="ellipse">
            <a:avLst/>
          </a:prstGeom>
          <a:solidFill>
            <a:srgbClr val="F6AF00"/>
          </a:solidFill>
          <a:ln>
            <a:noFill/>
          </a:ln>
          <a:effectLst>
            <a:outerShdw blurRad="50800" dist="56064" dir="5220000" sx="100357" sy="100357" algn="ctr" rotWithShape="0">
              <a:srgbClr val="354560"/>
            </a:outerShdw>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Straight Connector 2">
            <a:extLst>
              <a:ext uri="{FF2B5EF4-FFF2-40B4-BE49-F238E27FC236}">
                <a16:creationId xmlns:a16="http://schemas.microsoft.com/office/drawing/2014/main" id="{4B092EC1-3589-859A-136A-DAE8D6ED3189}"/>
              </a:ext>
            </a:extLst>
          </p:cNvPr>
          <p:cNvCxnSpPr>
            <a:cxnSpLocks/>
          </p:cNvCxnSpPr>
          <p:nvPr userDrawn="1"/>
        </p:nvCxnSpPr>
        <p:spPr>
          <a:xfrm>
            <a:off x="1272411" y="2058578"/>
            <a:ext cx="4613234" cy="0"/>
          </a:xfrm>
          <a:prstGeom prst="line">
            <a:avLst/>
          </a:prstGeom>
          <a:ln w="19050">
            <a:solidFill>
              <a:srgbClr val="F5A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6092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50786-C4DE-7DBD-2E0B-EA738370C709}"/>
              </a:ext>
            </a:extLst>
          </p:cNvPr>
          <p:cNvSpPr>
            <a:spLocks noGrp="1"/>
          </p:cNvSpPr>
          <p:nvPr>
            <p:ph type="title"/>
          </p:nvPr>
        </p:nvSpPr>
        <p:spPr>
          <a:xfrm>
            <a:off x="6619741" y="458378"/>
            <a:ext cx="5055896" cy="1600200"/>
          </a:xfrm>
        </p:spPr>
        <p:txBody>
          <a:bodyPr anchor="b">
            <a:normAutofit/>
          </a:bodyPr>
          <a:lstStyle>
            <a:lvl1pPr algn="l" defTabSz="914400" rtl="0" eaLnBrk="1" latinLnBrk="0" hangingPunct="1">
              <a:lnSpc>
                <a:spcPct val="90000"/>
              </a:lnSpc>
              <a:spcBef>
                <a:spcPct val="0"/>
              </a:spcBef>
              <a:buNone/>
              <a:defRPr lang="en-DE" sz="3600" b="1"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1pPr>
          </a:lstStyle>
          <a:p>
            <a:r>
              <a:rPr lang="en-GB"/>
              <a:t>Click to edit Master title style</a:t>
            </a:r>
            <a:endParaRPr lang="en-DE"/>
          </a:p>
        </p:txBody>
      </p:sp>
      <p:sp>
        <p:nvSpPr>
          <p:cNvPr id="4" name="Text Placeholder 3">
            <a:extLst>
              <a:ext uri="{FF2B5EF4-FFF2-40B4-BE49-F238E27FC236}">
                <a16:creationId xmlns:a16="http://schemas.microsoft.com/office/drawing/2014/main" id="{A245B4FD-36B7-0DBF-03C0-14F33099D5A1}"/>
              </a:ext>
            </a:extLst>
          </p:cNvPr>
          <p:cNvSpPr>
            <a:spLocks noGrp="1"/>
          </p:cNvSpPr>
          <p:nvPr>
            <p:ph type="body" sz="half" idx="2"/>
          </p:nvPr>
        </p:nvSpPr>
        <p:spPr>
          <a:xfrm>
            <a:off x="6619741" y="2196405"/>
            <a:ext cx="5036794" cy="3811588"/>
          </a:xfrm>
        </p:spPr>
        <p:txBody>
          <a:bodyPr>
            <a:normAutofit/>
          </a:bodyPr>
          <a:lstStyle>
            <a:lvl1pPr marL="0" indent="0">
              <a:lnSpc>
                <a:spcPct val="100000"/>
              </a:lnSpc>
              <a:buFont typeface="Arial" panose="020B0604020202020204" pitchFamily="34" charset="0"/>
              <a:buChar char="•"/>
              <a:defRPr sz="1600">
                <a:solidFill>
                  <a:srgbClr val="354560"/>
                </a:solidFill>
                <a:latin typeface="Lato" panose="020F0502020204030203" pitchFamily="34" charset="0"/>
                <a:ea typeface="Lato" panose="020F0502020204030203" pitchFamily="34" charset="0"/>
                <a:cs typeface="Lato" panose="020F0502020204030203" pitchFamily="34" charset="0"/>
              </a:defRPr>
            </a:lvl1pPr>
            <a:lvl2pPr marL="457200" indent="0">
              <a:buNone/>
              <a:defRPr lang="en-GB" sz="24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457200" lvl="0" indent="-457200" algn="l" defTabSz="914400" rtl="0" eaLnBrk="1" latinLnBrk="0" hangingPunct="1">
              <a:lnSpc>
                <a:spcPct val="150000"/>
              </a:lnSpc>
              <a:spcBef>
                <a:spcPct val="0"/>
              </a:spcBef>
              <a:buClr>
                <a:srgbClr val="F5AF00"/>
              </a:buClr>
              <a:buSzPct val="75000"/>
              <a:buFont typeface="Courier New" panose="02070309020205020404" pitchFamily="49" charset="0"/>
              <a:buChar char="o"/>
            </a:pPr>
            <a:r>
              <a:rPr lang="en-GB"/>
              <a:t>Click to edit Master text styles</a:t>
            </a:r>
          </a:p>
        </p:txBody>
      </p:sp>
      <p:sp>
        <p:nvSpPr>
          <p:cNvPr id="5" name="Date Placeholder 4">
            <a:extLst>
              <a:ext uri="{FF2B5EF4-FFF2-40B4-BE49-F238E27FC236}">
                <a16:creationId xmlns:a16="http://schemas.microsoft.com/office/drawing/2014/main" id="{4B4AC058-08A8-C117-D058-33BC26BA7936}"/>
              </a:ext>
            </a:extLst>
          </p:cNvPr>
          <p:cNvSpPr>
            <a:spLocks noGrp="1"/>
          </p:cNvSpPr>
          <p:nvPr>
            <p:ph type="dt" sz="half" idx="10"/>
          </p:nvPr>
        </p:nvSpPr>
        <p:spPr/>
        <p:txBody>
          <a:bodyPr/>
          <a:lstStyle>
            <a:lvl1pPr>
              <a:defRPr>
                <a:solidFill>
                  <a:srgbClr val="354560"/>
                </a:solidFill>
                <a:latin typeface="Lato" panose="020F0502020204030203" pitchFamily="34" charset="0"/>
                <a:ea typeface="Lato" panose="020F0502020204030203" pitchFamily="34" charset="0"/>
                <a:cs typeface="Lato" panose="020F0502020204030203" pitchFamily="34" charset="0"/>
              </a:defRPr>
            </a:lvl1pPr>
          </a:lstStyle>
          <a:p>
            <a:fld id="{175F448A-EA90-2F4E-8427-38353CDF9ECF}" type="datetimeFigureOut">
              <a:rPr lang="en-DE" smtClean="0"/>
              <a:pPr/>
              <a:t>10/12/26</a:t>
            </a:fld>
            <a:endParaRPr lang="en-DE"/>
          </a:p>
        </p:txBody>
      </p:sp>
      <p:sp>
        <p:nvSpPr>
          <p:cNvPr id="7" name="Slide Number Placeholder 6">
            <a:extLst>
              <a:ext uri="{FF2B5EF4-FFF2-40B4-BE49-F238E27FC236}">
                <a16:creationId xmlns:a16="http://schemas.microsoft.com/office/drawing/2014/main" id="{89D46B45-0A35-9955-D9EB-9FD87AA7F19D}"/>
              </a:ext>
            </a:extLst>
          </p:cNvPr>
          <p:cNvSpPr>
            <a:spLocks noGrp="1"/>
          </p:cNvSpPr>
          <p:nvPr>
            <p:ph type="sldNum" sz="quarter" idx="12"/>
          </p:nvPr>
        </p:nvSpPr>
        <p:spPr>
          <a:xfrm>
            <a:off x="8295451" y="6328335"/>
            <a:ext cx="2743200" cy="365125"/>
          </a:xfrm>
        </p:spPr>
        <p:txBody>
          <a:bodyPr/>
          <a:lstStyle>
            <a:lvl1pPr>
              <a:defRPr>
                <a:solidFill>
                  <a:schemeClr val="bg1"/>
                </a:solidFill>
              </a:defRPr>
            </a:lvl1pPr>
          </a:lstStyle>
          <a:p>
            <a:fld id="{8679F988-EB2A-1D41-862D-D39F51E2CF1F}" type="slidenum">
              <a:rPr lang="en-DE" smtClean="0"/>
              <a:pPr/>
              <a:t>‹#›</a:t>
            </a:fld>
            <a:endParaRPr lang="en-DE"/>
          </a:p>
        </p:txBody>
      </p:sp>
      <p:pic>
        <p:nvPicPr>
          <p:cNvPr id="9" name="Picture 8">
            <a:extLst>
              <a:ext uri="{FF2B5EF4-FFF2-40B4-BE49-F238E27FC236}">
                <a16:creationId xmlns:a16="http://schemas.microsoft.com/office/drawing/2014/main" id="{04B3E9EF-EAD6-B2E7-E829-F1DF1EB1F749}"/>
              </a:ext>
            </a:extLst>
          </p:cNvPr>
          <p:cNvPicPr>
            <a:picLocks noChangeAspect="1"/>
          </p:cNvPicPr>
          <p:nvPr userDrawn="1"/>
        </p:nvPicPr>
        <p:blipFill>
          <a:blip r:embed="rId2"/>
          <a:srcRect/>
          <a:stretch/>
        </p:blipFill>
        <p:spPr>
          <a:xfrm>
            <a:off x="11290300" y="6007993"/>
            <a:ext cx="732470" cy="705087"/>
          </a:xfrm>
          <a:prstGeom prst="rect">
            <a:avLst/>
          </a:prstGeom>
        </p:spPr>
      </p:pic>
      <p:sp>
        <p:nvSpPr>
          <p:cNvPr id="10" name="Oval 9">
            <a:extLst>
              <a:ext uri="{FF2B5EF4-FFF2-40B4-BE49-F238E27FC236}">
                <a16:creationId xmlns:a16="http://schemas.microsoft.com/office/drawing/2014/main" id="{4609E09E-314E-FE8A-A791-32893ABC7FE0}"/>
              </a:ext>
            </a:extLst>
          </p:cNvPr>
          <p:cNvSpPr/>
          <p:nvPr userDrawn="1"/>
        </p:nvSpPr>
        <p:spPr>
          <a:xfrm>
            <a:off x="-1961360" y="-867152"/>
            <a:ext cx="2921784" cy="2753691"/>
          </a:xfrm>
          <a:prstGeom prst="ellipse">
            <a:avLst/>
          </a:prstGeom>
          <a:solidFill>
            <a:srgbClr val="F6AF00"/>
          </a:solidFill>
          <a:ln>
            <a:noFill/>
          </a:ln>
          <a:effectLst>
            <a:outerShdw blurRad="50800" dist="56064" dir="5220000" sx="100357" sy="100357" algn="ctr" rotWithShape="0">
              <a:srgbClr val="354560"/>
            </a:outerShdw>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Straight Connector 2">
            <a:extLst>
              <a:ext uri="{FF2B5EF4-FFF2-40B4-BE49-F238E27FC236}">
                <a16:creationId xmlns:a16="http://schemas.microsoft.com/office/drawing/2014/main" id="{4B092EC1-3589-859A-136A-DAE8D6ED3189}"/>
              </a:ext>
            </a:extLst>
          </p:cNvPr>
          <p:cNvCxnSpPr>
            <a:cxnSpLocks/>
          </p:cNvCxnSpPr>
          <p:nvPr userDrawn="1"/>
        </p:nvCxnSpPr>
        <p:spPr>
          <a:xfrm>
            <a:off x="6619741" y="2093147"/>
            <a:ext cx="5080146" cy="0"/>
          </a:xfrm>
          <a:prstGeom prst="line">
            <a:avLst/>
          </a:prstGeom>
          <a:ln w="19050">
            <a:solidFill>
              <a:srgbClr val="F5AF00"/>
            </a:solidFill>
          </a:ln>
        </p:spPr>
        <p:style>
          <a:lnRef idx="1">
            <a:schemeClr val="accent1"/>
          </a:lnRef>
          <a:fillRef idx="0">
            <a:schemeClr val="accent1"/>
          </a:fillRef>
          <a:effectRef idx="0">
            <a:schemeClr val="accent1"/>
          </a:effectRef>
          <a:fontRef idx="minor">
            <a:schemeClr val="tx1"/>
          </a:fontRef>
        </p:style>
      </p:cxnSp>
      <p:pic>
        <p:nvPicPr>
          <p:cNvPr id="14" name="Picture 13" descr="A power line in a forest&#10;&#10;AI-generated content may be incorrect.">
            <a:extLst>
              <a:ext uri="{FF2B5EF4-FFF2-40B4-BE49-F238E27FC236}">
                <a16:creationId xmlns:a16="http://schemas.microsoft.com/office/drawing/2014/main" id="{99775A43-9FCC-B834-93A4-5D07DDD18EEB}"/>
              </a:ext>
            </a:extLst>
          </p:cNvPr>
          <p:cNvPicPr>
            <a:picLocks noChangeAspect="1"/>
          </p:cNvPicPr>
          <p:nvPr userDrawn="1"/>
        </p:nvPicPr>
        <p:blipFill>
          <a:blip r:embed="rId3"/>
          <a:srcRect t="-412" r="31666" b="412"/>
          <a:stretch/>
        </p:blipFill>
        <p:spPr>
          <a:xfrm>
            <a:off x="-1818" y="-71916"/>
            <a:ext cx="6250616" cy="6929916"/>
          </a:xfrm>
          <a:prstGeom prst="rect">
            <a:avLst/>
          </a:prstGeom>
        </p:spPr>
      </p:pic>
      <p:pic>
        <p:nvPicPr>
          <p:cNvPr id="16" name="Picture 15">
            <a:extLst>
              <a:ext uri="{FF2B5EF4-FFF2-40B4-BE49-F238E27FC236}">
                <a16:creationId xmlns:a16="http://schemas.microsoft.com/office/drawing/2014/main" id="{A2F762AD-FCB4-4294-8BB5-5AE3139FE461}"/>
              </a:ext>
            </a:extLst>
          </p:cNvPr>
          <p:cNvPicPr>
            <a:picLocks noChangeAspect="1"/>
          </p:cNvPicPr>
          <p:nvPr userDrawn="1"/>
        </p:nvPicPr>
        <p:blipFill>
          <a:blip r:embed="rId4"/>
          <a:srcRect/>
          <a:stretch/>
        </p:blipFill>
        <p:spPr>
          <a:xfrm>
            <a:off x="11290300" y="6007993"/>
            <a:ext cx="732470" cy="705088"/>
          </a:xfrm>
          <a:prstGeom prst="rect">
            <a:avLst/>
          </a:prstGeom>
        </p:spPr>
      </p:pic>
    </p:spTree>
    <p:extLst>
      <p:ext uri="{BB962C8B-B14F-4D97-AF65-F5344CB8AC3E}">
        <p14:creationId xmlns:p14="http://schemas.microsoft.com/office/powerpoint/2010/main" val="3269390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606F91F-8793-0B82-DA61-E925691EC25C}"/>
              </a:ext>
            </a:extLst>
          </p:cNvPr>
          <p:cNvGrpSpPr/>
          <p:nvPr userDrawn="1"/>
        </p:nvGrpSpPr>
        <p:grpSpPr>
          <a:xfrm>
            <a:off x="7726643" y="5269494"/>
            <a:ext cx="2522692" cy="1086856"/>
            <a:chOff x="8899906" y="4912228"/>
            <a:chExt cx="2522692" cy="1086856"/>
          </a:xfrm>
        </p:grpSpPr>
        <p:pic>
          <p:nvPicPr>
            <p:cNvPr id="3" name="Picture 2" descr="A blue circle with a black background&#10;&#10;Description automatically generated">
              <a:extLst>
                <a:ext uri="{FF2B5EF4-FFF2-40B4-BE49-F238E27FC236}">
                  <a16:creationId xmlns:a16="http://schemas.microsoft.com/office/drawing/2014/main" id="{2C9BD775-AE6C-350F-312C-D6D8100B5F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87990" y="5513309"/>
              <a:ext cx="509270" cy="485775"/>
            </a:xfrm>
            <a:prstGeom prst="rect">
              <a:avLst/>
            </a:prstGeom>
          </p:spPr>
        </p:pic>
        <p:pic>
          <p:nvPicPr>
            <p:cNvPr id="4" name="Picture 3" descr="A black background with grey text&#10;&#10;Description automatically generated">
              <a:extLst>
                <a:ext uri="{FF2B5EF4-FFF2-40B4-BE49-F238E27FC236}">
                  <a16:creationId xmlns:a16="http://schemas.microsoft.com/office/drawing/2014/main" id="{23BB9EC6-B1D4-DDE0-3522-A38497DB70A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85008" y="5458707"/>
              <a:ext cx="1570355" cy="473710"/>
            </a:xfrm>
            <a:prstGeom prst="rect">
              <a:avLst/>
            </a:prstGeom>
          </p:spPr>
        </p:pic>
        <p:sp>
          <p:nvSpPr>
            <p:cNvPr id="7" name="TextBox 6">
              <a:extLst>
                <a:ext uri="{FF2B5EF4-FFF2-40B4-BE49-F238E27FC236}">
                  <a16:creationId xmlns:a16="http://schemas.microsoft.com/office/drawing/2014/main" id="{C70B513A-7637-176F-FF48-6614EFF63745}"/>
                </a:ext>
              </a:extLst>
            </p:cNvPr>
            <p:cNvSpPr txBox="1"/>
            <p:nvPr userDrawn="1"/>
          </p:nvSpPr>
          <p:spPr>
            <a:xfrm>
              <a:off x="8899906" y="4912228"/>
              <a:ext cx="252269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solidFill>
                    <a:srgbClr val="FFC000"/>
                  </a:solidFill>
                  <a:latin typeface="Lato" panose="020F0502020204030203" pitchFamily="34" charset="0"/>
                  <a:ea typeface="Lato" panose="020F0502020204030203" pitchFamily="34" charset="0"/>
                  <a:cs typeface="Lato" panose="020F0502020204030203" pitchFamily="34" charset="0"/>
                </a:rPr>
                <a:t>An initiative by </a:t>
              </a:r>
              <a:endParaRPr lang="en-DE" sz="2000" b="1">
                <a:solidFill>
                  <a:srgbClr val="FFC000"/>
                </a:solidFill>
                <a:latin typeface="Lato" panose="020F0502020204030203" pitchFamily="34" charset="0"/>
                <a:ea typeface="Lato" panose="020F0502020204030203" pitchFamily="34" charset="0"/>
                <a:cs typeface="Lato" panose="020F0502020204030203" pitchFamily="34" charset="0"/>
              </a:endParaRPr>
            </a:p>
          </p:txBody>
        </p:sp>
      </p:grpSp>
      <p:pic>
        <p:nvPicPr>
          <p:cNvPr id="10" name="Picture 9" descr="A group of people standing in a field&#10;&#10;AI-generated content may be incorrect.">
            <a:extLst>
              <a:ext uri="{FF2B5EF4-FFF2-40B4-BE49-F238E27FC236}">
                <a16:creationId xmlns:a16="http://schemas.microsoft.com/office/drawing/2014/main" id="{F66D0430-E9F8-3349-F981-AEEAC0668A39}"/>
              </a:ext>
            </a:extLst>
          </p:cNvPr>
          <p:cNvPicPr>
            <a:picLocks noChangeAspect="1"/>
          </p:cNvPicPr>
          <p:nvPr userDrawn="1"/>
        </p:nvPicPr>
        <p:blipFill>
          <a:blip r:embed="rId4"/>
          <a:stretch>
            <a:fillRect/>
          </a:stretch>
        </p:blipFill>
        <p:spPr>
          <a:xfrm>
            <a:off x="0" y="0"/>
            <a:ext cx="5143500" cy="6858000"/>
          </a:xfrm>
          <a:prstGeom prst="rect">
            <a:avLst/>
          </a:prstGeom>
        </p:spPr>
      </p:pic>
      <p:pic>
        <p:nvPicPr>
          <p:cNvPr id="12" name="Picture 11" descr="A logo with text on it&#10;&#10;AI-generated content may be incorrect.">
            <a:extLst>
              <a:ext uri="{FF2B5EF4-FFF2-40B4-BE49-F238E27FC236}">
                <a16:creationId xmlns:a16="http://schemas.microsoft.com/office/drawing/2014/main" id="{E8AA72AC-174C-5D6F-962B-A0463E0965F7}"/>
              </a:ext>
            </a:extLst>
          </p:cNvPr>
          <p:cNvPicPr>
            <a:picLocks noChangeAspect="1"/>
          </p:cNvPicPr>
          <p:nvPr userDrawn="1"/>
        </p:nvPicPr>
        <p:blipFill>
          <a:blip r:embed="rId5"/>
          <a:stretch>
            <a:fillRect/>
          </a:stretch>
        </p:blipFill>
        <p:spPr>
          <a:xfrm>
            <a:off x="6716192" y="464068"/>
            <a:ext cx="3791106" cy="1448656"/>
          </a:xfrm>
          <a:prstGeom prst="rect">
            <a:avLst/>
          </a:prstGeom>
        </p:spPr>
      </p:pic>
      <p:sp>
        <p:nvSpPr>
          <p:cNvPr id="13" name="TextBox 12">
            <a:extLst>
              <a:ext uri="{FF2B5EF4-FFF2-40B4-BE49-F238E27FC236}">
                <a16:creationId xmlns:a16="http://schemas.microsoft.com/office/drawing/2014/main" id="{DEECC8DE-4F37-D193-8616-9FBBCC6064CB}"/>
              </a:ext>
            </a:extLst>
          </p:cNvPr>
          <p:cNvSpPr txBox="1"/>
          <p:nvPr userDrawn="1"/>
        </p:nvSpPr>
        <p:spPr>
          <a:xfrm>
            <a:off x="7025625" y="2397948"/>
            <a:ext cx="3924728" cy="20621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DE" sz="2000" b="1" kern="1200">
                <a:solidFill>
                  <a:srgbClr val="FFC000"/>
                </a:solidFill>
                <a:latin typeface="Lato" panose="020F0502020204030203" pitchFamily="34" charset="0"/>
                <a:ea typeface="Lato" panose="020F0502020204030203" pitchFamily="34" charset="0"/>
                <a:cs typeface="Lato" panose="020F0502020204030203" pitchFamily="34" charset="0"/>
              </a:rPr>
              <a:t>Get in touch:</a:t>
            </a:r>
          </a:p>
          <a:p>
            <a:pPr algn="ctr"/>
            <a:endParaRPr lang="en-DE"/>
          </a:p>
          <a:p>
            <a:pPr algn="ctr"/>
            <a:r>
              <a:rPr lang="en-DE">
                <a:solidFill>
                  <a:srgbClr val="354560"/>
                </a:solidFill>
                <a:latin typeface="Lato" panose="020F0502020204030203" pitchFamily="34" charset="0"/>
                <a:ea typeface="Lato" panose="020F0502020204030203" pitchFamily="34" charset="0"/>
                <a:cs typeface="Lato" panose="020F0502020204030203" pitchFamily="34" charset="0"/>
                <a:hlinkClick r:id="rId6"/>
              </a:rPr>
              <a:t>www.gingr.org</a:t>
            </a:r>
            <a:r>
              <a:rPr lang="en-DE">
                <a:solidFill>
                  <a:srgbClr val="354560"/>
                </a:solidFill>
                <a:latin typeface="Lato" panose="020F0502020204030203" pitchFamily="34" charset="0"/>
                <a:ea typeface="Lato" panose="020F0502020204030203" pitchFamily="34" charset="0"/>
                <a:cs typeface="Lato" panose="020F0502020204030203" pitchFamily="34" charset="0"/>
              </a:rPr>
              <a:t> </a:t>
            </a:r>
          </a:p>
          <a:p>
            <a:pPr algn="ctr"/>
            <a:endParaRPr lang="en-DE">
              <a:solidFill>
                <a:srgbClr val="354560"/>
              </a:solidFill>
              <a:latin typeface="Lato" panose="020F0502020204030203" pitchFamily="34" charset="0"/>
              <a:ea typeface="Lato" panose="020F0502020204030203" pitchFamily="34" charset="0"/>
              <a:cs typeface="Lato" panose="020F0502020204030203" pitchFamily="34" charset="0"/>
            </a:endParaRPr>
          </a:p>
          <a:p>
            <a:pPr algn="ctr"/>
            <a:r>
              <a:rPr lang="en-DE">
                <a:solidFill>
                  <a:srgbClr val="354560"/>
                </a:solidFill>
                <a:latin typeface="Lato" panose="020F0502020204030203" pitchFamily="34" charset="0"/>
                <a:ea typeface="Lato" panose="020F0502020204030203" pitchFamily="34" charset="0"/>
                <a:cs typeface="Lato" panose="020F0502020204030203" pitchFamily="34" charset="0"/>
                <a:hlinkClick r:id="rId7"/>
              </a:rPr>
              <a:t>info@gingr.org</a:t>
            </a:r>
            <a:endParaRPr lang="en-DE">
              <a:solidFill>
                <a:srgbClr val="354560"/>
              </a:solidFill>
              <a:latin typeface="Lato" panose="020F0502020204030203" pitchFamily="34" charset="0"/>
              <a:ea typeface="Lato" panose="020F0502020204030203" pitchFamily="34" charset="0"/>
              <a:cs typeface="Lato" panose="020F0502020204030203" pitchFamily="34" charset="0"/>
            </a:endParaRPr>
          </a:p>
          <a:p>
            <a:pPr algn="ctr"/>
            <a:endParaRPr lang="en-DE">
              <a:solidFill>
                <a:srgbClr val="354560"/>
              </a:solidFill>
              <a:latin typeface="Lato" panose="020F0502020204030203" pitchFamily="34" charset="0"/>
              <a:ea typeface="Lato" panose="020F0502020204030203" pitchFamily="34" charset="0"/>
              <a:cs typeface="Lato" panose="020F0502020204030203" pitchFamily="34" charset="0"/>
            </a:endParaRPr>
          </a:p>
          <a:p>
            <a:pPr algn="ctr"/>
            <a:r>
              <a:rPr lang="en-DE">
                <a:solidFill>
                  <a:srgbClr val="354560"/>
                </a:solidFill>
                <a:latin typeface="Lato" panose="020F0502020204030203" pitchFamily="34" charset="0"/>
                <a:ea typeface="Lato" panose="020F0502020204030203" pitchFamily="34" charset="0"/>
                <a:cs typeface="Lato" panose="020F0502020204030203" pitchFamily="34" charset="0"/>
              </a:rPr>
              <a:t>Follow us on </a:t>
            </a:r>
            <a:r>
              <a:rPr lang="en-DE">
                <a:solidFill>
                  <a:srgbClr val="354560"/>
                </a:solidFill>
                <a:latin typeface="Lato" panose="020F0502020204030203" pitchFamily="34" charset="0"/>
                <a:ea typeface="Lato" panose="020F0502020204030203" pitchFamily="34" charset="0"/>
                <a:cs typeface="Lato" panose="020F0502020204030203" pitchFamily="34" charset="0"/>
                <a:hlinkClick r:id="rId8"/>
              </a:rPr>
              <a:t>LinkedIn</a:t>
            </a:r>
            <a:r>
              <a:rPr lang="en-DE">
                <a:solidFill>
                  <a:srgbClr val="354560"/>
                </a:solidFill>
                <a:latin typeface="Lato" panose="020F0502020204030203" pitchFamily="34" charset="0"/>
                <a:ea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679334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DD66C0-BDE8-9E7F-3C62-48E5E15C7372}"/>
              </a:ext>
            </a:extLst>
          </p:cNvPr>
          <p:cNvSpPr>
            <a:spLocks noGrp="1"/>
          </p:cNvSpPr>
          <p:nvPr>
            <p:ph type="dt" sz="half" idx="10"/>
          </p:nvPr>
        </p:nvSpPr>
        <p:spPr/>
        <p:txBody>
          <a:bodyPr/>
          <a:lstStyle/>
          <a:p>
            <a:fld id="{175F448A-EA90-2F4E-8427-38353CDF9ECF}" type="datetimeFigureOut">
              <a:rPr lang="en-DE" smtClean="0"/>
              <a:t>10/12/26</a:t>
            </a:fld>
            <a:endParaRPr lang="en-DE"/>
          </a:p>
        </p:txBody>
      </p:sp>
      <p:pic>
        <p:nvPicPr>
          <p:cNvPr id="5" name="Picture 4">
            <a:extLst>
              <a:ext uri="{FF2B5EF4-FFF2-40B4-BE49-F238E27FC236}">
                <a16:creationId xmlns:a16="http://schemas.microsoft.com/office/drawing/2014/main" id="{96B879DA-B6CC-5AA3-16DC-D46C21DE53A9}"/>
              </a:ext>
            </a:extLst>
          </p:cNvPr>
          <p:cNvPicPr>
            <a:picLocks noChangeAspect="1"/>
          </p:cNvPicPr>
          <p:nvPr userDrawn="1"/>
        </p:nvPicPr>
        <p:blipFill>
          <a:blip r:embed="rId2"/>
          <a:srcRect l="22729" r="22729"/>
          <a:stretch/>
        </p:blipFill>
        <p:spPr>
          <a:xfrm>
            <a:off x="0" y="0"/>
            <a:ext cx="5626101" cy="6876789"/>
          </a:xfrm>
          <a:prstGeom prst="rect">
            <a:avLst/>
          </a:prstGeom>
        </p:spPr>
      </p:pic>
      <p:pic>
        <p:nvPicPr>
          <p:cNvPr id="6" name="Picture 5" descr="A logo with text on it&#10;&#10;Description automatically generated">
            <a:extLst>
              <a:ext uri="{FF2B5EF4-FFF2-40B4-BE49-F238E27FC236}">
                <a16:creationId xmlns:a16="http://schemas.microsoft.com/office/drawing/2014/main" id="{C45416BA-DB54-33C5-9008-5742738D3503}"/>
              </a:ext>
            </a:extLst>
          </p:cNvPr>
          <p:cNvPicPr>
            <a:picLocks noChangeAspect="1"/>
          </p:cNvPicPr>
          <p:nvPr userDrawn="1"/>
        </p:nvPicPr>
        <p:blipFill>
          <a:blip r:embed="rId3"/>
          <a:stretch>
            <a:fillRect/>
          </a:stretch>
        </p:blipFill>
        <p:spPr>
          <a:xfrm>
            <a:off x="7191382" y="573469"/>
            <a:ext cx="3593213" cy="1229853"/>
          </a:xfrm>
          <a:prstGeom prst="rect">
            <a:avLst/>
          </a:prstGeom>
        </p:spPr>
      </p:pic>
      <p:grpSp>
        <p:nvGrpSpPr>
          <p:cNvPr id="9" name="Group 8">
            <a:extLst>
              <a:ext uri="{FF2B5EF4-FFF2-40B4-BE49-F238E27FC236}">
                <a16:creationId xmlns:a16="http://schemas.microsoft.com/office/drawing/2014/main" id="{1606F91F-8793-0B82-DA61-E925691EC25C}"/>
              </a:ext>
            </a:extLst>
          </p:cNvPr>
          <p:cNvGrpSpPr/>
          <p:nvPr userDrawn="1"/>
        </p:nvGrpSpPr>
        <p:grpSpPr>
          <a:xfrm>
            <a:off x="7726643" y="5269494"/>
            <a:ext cx="2522692" cy="1086856"/>
            <a:chOff x="8899906" y="4912228"/>
            <a:chExt cx="2522692" cy="1086856"/>
          </a:xfrm>
        </p:grpSpPr>
        <p:pic>
          <p:nvPicPr>
            <p:cNvPr id="3" name="Picture 2" descr="A blue circle with a black background&#10;&#10;Description automatically generated">
              <a:extLst>
                <a:ext uri="{FF2B5EF4-FFF2-40B4-BE49-F238E27FC236}">
                  <a16:creationId xmlns:a16="http://schemas.microsoft.com/office/drawing/2014/main" id="{2C9BD775-AE6C-350F-312C-D6D8100B5F1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87990" y="5513309"/>
              <a:ext cx="509270" cy="485775"/>
            </a:xfrm>
            <a:prstGeom prst="rect">
              <a:avLst/>
            </a:prstGeom>
          </p:spPr>
        </p:pic>
        <p:pic>
          <p:nvPicPr>
            <p:cNvPr id="4" name="Picture 3" descr="A black background with grey text&#10;&#10;Description automatically generated">
              <a:extLst>
                <a:ext uri="{FF2B5EF4-FFF2-40B4-BE49-F238E27FC236}">
                  <a16:creationId xmlns:a16="http://schemas.microsoft.com/office/drawing/2014/main" id="{23BB9EC6-B1D4-DDE0-3522-A38497DB70A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85008" y="5458707"/>
              <a:ext cx="1570355" cy="473710"/>
            </a:xfrm>
            <a:prstGeom prst="rect">
              <a:avLst/>
            </a:prstGeom>
          </p:spPr>
        </p:pic>
        <p:sp>
          <p:nvSpPr>
            <p:cNvPr id="7" name="TextBox 6">
              <a:extLst>
                <a:ext uri="{FF2B5EF4-FFF2-40B4-BE49-F238E27FC236}">
                  <a16:creationId xmlns:a16="http://schemas.microsoft.com/office/drawing/2014/main" id="{C70B513A-7637-176F-FF48-6614EFF63745}"/>
                </a:ext>
              </a:extLst>
            </p:cNvPr>
            <p:cNvSpPr txBox="1"/>
            <p:nvPr userDrawn="1"/>
          </p:nvSpPr>
          <p:spPr>
            <a:xfrm>
              <a:off x="8899906" y="4912228"/>
              <a:ext cx="252269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solidFill>
                    <a:srgbClr val="FFC000"/>
                  </a:solidFill>
                  <a:latin typeface="Lato" panose="020F0502020204030203" pitchFamily="34" charset="0"/>
                  <a:ea typeface="Lato" panose="020F0502020204030203" pitchFamily="34" charset="0"/>
                  <a:cs typeface="Lato" panose="020F0502020204030203" pitchFamily="34" charset="0"/>
                </a:rPr>
                <a:t>An initiative by </a:t>
              </a:r>
              <a:endParaRPr lang="en-DE" sz="2000" b="1">
                <a:solidFill>
                  <a:srgbClr val="FFC000"/>
                </a:solidFill>
                <a:latin typeface="Lato" panose="020F0502020204030203" pitchFamily="34" charset="0"/>
                <a:ea typeface="Lato" panose="020F0502020204030203" pitchFamily="34" charset="0"/>
                <a:cs typeface="Lato" panose="020F0502020204030203" pitchFamily="34" charset="0"/>
              </a:endParaRPr>
            </a:p>
          </p:txBody>
        </p:sp>
      </p:grpSp>
    </p:spTree>
    <p:extLst>
      <p:ext uri="{BB962C8B-B14F-4D97-AF65-F5344CB8AC3E}">
        <p14:creationId xmlns:p14="http://schemas.microsoft.com/office/powerpoint/2010/main" val="3455637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91703-4A94-1F40-AEAE-D941856143E3}"/>
              </a:ext>
            </a:extLst>
          </p:cNvPr>
          <p:cNvSpPr>
            <a:spLocks noGrp="1"/>
          </p:cNvSpPr>
          <p:nvPr>
            <p:ph type="title"/>
          </p:nvPr>
        </p:nvSpPr>
        <p:spPr>
          <a:xfrm>
            <a:off x="2470202" y="2465698"/>
            <a:ext cx="10515600" cy="1325563"/>
          </a:xfrm>
        </p:spPr>
        <p:txBody>
          <a:bodyPr>
            <a:normAutofit/>
          </a:bodyPr>
          <a:lstStyle>
            <a:lvl1pPr>
              <a:defRPr sz="4400"/>
            </a:lvl1pPr>
          </a:lstStyle>
          <a:p>
            <a:r>
              <a:rPr lang="en-GB"/>
              <a:t>Click to edit Master title style</a:t>
            </a:r>
            <a:endParaRPr lang="en-DE"/>
          </a:p>
        </p:txBody>
      </p:sp>
      <p:sp>
        <p:nvSpPr>
          <p:cNvPr id="3" name="Date Placeholder 2">
            <a:extLst>
              <a:ext uri="{FF2B5EF4-FFF2-40B4-BE49-F238E27FC236}">
                <a16:creationId xmlns:a16="http://schemas.microsoft.com/office/drawing/2014/main" id="{B4B1947F-339D-AC4B-5A30-B68867F84790}"/>
              </a:ext>
            </a:extLst>
          </p:cNvPr>
          <p:cNvSpPr>
            <a:spLocks noGrp="1"/>
          </p:cNvSpPr>
          <p:nvPr>
            <p:ph type="dt" sz="half" idx="10"/>
          </p:nvPr>
        </p:nvSpPr>
        <p:spPr/>
        <p:txBody>
          <a:bodyPr/>
          <a:lstStyle/>
          <a:p>
            <a:fld id="{175F448A-EA90-2F4E-8427-38353CDF9ECF}" type="datetimeFigureOut">
              <a:rPr lang="en-DE" smtClean="0"/>
              <a:pPr/>
              <a:t>10/12/26</a:t>
            </a:fld>
            <a:endParaRPr lang="en-DE"/>
          </a:p>
        </p:txBody>
      </p:sp>
      <p:sp>
        <p:nvSpPr>
          <p:cNvPr id="4" name="Footer Placeholder 3">
            <a:extLst>
              <a:ext uri="{FF2B5EF4-FFF2-40B4-BE49-F238E27FC236}">
                <a16:creationId xmlns:a16="http://schemas.microsoft.com/office/drawing/2014/main" id="{A01C4C6C-DBD0-12D6-0D08-D76D86409064}"/>
              </a:ext>
            </a:extLst>
          </p:cNvPr>
          <p:cNvSpPr>
            <a:spLocks noGrp="1"/>
          </p:cNvSpPr>
          <p:nvPr>
            <p:ph type="ftr" sz="quarter" idx="11"/>
          </p:nvPr>
        </p:nvSpPr>
        <p:spPr/>
        <p:txBody>
          <a:bodyPr/>
          <a:lstStyle/>
          <a:p>
            <a:endParaRPr lang="en-DE"/>
          </a:p>
        </p:txBody>
      </p:sp>
      <p:sp>
        <p:nvSpPr>
          <p:cNvPr id="6" name="Oval 5">
            <a:extLst>
              <a:ext uri="{FF2B5EF4-FFF2-40B4-BE49-F238E27FC236}">
                <a16:creationId xmlns:a16="http://schemas.microsoft.com/office/drawing/2014/main" id="{8829ABE0-5F0F-E94F-895F-A65C7C5CBD9D}"/>
              </a:ext>
            </a:extLst>
          </p:cNvPr>
          <p:cNvSpPr/>
          <p:nvPr userDrawn="1"/>
        </p:nvSpPr>
        <p:spPr>
          <a:xfrm>
            <a:off x="-4438891" y="-99391"/>
            <a:ext cx="6698974" cy="7056782"/>
          </a:xfrm>
          <a:prstGeom prst="ellipse">
            <a:avLst/>
          </a:prstGeom>
          <a:solidFill>
            <a:srgbClr val="F6A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2D4AC685-9732-543C-9080-630FB3964418}"/>
              </a:ext>
            </a:extLst>
          </p:cNvPr>
          <p:cNvPicPr>
            <a:picLocks noChangeAspect="1"/>
          </p:cNvPicPr>
          <p:nvPr userDrawn="1"/>
        </p:nvPicPr>
        <p:blipFill>
          <a:blip r:embed="rId2"/>
          <a:srcRect/>
          <a:stretch/>
        </p:blipFill>
        <p:spPr>
          <a:xfrm>
            <a:off x="266700" y="2374900"/>
            <a:ext cx="1562388" cy="2108200"/>
          </a:xfrm>
          <a:prstGeom prst="rect">
            <a:avLst/>
          </a:prstGeom>
        </p:spPr>
      </p:pic>
      <p:sp>
        <p:nvSpPr>
          <p:cNvPr id="9" name="Subtitle 2">
            <a:extLst>
              <a:ext uri="{FF2B5EF4-FFF2-40B4-BE49-F238E27FC236}">
                <a16:creationId xmlns:a16="http://schemas.microsoft.com/office/drawing/2014/main" id="{C0EAC4FF-C53C-767D-EACF-3C165DDC996F}"/>
              </a:ext>
            </a:extLst>
          </p:cNvPr>
          <p:cNvSpPr>
            <a:spLocks noGrp="1"/>
          </p:cNvSpPr>
          <p:nvPr>
            <p:ph type="subTitle" idx="1"/>
          </p:nvPr>
        </p:nvSpPr>
        <p:spPr>
          <a:xfrm>
            <a:off x="2470202" y="4188901"/>
            <a:ext cx="4840973" cy="588398"/>
          </a:xfrm>
        </p:spPr>
        <p:txBody>
          <a:bodyPr>
            <a:normAutofit/>
          </a:bodyPr>
          <a:lstStyle>
            <a:lvl1pPr marL="0" indent="0" algn="l">
              <a:buNone/>
              <a:defRPr lang="en-DE" sz="2800" b="1" kern="1200" dirty="0">
                <a:solidFill>
                  <a:srgbClr val="F6AF00"/>
                </a:solidFill>
                <a:effectLst/>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DE"/>
          </a:p>
        </p:txBody>
      </p:sp>
      <p:pic>
        <p:nvPicPr>
          <p:cNvPr id="11" name="Picture 10" descr="A logo with text on it&#10;&#10;Description automatically generated">
            <a:extLst>
              <a:ext uri="{FF2B5EF4-FFF2-40B4-BE49-F238E27FC236}">
                <a16:creationId xmlns:a16="http://schemas.microsoft.com/office/drawing/2014/main" id="{C69B0B4D-5545-9287-1D1F-95EB733AB982}"/>
              </a:ext>
            </a:extLst>
          </p:cNvPr>
          <p:cNvPicPr>
            <a:picLocks noChangeAspect="1"/>
          </p:cNvPicPr>
          <p:nvPr userDrawn="1"/>
        </p:nvPicPr>
        <p:blipFill rotWithShape="1">
          <a:blip r:embed="rId3"/>
          <a:srcRect l="34996"/>
          <a:stretch/>
        </p:blipFill>
        <p:spPr>
          <a:xfrm>
            <a:off x="9287933" y="5463910"/>
            <a:ext cx="2388351" cy="1257565"/>
          </a:xfrm>
          <a:prstGeom prst="rect">
            <a:avLst/>
          </a:prstGeom>
        </p:spPr>
      </p:pic>
    </p:spTree>
    <p:extLst>
      <p:ext uri="{BB962C8B-B14F-4D97-AF65-F5344CB8AC3E}">
        <p14:creationId xmlns:p14="http://schemas.microsoft.com/office/powerpoint/2010/main" val="29399200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ue background">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4D47932-D989-D918-1677-6E1DA8117421}"/>
              </a:ext>
            </a:extLst>
          </p:cNvPr>
          <p:cNvSpPr>
            <a:spLocks noGrp="1"/>
          </p:cNvSpPr>
          <p:nvPr>
            <p:ph type="dt" sz="half" idx="10"/>
          </p:nvPr>
        </p:nvSpPr>
        <p:spPr/>
        <p:txBody>
          <a:bodyPr/>
          <a:lstStyle>
            <a:lvl1pPr>
              <a:defRPr>
                <a:solidFill>
                  <a:schemeClr val="bg1"/>
                </a:solidFill>
              </a:defRPr>
            </a:lvl1pPr>
          </a:lstStyle>
          <a:p>
            <a:fld id="{97DB1FE1-882C-2949-887B-1EBA09C0CB0C}" type="datetimeFigureOut">
              <a:rPr lang="en-GB" smtClean="0"/>
              <a:pPr/>
              <a:t>12/10/2026</a:t>
            </a:fld>
            <a:endParaRPr lang="en-GB"/>
          </a:p>
        </p:txBody>
      </p:sp>
      <p:pic>
        <p:nvPicPr>
          <p:cNvPr id="8" name="Graphic 7">
            <a:extLst>
              <a:ext uri="{FF2B5EF4-FFF2-40B4-BE49-F238E27FC236}">
                <a16:creationId xmlns:a16="http://schemas.microsoft.com/office/drawing/2014/main" id="{1C6A4750-4746-ADAD-BE89-120EAF22DA9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3739680" y="6459783"/>
            <a:ext cx="5960994" cy="50689"/>
          </a:xfrm>
          <a:prstGeom prst="rect">
            <a:avLst/>
          </a:prstGeom>
        </p:spPr>
      </p:pic>
      <p:pic>
        <p:nvPicPr>
          <p:cNvPr id="9" name="Graphic 8">
            <a:extLst>
              <a:ext uri="{FF2B5EF4-FFF2-40B4-BE49-F238E27FC236}">
                <a16:creationId xmlns:a16="http://schemas.microsoft.com/office/drawing/2014/main" id="{4855C82F-02D4-C4C2-A885-9C69AFB73F5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61074" y="5382576"/>
            <a:ext cx="1653126" cy="557930"/>
          </a:xfrm>
          <a:prstGeom prst="rect">
            <a:avLst/>
          </a:prstGeom>
        </p:spPr>
      </p:pic>
      <p:sp>
        <p:nvSpPr>
          <p:cNvPr id="11" name="Title 2">
            <a:extLst>
              <a:ext uri="{FF2B5EF4-FFF2-40B4-BE49-F238E27FC236}">
                <a16:creationId xmlns:a16="http://schemas.microsoft.com/office/drawing/2014/main" id="{F4C7F486-44E7-F47C-E4E3-BECA96698575}"/>
              </a:ext>
            </a:extLst>
          </p:cNvPr>
          <p:cNvSpPr>
            <a:spLocks noGrp="1"/>
          </p:cNvSpPr>
          <p:nvPr>
            <p:ph type="title" hasCustomPrompt="1"/>
          </p:nvPr>
        </p:nvSpPr>
        <p:spPr>
          <a:xfrm>
            <a:off x="836612" y="187859"/>
            <a:ext cx="10515600" cy="1325563"/>
          </a:xfrm>
        </p:spPr>
        <p:txBody>
          <a:bodyPr/>
          <a:lstStyle>
            <a:lvl1pPr>
              <a:defRPr>
                <a:solidFill>
                  <a:schemeClr val="bg1"/>
                </a:solidFill>
              </a:defRPr>
            </a:lvl1pPr>
          </a:lstStyle>
          <a:p>
            <a:r>
              <a:rPr lang="en-GB"/>
              <a:t>CLICK TO EDIT MASTER TITLE STYLE</a:t>
            </a:r>
          </a:p>
        </p:txBody>
      </p:sp>
      <p:pic>
        <p:nvPicPr>
          <p:cNvPr id="13" name="Graphic 12">
            <a:extLst>
              <a:ext uri="{FF2B5EF4-FFF2-40B4-BE49-F238E27FC236}">
                <a16:creationId xmlns:a16="http://schemas.microsoft.com/office/drawing/2014/main" id="{7DBD2FC8-012A-5C9D-CF79-51E1960005C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6612" y="1128944"/>
            <a:ext cx="9378012" cy="79745"/>
          </a:xfrm>
          <a:prstGeom prst="rect">
            <a:avLst/>
          </a:prstGeom>
        </p:spPr>
      </p:pic>
    </p:spTree>
    <p:extLst>
      <p:ext uri="{BB962C8B-B14F-4D97-AF65-F5344CB8AC3E}">
        <p14:creationId xmlns:p14="http://schemas.microsoft.com/office/powerpoint/2010/main" val="1983324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419C55-1A93-92DF-DC37-4AED7E73517C}"/>
              </a:ext>
            </a:extLst>
          </p:cNvPr>
          <p:cNvSpPr>
            <a:spLocks noGrp="1"/>
          </p:cNvSpPr>
          <p:nvPr>
            <p:ph type="title"/>
          </p:nvPr>
        </p:nvSpPr>
        <p:spPr>
          <a:xfrm>
            <a:off x="1140935" y="410368"/>
            <a:ext cx="10515600" cy="1325563"/>
          </a:xfrm>
          <a:prstGeom prst="rect">
            <a:avLst/>
          </a:prstGeom>
        </p:spPr>
        <p:txBody>
          <a:bodyPr vert="horz" lIns="91440" tIns="45720" rIns="91440" bIns="45720" rtlCol="0" anchor="ctr">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766B211C-2C72-B03B-984D-A1F416D4D873}"/>
              </a:ext>
            </a:extLst>
          </p:cNvPr>
          <p:cNvSpPr>
            <a:spLocks noGrp="1"/>
          </p:cNvSpPr>
          <p:nvPr>
            <p:ph type="body" idx="1"/>
          </p:nvPr>
        </p:nvSpPr>
        <p:spPr>
          <a:xfrm>
            <a:off x="838200" y="1825625"/>
            <a:ext cx="10452100" cy="4351338"/>
          </a:xfrm>
          <a:prstGeom prst="rect">
            <a:avLst/>
          </a:prstGeom>
        </p:spPr>
        <p:txBody>
          <a:bodyPr vert="horz" lIns="91440" tIns="45720" rIns="91440" bIns="45720" rtlCol="0">
            <a:normAutofit/>
          </a:bodyPr>
          <a:lstStyle/>
          <a:p>
            <a:pPr marL="571500" lvl="0" indent="-571500" algn="l" defTabSz="914400" rtl="0" eaLnBrk="1" latinLnBrk="0" hangingPunct="1">
              <a:lnSpc>
                <a:spcPct val="150000"/>
              </a:lnSpc>
              <a:spcBef>
                <a:spcPct val="0"/>
              </a:spcBef>
              <a:buClr>
                <a:srgbClr val="F5AF00"/>
              </a:buClr>
              <a:buFont typeface="Arial" panose="020B0604020202020204" pitchFamily="34" charset="0"/>
              <a:buChar char="•"/>
            </a:pPr>
            <a:r>
              <a:rPr lang="en-GB"/>
              <a:t>Click to edit Master text styles</a:t>
            </a:r>
          </a:p>
          <a:p>
            <a:pPr marL="914400" lvl="1" indent="-457200" algn="l" defTabSz="914400" rtl="0" eaLnBrk="1" latinLnBrk="0" hangingPunct="1">
              <a:lnSpc>
                <a:spcPct val="150000"/>
              </a:lnSpc>
              <a:spcBef>
                <a:spcPct val="0"/>
              </a:spcBef>
              <a:buClr>
                <a:srgbClr val="F5AF00"/>
              </a:buClr>
              <a:buSzPct val="75000"/>
              <a:buFont typeface="Courier New" panose="02070309020205020404" pitchFamily="49" charset="0"/>
              <a:buChar char="o"/>
            </a:pPr>
            <a:r>
              <a:rPr lang="en-GB"/>
              <a:t>Second level</a:t>
            </a:r>
          </a:p>
          <a:p>
            <a:pPr marL="1371600" lvl="2" indent="-457200" algn="l" defTabSz="914400" rtl="0" eaLnBrk="1" latinLnBrk="0" hangingPunct="1">
              <a:lnSpc>
                <a:spcPct val="150000"/>
              </a:lnSpc>
              <a:spcBef>
                <a:spcPct val="0"/>
              </a:spcBef>
              <a:buClr>
                <a:srgbClr val="F5AF00"/>
              </a:buClr>
              <a:buFont typeface="Wingdings" pitchFamily="2" charset="2"/>
              <a:buChar char="§"/>
            </a:pPr>
            <a:r>
              <a:rPr lang="en-GB"/>
              <a:t>Third level</a:t>
            </a:r>
          </a:p>
        </p:txBody>
      </p:sp>
      <p:sp>
        <p:nvSpPr>
          <p:cNvPr id="4" name="Date Placeholder 3">
            <a:extLst>
              <a:ext uri="{FF2B5EF4-FFF2-40B4-BE49-F238E27FC236}">
                <a16:creationId xmlns:a16="http://schemas.microsoft.com/office/drawing/2014/main" id="{38442C04-984F-2F22-E4E8-A0C4631DAE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354560"/>
                </a:solidFill>
                <a:latin typeface="Lato" panose="020F0502020204030203" pitchFamily="34" charset="0"/>
                <a:ea typeface="Lato" panose="020F0502020204030203" pitchFamily="34" charset="0"/>
                <a:cs typeface="Lato" panose="020F0502020204030203" pitchFamily="34" charset="0"/>
              </a:defRPr>
            </a:lvl1pPr>
          </a:lstStyle>
          <a:p>
            <a:fld id="{175F448A-EA90-2F4E-8427-38353CDF9ECF}" type="datetimeFigureOut">
              <a:rPr lang="en-DE" smtClean="0"/>
              <a:pPr/>
              <a:t>10/12/26</a:t>
            </a:fld>
            <a:endParaRPr lang="en-DE"/>
          </a:p>
        </p:txBody>
      </p:sp>
      <p:sp>
        <p:nvSpPr>
          <p:cNvPr id="5" name="Footer Placeholder 4">
            <a:extLst>
              <a:ext uri="{FF2B5EF4-FFF2-40B4-BE49-F238E27FC236}">
                <a16:creationId xmlns:a16="http://schemas.microsoft.com/office/drawing/2014/main" id="{8C636D0B-D66F-0DBF-D0EC-0420CD66D9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354560"/>
                </a:solidFill>
                <a:latin typeface="Lato" panose="020F0502020204030203" pitchFamily="34" charset="0"/>
                <a:ea typeface="Lato" panose="020F0502020204030203" pitchFamily="34" charset="0"/>
                <a:cs typeface="Lato" panose="020F0502020204030203" pitchFamily="34" charset="0"/>
              </a:defRPr>
            </a:lvl1pPr>
          </a:lstStyle>
          <a:p>
            <a:endParaRPr lang="en-DE"/>
          </a:p>
        </p:txBody>
      </p:sp>
      <p:sp>
        <p:nvSpPr>
          <p:cNvPr id="6" name="Slide Number Placeholder 5">
            <a:extLst>
              <a:ext uri="{FF2B5EF4-FFF2-40B4-BE49-F238E27FC236}">
                <a16:creationId xmlns:a16="http://schemas.microsoft.com/office/drawing/2014/main" id="{18D25C7B-FEAA-7CD8-CA99-342FB0EF809C}"/>
              </a:ext>
            </a:extLst>
          </p:cNvPr>
          <p:cNvSpPr>
            <a:spLocks noGrp="1"/>
          </p:cNvSpPr>
          <p:nvPr>
            <p:ph type="sldNum" sz="quarter" idx="4"/>
          </p:nvPr>
        </p:nvSpPr>
        <p:spPr>
          <a:xfrm>
            <a:off x="8533326" y="6356350"/>
            <a:ext cx="2743200" cy="365125"/>
          </a:xfrm>
          <a:prstGeom prst="rect">
            <a:avLst/>
          </a:prstGeom>
        </p:spPr>
        <p:txBody>
          <a:bodyPr vert="horz" lIns="91440" tIns="45720" rIns="91440" bIns="45720" rtlCol="0" anchor="ctr"/>
          <a:lstStyle>
            <a:lvl1pPr algn="r">
              <a:defRPr sz="1200">
                <a:solidFill>
                  <a:srgbClr val="354560"/>
                </a:solidFill>
                <a:latin typeface="Lato" panose="020F0502020204030203" pitchFamily="34" charset="0"/>
                <a:ea typeface="Lato" panose="020F0502020204030203" pitchFamily="34" charset="0"/>
                <a:cs typeface="Lato" panose="020F0502020204030203" pitchFamily="34" charset="0"/>
              </a:defRPr>
            </a:lvl1pPr>
          </a:lstStyle>
          <a:p>
            <a:fld id="{8679F988-EB2A-1D41-862D-D39F51E2CF1F}" type="slidenum">
              <a:rPr lang="en-DE" smtClean="0"/>
              <a:pPr/>
              <a:t>‹#›</a:t>
            </a:fld>
            <a:endParaRPr lang="en-DE"/>
          </a:p>
        </p:txBody>
      </p:sp>
    </p:spTree>
    <p:extLst>
      <p:ext uri="{BB962C8B-B14F-4D97-AF65-F5344CB8AC3E}">
        <p14:creationId xmlns:p14="http://schemas.microsoft.com/office/powerpoint/2010/main" val="3318425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2" r:id="rId4"/>
    <p:sldLayoutId id="2147483654" r:id="rId5"/>
    <p:sldLayoutId id="2147483656" r:id="rId6"/>
    <p:sldLayoutId id="2147483658" r:id="rId7"/>
    <p:sldLayoutId id="2147483659" r:id="rId8"/>
    <p:sldLayoutId id="2147483655" r:id="rId9"/>
    <p:sldLayoutId id="2147483661" r:id="rId10"/>
    <p:sldLayoutId id="2147483662" r:id="rId11"/>
  </p:sldLayoutIdLst>
  <p:txStyles>
    <p:titleStyle>
      <a:lvl1pPr algn="l" defTabSz="914400" rtl="0" eaLnBrk="1" latinLnBrk="0" hangingPunct="1">
        <a:lnSpc>
          <a:spcPct val="90000"/>
        </a:lnSpc>
        <a:spcBef>
          <a:spcPct val="0"/>
        </a:spcBef>
        <a:buNone/>
        <a:defRPr lang="en-DE" sz="3600" b="1"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GB" sz="28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b="0" kern="1200" dirty="0" smtClean="0">
          <a:solidFill>
            <a:srgbClr val="354560"/>
          </a:solidFill>
          <a:effectLst/>
          <a:latin typeface="Lato" panose="020F0502020204030203" pitchFamily="34" charset="0"/>
          <a:ea typeface="Lato" panose="020F0502020204030203" pitchFamily="34" charset="0"/>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7FFFF512_3F195DAE.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5.png"/><Relationship Id="rId7" Type="http://schemas.openxmlformats.org/officeDocument/2006/relationships/diagramColors" Target="../diagrams/colors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7.png"/><Relationship Id="rId7" Type="http://schemas.openxmlformats.org/officeDocument/2006/relationships/diagramColors" Target="../diagrams/colors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7.png"/><Relationship Id="rId7" Type="http://schemas.openxmlformats.org/officeDocument/2006/relationships/diagramColors" Target="../diagrams/colors3.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7.png"/><Relationship Id="rId7" Type="http://schemas.openxmlformats.org/officeDocument/2006/relationships/diagramColors" Target="../diagrams/colors4.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7FFFF513_EC15673B.xm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microsoft.com/office/2018/10/relationships/comments" Target="../comments/modernComment_7FFFF511_C62DB996.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hyperlink" Target="https://www.gingr.org/newsletter"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hyperlink" Target="https://bit.ly/GINGR-on-LinkedIn"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684816-3775-A62C-D6FD-15027B56C4B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37612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27E1-CEC1-D1AB-AFE2-3453596D22C6}"/>
              </a:ext>
            </a:extLst>
          </p:cNvPr>
          <p:cNvSpPr>
            <a:spLocks noGrp="1"/>
          </p:cNvSpPr>
          <p:nvPr>
            <p:ph type="title"/>
          </p:nvPr>
        </p:nvSpPr>
        <p:spPr/>
        <p:txBody>
          <a:bodyPr/>
          <a:lstStyle/>
          <a:p>
            <a:r>
              <a:rPr lang="en-DE"/>
              <a:t>Housekeeping</a:t>
            </a:r>
          </a:p>
        </p:txBody>
      </p:sp>
      <p:sp>
        <p:nvSpPr>
          <p:cNvPr id="3" name="Content Placeholder 2">
            <a:extLst>
              <a:ext uri="{FF2B5EF4-FFF2-40B4-BE49-F238E27FC236}">
                <a16:creationId xmlns:a16="http://schemas.microsoft.com/office/drawing/2014/main" id="{17183784-D0B4-955E-9434-58BDA1467CE0}"/>
              </a:ext>
            </a:extLst>
          </p:cNvPr>
          <p:cNvSpPr>
            <a:spLocks noGrp="1"/>
          </p:cNvSpPr>
          <p:nvPr>
            <p:ph idx="1"/>
          </p:nvPr>
        </p:nvSpPr>
        <p:spPr>
          <a:xfrm>
            <a:off x="2479132" y="2306283"/>
            <a:ext cx="1803982" cy="411165"/>
          </a:xfrm>
        </p:spPr>
        <p:txBody>
          <a:bodyPr>
            <a:normAutofit lnSpcReduction="10000"/>
          </a:bodyPr>
          <a:lstStyle/>
          <a:p>
            <a:pPr marL="0" indent="0" algn="ctr">
              <a:buNone/>
            </a:pPr>
            <a:r>
              <a:rPr lang="en-DE" sz="1600" b="1">
                <a:latin typeface="Lato Heavy" panose="020F0502020204030203" pitchFamily="34" charset="0"/>
                <a:ea typeface="Lato Heavy" panose="020F0502020204030203" pitchFamily="34" charset="0"/>
                <a:cs typeface="Lato Heavy" panose="020F0502020204030203" pitchFamily="34" charset="0"/>
              </a:rPr>
              <a:t>MODERATOR</a:t>
            </a:r>
          </a:p>
        </p:txBody>
      </p:sp>
      <p:grpSp>
        <p:nvGrpSpPr>
          <p:cNvPr id="7" name="Group 6">
            <a:extLst>
              <a:ext uri="{FF2B5EF4-FFF2-40B4-BE49-F238E27FC236}">
                <a16:creationId xmlns:a16="http://schemas.microsoft.com/office/drawing/2014/main" id="{B8A983C4-671C-FFDB-C498-2BB2527AD3AF}"/>
              </a:ext>
            </a:extLst>
          </p:cNvPr>
          <p:cNvGrpSpPr/>
          <p:nvPr/>
        </p:nvGrpSpPr>
        <p:grpSpPr>
          <a:xfrm>
            <a:off x="2479132" y="2930512"/>
            <a:ext cx="1714169" cy="1620000"/>
            <a:chOff x="9808341" y="2012301"/>
            <a:chExt cx="1714169" cy="1620000"/>
          </a:xfrm>
        </p:grpSpPr>
        <p:sp>
          <p:nvSpPr>
            <p:cNvPr id="5" name="Oval 4">
              <a:extLst>
                <a:ext uri="{FF2B5EF4-FFF2-40B4-BE49-F238E27FC236}">
                  <a16:creationId xmlns:a16="http://schemas.microsoft.com/office/drawing/2014/main" id="{36D8DA63-AAA9-4AB1-970B-CA539A45F20B}"/>
                </a:ext>
              </a:extLst>
            </p:cNvPr>
            <p:cNvSpPr/>
            <p:nvPr/>
          </p:nvSpPr>
          <p:spPr>
            <a:xfrm>
              <a:off x="9808341" y="2027265"/>
              <a:ext cx="1619999" cy="1590072"/>
            </a:xfrm>
            <a:prstGeom prst="ellipse">
              <a:avLst/>
            </a:prstGeom>
            <a:noFill/>
            <a:ln w="28575">
              <a:solidFill>
                <a:srgbClr val="3545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erson with glasses smiling&#10;&#10;Description automatically generated">
              <a:extLst>
                <a:ext uri="{FF2B5EF4-FFF2-40B4-BE49-F238E27FC236}">
                  <a16:creationId xmlns:a16="http://schemas.microsoft.com/office/drawing/2014/main" id="{BDCB921D-6A89-7E99-DBD9-081490C077E8}"/>
                </a:ext>
              </a:extLst>
            </p:cNvPr>
            <p:cNvPicPr>
              <a:picLocks noChangeAspect="1"/>
            </p:cNvPicPr>
            <p:nvPr/>
          </p:nvPicPr>
          <p:blipFill>
            <a:blip r:embed="rId3"/>
            <a:stretch>
              <a:fillRect/>
            </a:stretch>
          </p:blipFill>
          <p:spPr>
            <a:xfrm>
              <a:off x="9902510" y="2012301"/>
              <a:ext cx="1620000" cy="1620000"/>
            </a:xfrm>
            <a:prstGeom prst="ellipse">
              <a:avLst/>
            </a:prstGeom>
          </p:spPr>
        </p:pic>
      </p:grpSp>
      <p:sp>
        <p:nvSpPr>
          <p:cNvPr id="8" name="TextBox 7">
            <a:extLst>
              <a:ext uri="{FF2B5EF4-FFF2-40B4-BE49-F238E27FC236}">
                <a16:creationId xmlns:a16="http://schemas.microsoft.com/office/drawing/2014/main" id="{0820206E-60C2-2473-5315-60A4A8C59DBD}"/>
              </a:ext>
            </a:extLst>
          </p:cNvPr>
          <p:cNvSpPr txBox="1"/>
          <p:nvPr/>
        </p:nvSpPr>
        <p:spPr>
          <a:xfrm>
            <a:off x="5398939" y="2506465"/>
            <a:ext cx="5499719" cy="3170099"/>
          </a:xfrm>
          <a:prstGeom prst="rect">
            <a:avLst/>
          </a:prstGeom>
          <a:noFill/>
        </p:spPr>
        <p:txBody>
          <a:bodyPr wrap="square" rtlCol="0">
            <a:spAutoFit/>
          </a:bodyPr>
          <a:lstStyle/>
          <a:p>
            <a:pPr marL="342900" indent="-342900" algn="l" rtl="0" fontAlgn="base">
              <a:buClr>
                <a:srgbClr val="F6AF00"/>
              </a:buClr>
              <a:buFont typeface="Wingdings" pitchFamily="2" charset="2"/>
              <a:buChar char="§"/>
            </a:pPr>
            <a:r>
              <a:rPr lang="en-GB" sz="2000" b="0" i="0" u="none" strike="noStrike">
                <a:solidFill>
                  <a:srgbClr val="36465F"/>
                </a:solidFill>
                <a:effectLst/>
                <a:latin typeface="Lato" panose="020F0502020204030203" pitchFamily="34" charset="0"/>
                <a:ea typeface="Lato" panose="020F0502020204030203" pitchFamily="34" charset="0"/>
                <a:cs typeface="Lato" panose="020F0502020204030203" pitchFamily="34" charset="0"/>
              </a:rPr>
              <a:t>Camera on, microphone off</a:t>
            </a:r>
            <a:r>
              <a:rPr lang="en-US" sz="2000" b="0" i="0" u="none" strike="noStrike">
                <a:solidFill>
                  <a:srgbClr val="5B595E"/>
                </a:solidFill>
                <a:effectLst/>
                <a:latin typeface="Lato" panose="020F0502020204030203" pitchFamily="34" charset="0"/>
                <a:ea typeface="Lato" panose="020F0502020204030203" pitchFamily="34" charset="0"/>
                <a:cs typeface="Lato" panose="020F0502020204030203" pitchFamily="34" charset="0"/>
              </a:rPr>
              <a:t>​</a:t>
            </a:r>
            <a:r>
              <a:rPr lang="en-US" sz="2000" b="0" i="0">
                <a:effectLst/>
                <a:latin typeface="Lato" panose="020F0502020204030203" pitchFamily="34" charset="0"/>
                <a:ea typeface="Lato" panose="020F0502020204030203" pitchFamily="34" charset="0"/>
                <a:cs typeface="Lato" panose="020F0502020204030203" pitchFamily="34" charset="0"/>
              </a:rPr>
              <a:t>​</a:t>
            </a:r>
            <a:r>
              <a:rPr lang="en-US" sz="2000">
                <a:latin typeface="Lato" panose="020F0502020204030203" pitchFamily="34" charset="0"/>
                <a:ea typeface="Lato" panose="020F0502020204030203" pitchFamily="34" charset="0"/>
                <a:cs typeface="Lato" panose="020F0502020204030203" pitchFamily="34" charset="0"/>
              </a:rPr>
              <a:t>.</a:t>
            </a:r>
            <a:br>
              <a:rPr lang="en-US" sz="2000">
                <a:latin typeface="Lato" panose="020F0502020204030203" pitchFamily="34" charset="0"/>
                <a:ea typeface="Lato" panose="020F0502020204030203" pitchFamily="34" charset="0"/>
                <a:cs typeface="Lato" panose="020F0502020204030203" pitchFamily="34" charset="0"/>
              </a:rPr>
            </a:br>
            <a:endParaRPr lang="en-US" sz="2000" b="0" i="0">
              <a:effectLst/>
              <a:latin typeface="Lato" panose="020F0502020204030203" pitchFamily="34" charset="0"/>
              <a:ea typeface="Lato" panose="020F0502020204030203" pitchFamily="34" charset="0"/>
              <a:cs typeface="Lato" panose="020F0502020204030203" pitchFamily="34" charset="0"/>
            </a:endParaRPr>
          </a:p>
          <a:p>
            <a:pPr marL="342900" indent="-342900" algn="l" rtl="0" fontAlgn="base">
              <a:buClr>
                <a:srgbClr val="F6AF00"/>
              </a:buClr>
              <a:buFont typeface="Wingdings" pitchFamily="2" charset="2"/>
              <a:buChar char="§"/>
            </a:pPr>
            <a:r>
              <a:rPr lang="en-GB" sz="2000" b="0" i="0" u="none" strike="noStrike">
                <a:solidFill>
                  <a:srgbClr val="36465F"/>
                </a:solidFill>
                <a:effectLst/>
                <a:latin typeface="Lato" panose="020F0502020204030203" pitchFamily="34" charset="0"/>
                <a:ea typeface="Lato" panose="020F0502020204030203" pitchFamily="34" charset="0"/>
                <a:cs typeface="Lato" panose="020F0502020204030203" pitchFamily="34" charset="0"/>
              </a:rPr>
              <a:t>Rename yourself to “Name, Organisation”</a:t>
            </a:r>
            <a:r>
              <a:rPr lang="en-US" sz="2000" b="0" i="0" u="none" strike="noStrike">
                <a:solidFill>
                  <a:srgbClr val="5B595E"/>
                </a:solidFill>
                <a:effectLst/>
                <a:latin typeface="Lato" panose="020F0502020204030203" pitchFamily="34" charset="0"/>
                <a:ea typeface="Lato" panose="020F0502020204030203" pitchFamily="34" charset="0"/>
                <a:cs typeface="Lato" panose="020F0502020204030203" pitchFamily="34" charset="0"/>
              </a:rPr>
              <a:t>​</a:t>
            </a:r>
            <a:r>
              <a:rPr lang="en-US" sz="2000" b="0" i="0">
                <a:effectLst/>
                <a:latin typeface="Lato" panose="020F0502020204030203" pitchFamily="34" charset="0"/>
                <a:ea typeface="Lato" panose="020F0502020204030203" pitchFamily="34" charset="0"/>
                <a:cs typeface="Lato" panose="020F0502020204030203" pitchFamily="34" charset="0"/>
              </a:rPr>
              <a:t>​</a:t>
            </a:r>
            <a:br>
              <a:rPr lang="en-US" sz="2000" b="0" i="0">
                <a:effectLst/>
                <a:latin typeface="Lato" panose="020F0502020204030203" pitchFamily="34" charset="0"/>
                <a:ea typeface="Lato" panose="020F0502020204030203" pitchFamily="34" charset="0"/>
                <a:cs typeface="Lato" panose="020F0502020204030203" pitchFamily="34" charset="0"/>
              </a:rPr>
            </a:br>
            <a:endParaRPr lang="en-US" sz="2000" b="0" i="0">
              <a:effectLst/>
              <a:latin typeface="Lato" panose="020F0502020204030203" pitchFamily="34" charset="0"/>
              <a:ea typeface="Lato" panose="020F0502020204030203" pitchFamily="34" charset="0"/>
              <a:cs typeface="Lato" panose="020F0502020204030203" pitchFamily="34" charset="0"/>
            </a:endParaRPr>
          </a:p>
          <a:p>
            <a:pPr marL="342900" indent="-342900" algn="l" rtl="0" fontAlgn="base">
              <a:buClr>
                <a:srgbClr val="F6AF00"/>
              </a:buClr>
              <a:buFont typeface="Wingdings" pitchFamily="2" charset="2"/>
              <a:buChar char="§"/>
            </a:pPr>
            <a:r>
              <a:rPr lang="en-US" sz="2000" b="0" i="0" u="none" strike="noStrike">
                <a:solidFill>
                  <a:srgbClr val="44546A"/>
                </a:solidFill>
                <a:effectLst/>
                <a:latin typeface="Lato" panose="020F0502020204030203" pitchFamily="34" charset="0"/>
                <a:ea typeface="Lato" panose="020F0502020204030203" pitchFamily="34" charset="0"/>
                <a:cs typeface="Lato" panose="020F0502020204030203" pitchFamily="34" charset="0"/>
              </a:rPr>
              <a:t>If you have a question, raise your hand</a:t>
            </a:r>
            <a:r>
              <a:rPr lang="en-US" sz="2000" b="0" i="0">
                <a:effectLst/>
                <a:latin typeface="Lato" panose="020F0502020204030203" pitchFamily="34" charset="0"/>
                <a:ea typeface="Lato" panose="020F0502020204030203" pitchFamily="34" charset="0"/>
                <a:cs typeface="Lato" panose="020F0502020204030203" pitchFamily="34" charset="0"/>
              </a:rPr>
              <a:t>​ </a:t>
            </a:r>
            <a:r>
              <a:rPr lang="en-US" sz="2000">
                <a:solidFill>
                  <a:srgbClr val="44546A"/>
                </a:solidFill>
                <a:latin typeface="Lato" panose="020F0502020204030203" pitchFamily="34" charset="0"/>
                <a:ea typeface="Lato" panose="020F0502020204030203" pitchFamily="34" charset="0"/>
                <a:cs typeface="Lato" panose="020F0502020204030203" pitchFamily="34" charset="0"/>
              </a:rPr>
              <a:t>or</a:t>
            </a:r>
            <a:r>
              <a:rPr lang="en-US" sz="2000" b="0" i="0">
                <a:effectLst/>
                <a:latin typeface="Lato" panose="020F0502020204030203" pitchFamily="34" charset="0"/>
                <a:ea typeface="Lato" panose="020F0502020204030203" pitchFamily="34" charset="0"/>
                <a:cs typeface="Lato" panose="020F0502020204030203" pitchFamily="34" charset="0"/>
              </a:rPr>
              <a:t> </a:t>
            </a:r>
            <a:r>
              <a:rPr lang="en-US" sz="2000">
                <a:solidFill>
                  <a:srgbClr val="44546A"/>
                </a:solidFill>
                <a:latin typeface="Lato" panose="020F0502020204030203" pitchFamily="34" charset="0"/>
                <a:ea typeface="Lato" panose="020F0502020204030203" pitchFamily="34" charset="0"/>
                <a:cs typeface="Lato" panose="020F0502020204030203" pitchFamily="34" charset="0"/>
              </a:rPr>
              <a:t>write them into the chat.</a:t>
            </a:r>
            <a:br>
              <a:rPr lang="en-US" sz="2000">
                <a:solidFill>
                  <a:srgbClr val="44546A"/>
                </a:solidFill>
                <a:latin typeface="Lato" panose="020F0502020204030203" pitchFamily="34" charset="0"/>
                <a:ea typeface="Lato" panose="020F0502020204030203" pitchFamily="34" charset="0"/>
                <a:cs typeface="Lato" panose="020F0502020204030203" pitchFamily="34" charset="0"/>
              </a:rPr>
            </a:br>
            <a:endParaRPr lang="en-US" sz="2000">
              <a:solidFill>
                <a:srgbClr val="44546A"/>
              </a:solidFill>
              <a:latin typeface="Lato" panose="020F0502020204030203" pitchFamily="34" charset="0"/>
              <a:ea typeface="Lato" panose="020F0502020204030203" pitchFamily="34" charset="0"/>
              <a:cs typeface="Lato" panose="020F0502020204030203" pitchFamily="34" charset="0"/>
            </a:endParaRPr>
          </a:p>
          <a:p>
            <a:pPr marL="342900" indent="-342900" algn="l" rtl="0" fontAlgn="base">
              <a:buClr>
                <a:srgbClr val="F6AF00"/>
              </a:buClr>
              <a:buFont typeface="Wingdings" pitchFamily="2" charset="2"/>
              <a:buChar char="§"/>
            </a:pPr>
            <a:r>
              <a:rPr lang="en-US" sz="2000">
                <a:solidFill>
                  <a:srgbClr val="44546A"/>
                </a:solidFill>
                <a:latin typeface="Lato" panose="020F0502020204030203" pitchFamily="34" charset="0"/>
                <a:ea typeface="Lato" panose="020F0502020204030203" pitchFamily="34" charset="0"/>
                <a:cs typeface="Lato" panose="020F0502020204030203" pitchFamily="34" charset="0"/>
              </a:rPr>
              <a:t>Please ask your questions during the Q&amp;A.</a:t>
            </a:r>
            <a:br>
              <a:rPr lang="en-US" sz="2000">
                <a:solidFill>
                  <a:srgbClr val="44546A"/>
                </a:solidFill>
                <a:latin typeface="Lato" panose="020F0502020204030203" pitchFamily="34" charset="0"/>
                <a:ea typeface="Lato" panose="020F0502020204030203" pitchFamily="34" charset="0"/>
                <a:cs typeface="Lato" panose="020F0502020204030203" pitchFamily="34" charset="0"/>
              </a:rPr>
            </a:br>
            <a:r>
              <a:rPr lang="en-US" sz="2000">
                <a:solidFill>
                  <a:srgbClr val="44546A"/>
                </a:solidFill>
                <a:latin typeface="Lato" panose="020F0502020204030203" pitchFamily="34" charset="0"/>
                <a:ea typeface="Lato" panose="020F0502020204030203" pitchFamily="34" charset="0"/>
                <a:cs typeface="Lato" panose="020F0502020204030203" pitchFamily="34" charset="0"/>
              </a:rPr>
              <a:t> </a:t>
            </a:r>
          </a:p>
          <a:p>
            <a:pPr marL="342900" indent="-342900" algn="l" rtl="0" fontAlgn="base">
              <a:buClr>
                <a:srgbClr val="F6AF00"/>
              </a:buClr>
              <a:buFont typeface="Wingdings" pitchFamily="2" charset="2"/>
              <a:buChar char="§"/>
            </a:pPr>
            <a:r>
              <a:rPr lang="en-GB" sz="2000" b="0" i="0" u="none" strike="noStrike">
                <a:solidFill>
                  <a:srgbClr val="36465F"/>
                </a:solidFill>
                <a:effectLst/>
                <a:latin typeface="Lato" panose="020F0502020204030203" pitchFamily="34" charset="0"/>
                <a:ea typeface="Lato" panose="020F0502020204030203" pitchFamily="34" charset="0"/>
                <a:cs typeface="Lato" panose="020F0502020204030203" pitchFamily="34" charset="0"/>
              </a:rPr>
              <a:t>This session is being recorded.</a:t>
            </a:r>
            <a:endParaRPr lang="en-US" sz="2000" b="0" i="0">
              <a:effectLst/>
              <a:latin typeface="Lato" panose="020F0502020204030203" pitchFamily="34" charset="0"/>
              <a:ea typeface="Lato" panose="020F0502020204030203" pitchFamily="34" charset="0"/>
              <a:cs typeface="Lato" panose="020F0502020204030203" pitchFamily="34" charset="0"/>
            </a:endParaRPr>
          </a:p>
        </p:txBody>
      </p:sp>
      <p:sp>
        <p:nvSpPr>
          <p:cNvPr id="9" name="TextBox 8">
            <a:extLst>
              <a:ext uri="{FF2B5EF4-FFF2-40B4-BE49-F238E27FC236}">
                <a16:creationId xmlns:a16="http://schemas.microsoft.com/office/drawing/2014/main" id="{A1898E10-8975-5F91-F901-3C9EBD48C47D}"/>
              </a:ext>
            </a:extLst>
          </p:cNvPr>
          <p:cNvSpPr txBox="1"/>
          <p:nvPr/>
        </p:nvSpPr>
        <p:spPr>
          <a:xfrm>
            <a:off x="2014765" y="4646289"/>
            <a:ext cx="2687065" cy="1269578"/>
          </a:xfrm>
          <a:prstGeom prst="rect">
            <a:avLst/>
          </a:prstGeom>
          <a:noFill/>
        </p:spPr>
        <p:txBody>
          <a:bodyPr wrap="square" lIns="91440" tIns="45720" rIns="91440" bIns="45720" rtlCol="0" anchor="t">
            <a:spAutoFit/>
          </a:bodyPr>
          <a:lstStyle/>
          <a:p>
            <a:pPr algn="ctr">
              <a:spcBef>
                <a:spcPts val="300"/>
              </a:spcBef>
              <a:spcAft>
                <a:spcPts val="300"/>
              </a:spcAft>
            </a:pPr>
            <a:r>
              <a:rPr lang="en-DE" b="1">
                <a:solidFill>
                  <a:srgbClr val="F6AF00"/>
                </a:solidFill>
                <a:latin typeface="Lato"/>
                <a:ea typeface="Lato"/>
                <a:cs typeface="Lato"/>
              </a:rPr>
              <a:t>Annika Lilliestam</a:t>
            </a:r>
          </a:p>
          <a:p>
            <a:pPr algn="ctr">
              <a:spcBef>
                <a:spcPts val="300"/>
              </a:spcBef>
              <a:spcAft>
                <a:spcPts val="300"/>
              </a:spcAft>
            </a:pPr>
            <a:r>
              <a:rPr lang="en-DE" sz="1600">
                <a:solidFill>
                  <a:srgbClr val="354560"/>
                </a:solidFill>
                <a:latin typeface="Lato"/>
                <a:ea typeface="Lato"/>
                <a:cs typeface="Lato"/>
              </a:rPr>
              <a:t>Coordinator - GINGR</a:t>
            </a:r>
          </a:p>
          <a:p>
            <a:pPr algn="ctr">
              <a:spcBef>
                <a:spcPts val="300"/>
              </a:spcBef>
              <a:spcAft>
                <a:spcPts val="300"/>
              </a:spcAft>
            </a:pPr>
            <a:r>
              <a:rPr lang="en-DE" sz="1600" b="1">
                <a:solidFill>
                  <a:srgbClr val="354560"/>
                </a:solidFill>
                <a:latin typeface="Lato" panose="020F0502020204030203" pitchFamily="34" charset="0"/>
                <a:ea typeface="Lato" panose="020F0502020204030203" pitchFamily="34" charset="0"/>
                <a:cs typeface="Lato" panose="020F0502020204030203" pitchFamily="34" charset="0"/>
              </a:rPr>
              <a:t>Renewables Grid Initiative</a:t>
            </a:r>
          </a:p>
          <a:p>
            <a:pPr algn="ctr"/>
            <a:endParaRPr lang="en-DE" sz="1400">
              <a:solidFill>
                <a:srgbClr val="354560"/>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a:extLst>
              <a:ext uri="{FF2B5EF4-FFF2-40B4-BE49-F238E27FC236}">
                <a16:creationId xmlns:a16="http://schemas.microsoft.com/office/drawing/2014/main" id="{DDEF6C9B-A6A5-425F-6270-E9C563A25CDC}"/>
              </a:ext>
            </a:extLst>
          </p:cNvPr>
          <p:cNvPicPr>
            <a:picLocks noChangeAspect="1"/>
          </p:cNvPicPr>
          <p:nvPr/>
        </p:nvPicPr>
        <p:blipFill>
          <a:blip r:embed="rId4"/>
          <a:srcRect/>
          <a:stretch/>
        </p:blipFill>
        <p:spPr>
          <a:xfrm>
            <a:off x="9512939" y="6118861"/>
            <a:ext cx="1716917" cy="577608"/>
          </a:xfrm>
          <a:prstGeom prst="rect">
            <a:avLst/>
          </a:prstGeom>
        </p:spPr>
      </p:pic>
    </p:spTree>
    <p:extLst>
      <p:ext uri="{BB962C8B-B14F-4D97-AF65-F5344CB8AC3E}">
        <p14:creationId xmlns:p14="http://schemas.microsoft.com/office/powerpoint/2010/main" val="2870855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48692-4CD1-212F-25A7-F6CA88C4D0B9}"/>
              </a:ext>
            </a:extLst>
          </p:cNvPr>
          <p:cNvSpPr>
            <a:spLocks noGrp="1"/>
          </p:cNvSpPr>
          <p:nvPr>
            <p:ph type="title"/>
          </p:nvPr>
        </p:nvSpPr>
        <p:spPr/>
        <p:txBody>
          <a:bodyPr/>
          <a:lstStyle/>
          <a:p>
            <a:r>
              <a:rPr lang="en-DE"/>
              <a:t>Welcome </a:t>
            </a:r>
          </a:p>
        </p:txBody>
      </p:sp>
      <p:sp>
        <p:nvSpPr>
          <p:cNvPr id="3" name="Content Placeholder 2">
            <a:extLst>
              <a:ext uri="{FF2B5EF4-FFF2-40B4-BE49-F238E27FC236}">
                <a16:creationId xmlns:a16="http://schemas.microsoft.com/office/drawing/2014/main" id="{807C5A4D-D983-22AF-4C01-8E5A98C6917C}"/>
              </a:ext>
            </a:extLst>
          </p:cNvPr>
          <p:cNvSpPr>
            <a:spLocks noGrp="1"/>
          </p:cNvSpPr>
          <p:nvPr>
            <p:ph idx="1"/>
          </p:nvPr>
        </p:nvSpPr>
        <p:spPr>
          <a:xfrm>
            <a:off x="2209800" y="1825625"/>
            <a:ext cx="9080500" cy="4351338"/>
          </a:xfrm>
        </p:spPr>
        <p:txBody>
          <a:bodyPr/>
          <a:lstStyle/>
          <a:p>
            <a:pPr marL="0" indent="0">
              <a:buNone/>
            </a:pPr>
            <a:r>
              <a:rPr lang="en-GB"/>
              <a:t>		</a:t>
            </a:r>
          </a:p>
          <a:p>
            <a:pPr marL="0" indent="0">
              <a:buNone/>
            </a:pPr>
            <a:endParaRPr lang="en-GB"/>
          </a:p>
          <a:p>
            <a:pPr marL="0" indent="0">
              <a:buNone/>
            </a:pPr>
            <a:r>
              <a:rPr lang="en-GB"/>
              <a:t>Please use the chat to briefly indicate </a:t>
            </a:r>
            <a:r>
              <a:rPr lang="en-GB" b="1"/>
              <a:t>your institution </a:t>
            </a:r>
            <a:r>
              <a:rPr lang="en-GB"/>
              <a:t>and </a:t>
            </a:r>
            <a:r>
              <a:rPr lang="en-GB" b="1"/>
              <a:t>country of residence or work</a:t>
            </a:r>
            <a:r>
              <a:rPr lang="en-GB"/>
              <a:t>.</a:t>
            </a:r>
            <a:endParaRPr lang="en-DE"/>
          </a:p>
        </p:txBody>
      </p:sp>
      <p:pic>
        <p:nvPicPr>
          <p:cNvPr id="6" name="Graphic 5" descr="Pencil with solid fill">
            <a:extLst>
              <a:ext uri="{FF2B5EF4-FFF2-40B4-BE49-F238E27FC236}">
                <a16:creationId xmlns:a16="http://schemas.microsoft.com/office/drawing/2014/main" id="{DD6A2D0C-89D3-B81D-9C5E-EE20D5DCDA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4237" y="3086893"/>
            <a:ext cx="1325563" cy="1325563"/>
          </a:xfrm>
          <a:prstGeom prst="rect">
            <a:avLst/>
          </a:prstGeom>
        </p:spPr>
      </p:pic>
      <p:pic>
        <p:nvPicPr>
          <p:cNvPr id="8" name="Picture 7">
            <a:extLst>
              <a:ext uri="{FF2B5EF4-FFF2-40B4-BE49-F238E27FC236}">
                <a16:creationId xmlns:a16="http://schemas.microsoft.com/office/drawing/2014/main" id="{AC59B9CF-2431-5C9F-2A8F-3224754087BD}"/>
              </a:ext>
            </a:extLst>
          </p:cNvPr>
          <p:cNvPicPr>
            <a:picLocks noChangeAspect="1"/>
          </p:cNvPicPr>
          <p:nvPr/>
        </p:nvPicPr>
        <p:blipFill>
          <a:blip r:embed="rId3"/>
          <a:srcRect/>
          <a:stretch/>
        </p:blipFill>
        <p:spPr>
          <a:xfrm>
            <a:off x="9512939" y="6118861"/>
            <a:ext cx="1716917" cy="577608"/>
          </a:xfrm>
          <a:prstGeom prst="rect">
            <a:avLst/>
          </a:prstGeom>
        </p:spPr>
      </p:pic>
    </p:spTree>
    <p:extLst>
      <p:ext uri="{BB962C8B-B14F-4D97-AF65-F5344CB8AC3E}">
        <p14:creationId xmlns:p14="http://schemas.microsoft.com/office/powerpoint/2010/main" val="933695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9D2E7-2BED-8017-F861-23994DEA3BD7}"/>
              </a:ext>
            </a:extLst>
          </p:cNvPr>
          <p:cNvSpPr>
            <a:spLocks noGrp="1"/>
          </p:cNvSpPr>
          <p:nvPr>
            <p:ph type="title"/>
          </p:nvPr>
        </p:nvSpPr>
        <p:spPr/>
        <p:txBody>
          <a:bodyPr/>
          <a:lstStyle/>
          <a:p>
            <a:r>
              <a:rPr lang="en-DE"/>
              <a:t>Our Speakers</a:t>
            </a:r>
          </a:p>
        </p:txBody>
      </p:sp>
      <p:sp>
        <p:nvSpPr>
          <p:cNvPr id="18" name="TextBox 17">
            <a:extLst>
              <a:ext uri="{FF2B5EF4-FFF2-40B4-BE49-F238E27FC236}">
                <a16:creationId xmlns:a16="http://schemas.microsoft.com/office/drawing/2014/main" id="{E368F56C-E8FC-8176-51B2-551DC1B96113}"/>
              </a:ext>
            </a:extLst>
          </p:cNvPr>
          <p:cNvSpPr txBox="1"/>
          <p:nvPr/>
        </p:nvSpPr>
        <p:spPr>
          <a:xfrm>
            <a:off x="6409395" y="4564765"/>
            <a:ext cx="4419600" cy="1015663"/>
          </a:xfrm>
          <a:prstGeom prst="rect">
            <a:avLst/>
          </a:prstGeom>
          <a:noFill/>
        </p:spPr>
        <p:txBody>
          <a:bodyPr wrap="square" lIns="91440" tIns="45720" rIns="91440" bIns="45720" rtlCol="0" anchor="t">
            <a:spAutoFit/>
          </a:bodyPr>
          <a:lstStyle/>
          <a:p>
            <a:pPr algn="ctr">
              <a:spcBef>
                <a:spcPts val="300"/>
              </a:spcBef>
              <a:spcAft>
                <a:spcPts val="300"/>
              </a:spcAft>
            </a:pPr>
            <a:r>
              <a:rPr lang="en-GB" b="1">
                <a:solidFill>
                  <a:srgbClr val="F6AF00"/>
                </a:solidFill>
                <a:latin typeface="Lato"/>
                <a:ea typeface="Lato"/>
                <a:cs typeface="Lato"/>
              </a:rPr>
              <a:t>Claire Weller</a:t>
            </a:r>
          </a:p>
          <a:p>
            <a:pPr algn="ctr">
              <a:spcBef>
                <a:spcPts val="300"/>
              </a:spcBef>
              <a:spcAft>
                <a:spcPts val="300"/>
              </a:spcAft>
            </a:pPr>
            <a:r>
              <a:rPr lang="en-US" sz="1600">
                <a:solidFill>
                  <a:srgbClr val="354560"/>
                </a:solidFill>
                <a:latin typeface="Lato"/>
                <a:ea typeface="Lato"/>
                <a:cs typeface="Lato"/>
              </a:rPr>
              <a:t>Technical Director – Sustainable Infrastructure</a:t>
            </a:r>
          </a:p>
          <a:p>
            <a:pPr algn="ctr">
              <a:spcBef>
                <a:spcPts val="300"/>
              </a:spcBef>
              <a:spcAft>
                <a:spcPts val="300"/>
              </a:spcAft>
            </a:pPr>
            <a:r>
              <a:rPr lang="en-US" sz="1600" b="1">
                <a:solidFill>
                  <a:srgbClr val="354560"/>
                </a:solidFill>
                <a:latin typeface="Lato"/>
                <a:ea typeface="Lato"/>
                <a:cs typeface="Lato"/>
              </a:rPr>
              <a:t>The Biodiversity Consultancy</a:t>
            </a:r>
          </a:p>
        </p:txBody>
      </p:sp>
      <p:sp>
        <p:nvSpPr>
          <p:cNvPr id="13" name="TextBox 12">
            <a:extLst>
              <a:ext uri="{FF2B5EF4-FFF2-40B4-BE49-F238E27FC236}">
                <a16:creationId xmlns:a16="http://schemas.microsoft.com/office/drawing/2014/main" id="{146FA69F-1292-C4EE-00A7-901EE66A6AA4}"/>
              </a:ext>
            </a:extLst>
          </p:cNvPr>
          <p:cNvSpPr txBox="1"/>
          <p:nvPr/>
        </p:nvSpPr>
        <p:spPr>
          <a:xfrm>
            <a:off x="1948644" y="4564765"/>
            <a:ext cx="3134027" cy="1015663"/>
          </a:xfrm>
          <a:prstGeom prst="rect">
            <a:avLst/>
          </a:prstGeom>
          <a:noFill/>
        </p:spPr>
        <p:txBody>
          <a:bodyPr wrap="square" lIns="91440" tIns="45720" rIns="91440" bIns="45720" rtlCol="0" anchor="t">
            <a:spAutoFit/>
          </a:bodyPr>
          <a:lstStyle/>
          <a:p>
            <a:pPr algn="ctr">
              <a:spcBef>
                <a:spcPts val="300"/>
              </a:spcBef>
              <a:spcAft>
                <a:spcPts val="300"/>
              </a:spcAft>
            </a:pPr>
            <a:r>
              <a:rPr lang="en-GB" b="1">
                <a:solidFill>
                  <a:srgbClr val="F6AF00"/>
                </a:solidFill>
                <a:latin typeface="Lato"/>
                <a:ea typeface="Lato"/>
                <a:cs typeface="Lato"/>
              </a:rPr>
              <a:t>Gus Schellekens</a:t>
            </a:r>
          </a:p>
          <a:p>
            <a:pPr algn="ctr">
              <a:spcBef>
                <a:spcPts val="300"/>
              </a:spcBef>
              <a:spcAft>
                <a:spcPts val="300"/>
              </a:spcAft>
            </a:pPr>
            <a:r>
              <a:rPr lang="en-US" sz="1600">
                <a:solidFill>
                  <a:srgbClr val="354560"/>
                </a:solidFill>
                <a:latin typeface="Lato"/>
                <a:ea typeface="Lato"/>
                <a:cs typeface="Lato"/>
              </a:rPr>
              <a:t>Director – GINGR</a:t>
            </a:r>
          </a:p>
          <a:p>
            <a:pPr algn="ctr">
              <a:spcBef>
                <a:spcPts val="300"/>
              </a:spcBef>
              <a:spcAft>
                <a:spcPts val="300"/>
              </a:spcAft>
            </a:pPr>
            <a:r>
              <a:rPr lang="en-DE" sz="1600" b="1">
                <a:solidFill>
                  <a:srgbClr val="354560"/>
                </a:solidFill>
                <a:latin typeface="Lato" panose="020F0502020204030203" pitchFamily="34" charset="0"/>
                <a:ea typeface="Lato" panose="020F0502020204030203" pitchFamily="34" charset="0"/>
                <a:cs typeface="Lato" panose="020F0502020204030203" pitchFamily="34" charset="0"/>
              </a:rPr>
              <a:t>Renewables Grid Initiative</a:t>
            </a:r>
          </a:p>
        </p:txBody>
      </p:sp>
      <p:grpSp>
        <p:nvGrpSpPr>
          <p:cNvPr id="24" name="Group 23">
            <a:extLst>
              <a:ext uri="{FF2B5EF4-FFF2-40B4-BE49-F238E27FC236}">
                <a16:creationId xmlns:a16="http://schemas.microsoft.com/office/drawing/2014/main" id="{56EAAE0F-781A-EDCC-A34A-946046A0D066}"/>
              </a:ext>
            </a:extLst>
          </p:cNvPr>
          <p:cNvGrpSpPr/>
          <p:nvPr/>
        </p:nvGrpSpPr>
        <p:grpSpPr>
          <a:xfrm>
            <a:off x="7396220" y="2145471"/>
            <a:ext cx="2318577" cy="2191204"/>
            <a:chOff x="9808341" y="2012301"/>
            <a:chExt cx="1714169" cy="1620000"/>
          </a:xfrm>
        </p:grpSpPr>
        <p:sp>
          <p:nvSpPr>
            <p:cNvPr id="25" name="Oval 24">
              <a:extLst>
                <a:ext uri="{FF2B5EF4-FFF2-40B4-BE49-F238E27FC236}">
                  <a16:creationId xmlns:a16="http://schemas.microsoft.com/office/drawing/2014/main" id="{6BB7A62B-AAA7-6889-89FA-541919DA737A}"/>
                </a:ext>
              </a:extLst>
            </p:cNvPr>
            <p:cNvSpPr/>
            <p:nvPr/>
          </p:nvSpPr>
          <p:spPr>
            <a:xfrm>
              <a:off x="9808341" y="2027265"/>
              <a:ext cx="1619999" cy="1590072"/>
            </a:xfrm>
            <a:prstGeom prst="ellipse">
              <a:avLst/>
            </a:prstGeom>
            <a:noFill/>
            <a:ln w="28575">
              <a:solidFill>
                <a:srgbClr val="3545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5EFE8800-10DC-B5F9-B4D5-B41AB513ADCE}"/>
                </a:ext>
              </a:extLst>
            </p:cNvPr>
            <p:cNvPicPr>
              <a:picLocks noChangeAspect="1"/>
            </p:cNvPicPr>
            <p:nvPr/>
          </p:nvPicPr>
          <p:blipFill>
            <a:blip r:embed="rId2"/>
            <a:srcRect/>
            <a:stretch/>
          </p:blipFill>
          <p:spPr>
            <a:xfrm>
              <a:off x="9902510" y="2012301"/>
              <a:ext cx="1620000" cy="1620000"/>
            </a:xfrm>
            <a:prstGeom prst="ellipse">
              <a:avLst/>
            </a:prstGeom>
            <a:ln>
              <a:noFill/>
            </a:ln>
          </p:spPr>
        </p:pic>
      </p:grpSp>
      <p:pic>
        <p:nvPicPr>
          <p:cNvPr id="5" name="Picture 4">
            <a:extLst>
              <a:ext uri="{FF2B5EF4-FFF2-40B4-BE49-F238E27FC236}">
                <a16:creationId xmlns:a16="http://schemas.microsoft.com/office/drawing/2014/main" id="{BD4686F8-8152-FA67-8223-F3B2E342A441}"/>
              </a:ext>
            </a:extLst>
          </p:cNvPr>
          <p:cNvPicPr>
            <a:picLocks noChangeAspect="1"/>
          </p:cNvPicPr>
          <p:nvPr/>
        </p:nvPicPr>
        <p:blipFill>
          <a:blip r:embed="rId3"/>
          <a:srcRect/>
          <a:stretch/>
        </p:blipFill>
        <p:spPr>
          <a:xfrm>
            <a:off x="9512939" y="6118861"/>
            <a:ext cx="1716917" cy="577608"/>
          </a:xfrm>
          <a:prstGeom prst="rect">
            <a:avLst/>
          </a:prstGeom>
        </p:spPr>
      </p:pic>
      <p:grpSp>
        <p:nvGrpSpPr>
          <p:cNvPr id="3" name="Group 2">
            <a:extLst>
              <a:ext uri="{FF2B5EF4-FFF2-40B4-BE49-F238E27FC236}">
                <a16:creationId xmlns:a16="http://schemas.microsoft.com/office/drawing/2014/main" id="{BACCC1BB-3353-2EDC-93E6-B090005A481B}"/>
              </a:ext>
            </a:extLst>
          </p:cNvPr>
          <p:cNvGrpSpPr/>
          <p:nvPr/>
        </p:nvGrpSpPr>
        <p:grpSpPr>
          <a:xfrm>
            <a:off x="2399436" y="2124850"/>
            <a:ext cx="2362215" cy="2232445"/>
            <a:chOff x="9808341" y="2012301"/>
            <a:chExt cx="1714169" cy="1620000"/>
          </a:xfrm>
        </p:grpSpPr>
        <p:sp>
          <p:nvSpPr>
            <p:cNvPr id="4" name="Oval 3">
              <a:extLst>
                <a:ext uri="{FF2B5EF4-FFF2-40B4-BE49-F238E27FC236}">
                  <a16:creationId xmlns:a16="http://schemas.microsoft.com/office/drawing/2014/main" id="{A369E04C-B17A-3D8F-A201-F4F49770CA16}"/>
                </a:ext>
              </a:extLst>
            </p:cNvPr>
            <p:cNvSpPr/>
            <p:nvPr/>
          </p:nvSpPr>
          <p:spPr>
            <a:xfrm>
              <a:off x="9808341" y="2027265"/>
              <a:ext cx="1619999" cy="1590072"/>
            </a:xfrm>
            <a:prstGeom prst="ellipse">
              <a:avLst/>
            </a:prstGeom>
            <a:noFill/>
            <a:ln w="28575">
              <a:solidFill>
                <a:srgbClr val="3545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F78CAE21-472C-877B-DC41-C6CAB3101BB2}"/>
                </a:ext>
              </a:extLst>
            </p:cNvPr>
            <p:cNvPicPr>
              <a:picLocks noChangeAspect="1"/>
            </p:cNvPicPr>
            <p:nvPr/>
          </p:nvPicPr>
          <p:blipFill>
            <a:blip r:embed="rId4"/>
            <a:srcRect t="1550" b="1550"/>
            <a:stretch/>
          </p:blipFill>
          <p:spPr>
            <a:xfrm>
              <a:off x="9902510" y="2012301"/>
              <a:ext cx="1620000" cy="1620000"/>
            </a:xfrm>
            <a:prstGeom prst="ellipse">
              <a:avLst/>
            </a:prstGeom>
            <a:ln>
              <a:noFill/>
            </a:ln>
          </p:spPr>
        </p:pic>
      </p:grpSp>
    </p:spTree>
    <p:extLst>
      <p:ext uri="{BB962C8B-B14F-4D97-AF65-F5344CB8AC3E}">
        <p14:creationId xmlns:p14="http://schemas.microsoft.com/office/powerpoint/2010/main" val="1512735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FFC28-86BE-C719-A906-4ED4A4FB26E9}"/>
              </a:ext>
            </a:extLst>
          </p:cNvPr>
          <p:cNvSpPr>
            <a:spLocks noGrp="1"/>
          </p:cNvSpPr>
          <p:nvPr>
            <p:ph type="title"/>
          </p:nvPr>
        </p:nvSpPr>
        <p:spPr/>
        <p:txBody>
          <a:bodyPr/>
          <a:lstStyle/>
          <a:p>
            <a:r>
              <a:rPr lang="en-DE"/>
              <a:t>Today’s Agenda</a:t>
            </a:r>
          </a:p>
        </p:txBody>
      </p:sp>
      <p:graphicFrame>
        <p:nvGraphicFramePr>
          <p:cNvPr id="4" name="Table 3">
            <a:extLst>
              <a:ext uri="{FF2B5EF4-FFF2-40B4-BE49-F238E27FC236}">
                <a16:creationId xmlns:a16="http://schemas.microsoft.com/office/drawing/2014/main" id="{3D3346EA-E57A-EA58-0564-CAF499DD54E9}"/>
              </a:ext>
            </a:extLst>
          </p:cNvPr>
          <p:cNvGraphicFramePr>
            <a:graphicFrameLocks noGrp="1"/>
          </p:cNvGraphicFramePr>
          <p:nvPr>
            <p:extLst>
              <p:ext uri="{D42A27DB-BD31-4B8C-83A1-F6EECF244321}">
                <p14:modId xmlns:p14="http://schemas.microsoft.com/office/powerpoint/2010/main" val="991965151"/>
              </p:ext>
            </p:extLst>
          </p:nvPr>
        </p:nvGraphicFramePr>
        <p:xfrm>
          <a:off x="1802254" y="1690688"/>
          <a:ext cx="8071722" cy="4879680"/>
        </p:xfrm>
        <a:graphic>
          <a:graphicData uri="http://schemas.openxmlformats.org/drawingml/2006/table">
            <a:tbl>
              <a:tblPr firstRow="1" bandRow="1">
                <a:tableStyleId>{5940675A-B579-460E-94D1-54222C63F5DA}</a:tableStyleId>
              </a:tblPr>
              <a:tblGrid>
                <a:gridCol w="1844195">
                  <a:extLst>
                    <a:ext uri="{9D8B030D-6E8A-4147-A177-3AD203B41FA5}">
                      <a16:colId xmlns:a16="http://schemas.microsoft.com/office/drawing/2014/main" val="3485920457"/>
                    </a:ext>
                  </a:extLst>
                </a:gridCol>
                <a:gridCol w="6227527">
                  <a:extLst>
                    <a:ext uri="{9D8B030D-6E8A-4147-A177-3AD203B41FA5}">
                      <a16:colId xmlns:a16="http://schemas.microsoft.com/office/drawing/2014/main" val="1981491707"/>
                    </a:ext>
                  </a:extLst>
                </a:gridCol>
              </a:tblGrid>
              <a:tr h="713808">
                <a:tc>
                  <a:txBody>
                    <a:bodyPr/>
                    <a:lstStyle/>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14:00 CET</a:t>
                      </a:r>
                    </a:p>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15:00 GMT</a:t>
                      </a: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b="1" kern="1200">
                          <a:solidFill>
                            <a:srgbClr val="354560"/>
                          </a:solidFill>
                          <a:effectLst/>
                          <a:latin typeface="Lato" panose="020F0502020204030203" pitchFamily="34" charset="0"/>
                          <a:ea typeface="Lato" panose="020F0502020204030203" pitchFamily="34" charset="0"/>
                          <a:cs typeface="Lato" panose="020F0502020204030203" pitchFamily="34" charset="0"/>
                        </a:rPr>
                        <a:t>Welcome &amp; Introduction to GINGR b</a:t>
                      </a:r>
                      <a:r>
                        <a:rPr lang="en-US" sz="2000" b="0" i="1" kern="1200">
                          <a:solidFill>
                            <a:srgbClr val="354560"/>
                          </a:solidFill>
                          <a:effectLst/>
                          <a:latin typeface="Lato" panose="020F0502020204030203" pitchFamily="34" charset="0"/>
                          <a:ea typeface="Lato" panose="020F0502020204030203" pitchFamily="34" charset="0"/>
                          <a:cs typeface="Lato" panose="020F0502020204030203" pitchFamily="34" charset="0"/>
                        </a:rPr>
                        <a:t>y Annika Lilliestam (GINGR)</a:t>
                      </a:r>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8377213"/>
                  </a:ext>
                </a:extLst>
              </a:tr>
              <a:tr h="713808">
                <a:tc>
                  <a:txBody>
                    <a:bodyPr/>
                    <a:lstStyle/>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14:05 CET</a:t>
                      </a:r>
                    </a:p>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15:05 GMT</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r>
                        <a:rPr lang="en-US" sz="2000" b="1" kern="1200">
                          <a:solidFill>
                            <a:srgbClr val="354560"/>
                          </a:solidFill>
                          <a:effectLst/>
                          <a:latin typeface="Lato" panose="020F0502020204030203" pitchFamily="34" charset="0"/>
                          <a:ea typeface="Lato" panose="020F0502020204030203" pitchFamily="34" charset="0"/>
                          <a:cs typeface="Lato" panose="020F0502020204030203" pitchFamily="34" charset="0"/>
                        </a:rPr>
                        <a:t>Introductory remarks </a:t>
                      </a:r>
                      <a:r>
                        <a:rPr lang="en-US" sz="2000" b="0" i="1" kern="1200">
                          <a:solidFill>
                            <a:srgbClr val="354560"/>
                          </a:solidFill>
                          <a:effectLst/>
                          <a:latin typeface="Lato" panose="020F0502020204030203" pitchFamily="34" charset="0"/>
                          <a:ea typeface="Lato" panose="020F0502020204030203" pitchFamily="34" charset="0"/>
                          <a:cs typeface="Lato" panose="020F0502020204030203" pitchFamily="34" charset="0"/>
                        </a:rPr>
                        <a:t>by Gus Schellekens (GINGR)</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53322946"/>
                  </a:ext>
                </a:extLst>
              </a:tr>
              <a:tr h="713808">
                <a:tc>
                  <a:txBody>
                    <a:bodyPr/>
                    <a:lstStyle/>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14:15 CET</a:t>
                      </a:r>
                    </a:p>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15:15 GMT</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r>
                        <a:rPr lang="en-US" sz="2000" b="1" kern="1200">
                          <a:solidFill>
                            <a:srgbClr val="354560"/>
                          </a:solidFill>
                          <a:effectLst/>
                          <a:latin typeface="Lato" panose="020F0502020204030203" pitchFamily="34" charset="0"/>
                          <a:ea typeface="Lato" panose="020F0502020204030203" pitchFamily="34" charset="0"/>
                          <a:cs typeface="Lato" panose="020F0502020204030203" pitchFamily="34" charset="0"/>
                        </a:rPr>
                        <a:t>The Nature-Positive Navigator </a:t>
                      </a:r>
                      <a:r>
                        <a:rPr lang="en-US" sz="2000" b="0" i="1" kern="1200">
                          <a:solidFill>
                            <a:srgbClr val="354560"/>
                          </a:solidFill>
                          <a:effectLst/>
                          <a:latin typeface="Lato" panose="020F0502020204030203" pitchFamily="34" charset="0"/>
                          <a:ea typeface="Lato" panose="020F0502020204030203" pitchFamily="34" charset="0"/>
                          <a:cs typeface="Lato" panose="020F0502020204030203" pitchFamily="34" charset="0"/>
                        </a:rPr>
                        <a:t>by Claire Weller (TBC)</a:t>
                      </a:r>
                    </a:p>
                    <a:p>
                      <a:pPr marL="0" indent="-285750" algn="l" defTabSz="914400" rtl="0" eaLnBrk="1" latinLnBrk="0" hangingPunct="1">
                        <a:buFont typeface="Arial" panose="020B0604020202020204" pitchFamily="34" charset="0"/>
                        <a:buChar char="•"/>
                      </a:pPr>
                      <a:r>
                        <a:rPr lang="en-US" sz="2000" b="0" kern="1200">
                          <a:solidFill>
                            <a:srgbClr val="354560"/>
                          </a:solidFill>
                          <a:effectLst/>
                          <a:latin typeface="Lato" panose="020F0502020204030203" pitchFamily="34" charset="0"/>
                          <a:ea typeface="Lato" panose="020F0502020204030203" pitchFamily="34" charset="0"/>
                          <a:cs typeface="Lato" panose="020F0502020204030203" pitchFamily="34" charset="0"/>
                        </a:rPr>
                        <a:t>Tool structure</a:t>
                      </a:r>
                    </a:p>
                    <a:p>
                      <a:pPr marL="0" indent="-285750" algn="l" defTabSz="914400" rtl="0" eaLnBrk="1" latinLnBrk="0" hangingPunct="1">
                        <a:buFont typeface="Arial" panose="020B0604020202020204" pitchFamily="34" charset="0"/>
                        <a:buChar char="•"/>
                      </a:pPr>
                      <a:r>
                        <a:rPr lang="en-US" sz="2000" b="0" kern="1200">
                          <a:solidFill>
                            <a:srgbClr val="354560"/>
                          </a:solidFill>
                          <a:effectLst/>
                          <a:latin typeface="Lato" panose="020F0502020204030203" pitchFamily="34" charset="0"/>
                          <a:ea typeface="Lato" panose="020F0502020204030203" pitchFamily="34" charset="0"/>
                          <a:cs typeface="Lato" panose="020F0502020204030203" pitchFamily="34" charset="0"/>
                        </a:rPr>
                        <a:t>Methodology</a:t>
                      </a:r>
                    </a:p>
                    <a:p>
                      <a:pPr marL="0" indent="-285750" algn="l" defTabSz="914400" rtl="0" eaLnBrk="1" latinLnBrk="0" hangingPunct="1">
                        <a:buFont typeface="Arial" panose="020B0604020202020204" pitchFamily="34" charset="0"/>
                        <a:buChar char="•"/>
                      </a:pPr>
                      <a:r>
                        <a:rPr lang="en-US" sz="2000" b="0" kern="1200">
                          <a:solidFill>
                            <a:srgbClr val="354560"/>
                          </a:solidFill>
                          <a:effectLst/>
                          <a:latin typeface="Lato" panose="020F0502020204030203" pitchFamily="34" charset="0"/>
                          <a:ea typeface="Lato" panose="020F0502020204030203" pitchFamily="34" charset="0"/>
                          <a:cs typeface="Lato" panose="020F0502020204030203" pitchFamily="34" charset="0"/>
                        </a:rPr>
                        <a:t>Intended Use</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31963083"/>
                  </a:ext>
                </a:extLst>
              </a:tr>
              <a:tr h="713808">
                <a:tc>
                  <a:txBody>
                    <a:bodyPr/>
                    <a:lstStyle/>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14:35 CET</a:t>
                      </a:r>
                    </a:p>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15:35 GMT</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r>
                        <a:rPr lang="en-US" sz="2000" b="1" kern="1200">
                          <a:solidFill>
                            <a:srgbClr val="354560"/>
                          </a:solidFill>
                          <a:effectLst/>
                          <a:latin typeface="Lato" panose="020F0502020204030203" pitchFamily="34" charset="0"/>
                          <a:ea typeface="Lato" panose="020F0502020204030203" pitchFamily="34" charset="0"/>
                          <a:cs typeface="Lato" panose="020F0502020204030203" pitchFamily="34" charset="0"/>
                        </a:rPr>
                        <a:t>Navigator user case </a:t>
                      </a:r>
                      <a:r>
                        <a:rPr lang="en-US" sz="2000" b="0" i="1" kern="1200">
                          <a:solidFill>
                            <a:srgbClr val="354560"/>
                          </a:solidFill>
                          <a:effectLst/>
                          <a:latin typeface="Lato" panose="020F0502020204030203" pitchFamily="34" charset="0"/>
                          <a:ea typeface="Lato" panose="020F0502020204030203" pitchFamily="34" charset="0"/>
                          <a:cs typeface="Lato" panose="020F0502020204030203" pitchFamily="34" charset="0"/>
                        </a:rPr>
                        <a:t>by Claire Weller (TBC)</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31133491"/>
                  </a:ext>
                </a:extLst>
              </a:tr>
              <a:tr h="713808">
                <a:tc>
                  <a:txBody>
                    <a:bodyPr/>
                    <a:lstStyle/>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14:40 CET</a:t>
                      </a:r>
                    </a:p>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15:55 GMT</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r>
                        <a:rPr lang="en-US" sz="2000" b="1" kern="1200">
                          <a:solidFill>
                            <a:srgbClr val="354560"/>
                          </a:solidFill>
                          <a:effectLst/>
                          <a:latin typeface="Lato" panose="020F0502020204030203" pitchFamily="34" charset="0"/>
                          <a:ea typeface="Lato" panose="020F0502020204030203" pitchFamily="34" charset="0"/>
                          <a:cs typeface="Lato" panose="020F0502020204030203" pitchFamily="34" charset="0"/>
                        </a:rPr>
                        <a:t>Moderated Q&amp;A with the audience</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781778"/>
                  </a:ext>
                </a:extLst>
              </a:tr>
              <a:tr h="713808">
                <a:tc>
                  <a:txBody>
                    <a:bodyPr/>
                    <a:lstStyle/>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14:55 CET</a:t>
                      </a:r>
                    </a:p>
                    <a:p>
                      <a:r>
                        <a:rPr lang="en-US" sz="1600" b="0" kern="1200">
                          <a:solidFill>
                            <a:srgbClr val="354560"/>
                          </a:solidFill>
                          <a:effectLst/>
                          <a:latin typeface="Lato" panose="020F0502020204030203" pitchFamily="34" charset="0"/>
                          <a:ea typeface="Lato" panose="020F0502020204030203" pitchFamily="34" charset="0"/>
                          <a:cs typeface="Lato" panose="020F0502020204030203" pitchFamily="34" charset="0"/>
                        </a:rPr>
                        <a:t>15:55 GMT</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en-US" sz="2000" b="1" kern="1200">
                          <a:solidFill>
                            <a:srgbClr val="354560"/>
                          </a:solidFill>
                          <a:effectLst/>
                          <a:latin typeface="Lato" panose="020F0502020204030203" pitchFamily="34" charset="0"/>
                          <a:ea typeface="Lato" panose="020F0502020204030203" pitchFamily="34" charset="0"/>
                          <a:cs typeface="Lato" panose="020F0502020204030203" pitchFamily="34" charset="0"/>
                        </a:rPr>
                        <a:t>Next Steps / Wrap-Up </a:t>
                      </a:r>
                      <a:r>
                        <a:rPr lang="en-US" sz="2000" b="0" i="1" kern="1200">
                          <a:solidFill>
                            <a:srgbClr val="354560"/>
                          </a:solidFill>
                          <a:effectLst/>
                          <a:latin typeface="Lato" panose="020F0502020204030203" pitchFamily="34" charset="0"/>
                          <a:ea typeface="Lato" panose="020F0502020204030203" pitchFamily="34" charset="0"/>
                          <a:cs typeface="Lato" panose="020F0502020204030203" pitchFamily="34" charset="0"/>
                        </a:rPr>
                        <a:t>by Annika Lilliestam (GINGR)</a:t>
                      </a:r>
                      <a:endParaRPr lang="en-US" sz="2000" b="0" kern="1200">
                        <a:solidFill>
                          <a:srgbClr val="354560"/>
                        </a:solidFill>
                        <a:effectLst/>
                        <a:latin typeface="Lato" panose="020F0502020204030203" pitchFamily="34" charset="0"/>
                        <a:ea typeface="Lato" panose="020F0502020204030203" pitchFamily="34" charset="0"/>
                        <a:cs typeface="Lato" panose="020F0502020204030203" pitchFamily="34" charset="0"/>
                      </a:endParaRP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84164750"/>
                  </a:ext>
                </a:extLst>
              </a:tr>
            </a:tbl>
          </a:graphicData>
        </a:graphic>
      </p:graphicFrame>
      <p:pic>
        <p:nvPicPr>
          <p:cNvPr id="5" name="Picture 4">
            <a:extLst>
              <a:ext uri="{FF2B5EF4-FFF2-40B4-BE49-F238E27FC236}">
                <a16:creationId xmlns:a16="http://schemas.microsoft.com/office/drawing/2014/main" id="{0DAB114B-9BD1-B726-5AD2-9D32BD175332}"/>
              </a:ext>
            </a:extLst>
          </p:cNvPr>
          <p:cNvPicPr>
            <a:picLocks noChangeAspect="1"/>
          </p:cNvPicPr>
          <p:nvPr/>
        </p:nvPicPr>
        <p:blipFill>
          <a:blip r:embed="rId3"/>
          <a:srcRect/>
          <a:stretch/>
        </p:blipFill>
        <p:spPr>
          <a:xfrm>
            <a:off x="9512939" y="6118861"/>
            <a:ext cx="1716917" cy="577608"/>
          </a:xfrm>
          <a:prstGeom prst="rect">
            <a:avLst/>
          </a:prstGeom>
        </p:spPr>
      </p:pic>
    </p:spTree>
    <p:extLst>
      <p:ext uri="{BB962C8B-B14F-4D97-AF65-F5344CB8AC3E}">
        <p14:creationId xmlns:p14="http://schemas.microsoft.com/office/powerpoint/2010/main" val="3643238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7C89477-A9C4-B686-66D8-52B158582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988C15-585B-38DD-5C9E-D57CD09A5404}"/>
              </a:ext>
            </a:extLst>
          </p:cNvPr>
          <p:cNvSpPr>
            <a:spLocks noGrp="1"/>
          </p:cNvSpPr>
          <p:nvPr>
            <p:ph type="title"/>
          </p:nvPr>
        </p:nvSpPr>
        <p:spPr>
          <a:xfrm>
            <a:off x="838200" y="128659"/>
            <a:ext cx="10515600" cy="1325563"/>
          </a:xfrm>
        </p:spPr>
        <p:txBody>
          <a:bodyPr>
            <a:normAutofit/>
          </a:bodyPr>
          <a:lstStyle/>
          <a:p>
            <a:r>
              <a:rPr lang="en-GB" sz="3600">
                <a:latin typeface="Bierstadt"/>
                <a:ea typeface="Lato"/>
                <a:cs typeface="Lato"/>
              </a:rPr>
              <a:t>Global Initiative for Nature, Grids, &amp; Renewables</a:t>
            </a:r>
            <a:endParaRPr lang="en-US" sz="3600"/>
          </a:p>
        </p:txBody>
      </p:sp>
      <p:sp>
        <p:nvSpPr>
          <p:cNvPr id="140" name="Inhaltsplatzhalter 2">
            <a:extLst>
              <a:ext uri="{FF2B5EF4-FFF2-40B4-BE49-F238E27FC236}">
                <a16:creationId xmlns:a16="http://schemas.microsoft.com/office/drawing/2014/main" id="{343B06DB-0904-9AEF-CD57-7ED85544AF9C}"/>
              </a:ext>
            </a:extLst>
          </p:cNvPr>
          <p:cNvSpPr>
            <a:spLocks noGrp="1"/>
          </p:cNvSpPr>
          <p:nvPr>
            <p:ph idx="4294967295"/>
          </p:nvPr>
        </p:nvSpPr>
        <p:spPr>
          <a:xfrm>
            <a:off x="7000741" y="2444750"/>
            <a:ext cx="4629150" cy="2509838"/>
          </a:xfrm>
        </p:spPr>
        <p:txBody>
          <a:bodyPr vert="horz" lIns="91440" tIns="45720" rIns="91440" bIns="45720" rtlCol="0" anchor="t">
            <a:normAutofit/>
          </a:bodyPr>
          <a:lstStyle/>
          <a:p>
            <a:pPr marL="0" indent="0">
              <a:lnSpc>
                <a:spcPct val="120000"/>
              </a:lnSpc>
              <a:buNone/>
            </a:pPr>
            <a:r>
              <a:rPr lang="en-GB" sz="1800" b="0">
                <a:solidFill>
                  <a:schemeClr val="bg1"/>
                </a:solidFill>
                <a:latin typeface="Bierstadt"/>
                <a:ea typeface="Lato"/>
                <a:cs typeface="Lato"/>
              </a:rPr>
              <a:t>GINGR aims to support </a:t>
            </a:r>
            <a:r>
              <a:rPr lang="en-GB" sz="1800" b="0">
                <a:solidFill>
                  <a:schemeClr val="bg1"/>
                </a:solidFill>
                <a:latin typeface="Bierstadt"/>
              </a:rPr>
              <a:t>the just and sustainable energy transition by </a:t>
            </a:r>
            <a:r>
              <a:rPr lang="en-GB" sz="1800">
                <a:solidFill>
                  <a:schemeClr val="bg1"/>
                </a:solidFill>
                <a:latin typeface="Bierstadt"/>
              </a:rPr>
              <a:t>providing assessment tools to quantify contributions to Nature- and People-Positive goals</a:t>
            </a:r>
            <a:r>
              <a:rPr lang="en-GB" sz="1800" b="0">
                <a:solidFill>
                  <a:schemeClr val="bg1"/>
                </a:solidFill>
                <a:latin typeface="Bierstadt"/>
              </a:rPr>
              <a:t>. </a:t>
            </a:r>
            <a:endParaRPr lang="en-US" sz="3600">
              <a:solidFill>
                <a:schemeClr val="bg1"/>
              </a:solidFill>
              <a:ea typeface="Lato"/>
              <a:cs typeface="Lato"/>
            </a:endParaRPr>
          </a:p>
          <a:p>
            <a:pPr marL="0" indent="0">
              <a:lnSpc>
                <a:spcPct val="120000"/>
              </a:lnSpc>
              <a:buNone/>
            </a:pPr>
            <a:r>
              <a:rPr lang="en-GB" sz="1800" b="0">
                <a:solidFill>
                  <a:schemeClr val="bg1"/>
                </a:solidFill>
                <a:latin typeface="Bierstadt"/>
              </a:rPr>
              <a:t>To facilitate this, </a:t>
            </a:r>
            <a:r>
              <a:rPr lang="en-GB" sz="1800" b="0">
                <a:solidFill>
                  <a:schemeClr val="bg1"/>
                </a:solidFill>
                <a:latin typeface="Bierstadt"/>
                <a:ea typeface="Lato"/>
                <a:cs typeface="Lato"/>
              </a:rPr>
              <a:t>we intend to develop monitoring and reporting systems that are globally aligned and standardised</a:t>
            </a:r>
            <a:r>
              <a:rPr lang="en-GB" sz="1800" b="0">
                <a:solidFill>
                  <a:srgbClr val="354560"/>
                </a:solidFill>
                <a:latin typeface="Bierstadt"/>
                <a:ea typeface="Lato"/>
                <a:cs typeface="Lato"/>
              </a:rPr>
              <a:t>.  </a:t>
            </a:r>
            <a:endParaRPr lang="en-US" sz="3600">
              <a:ea typeface="Lato"/>
              <a:cs typeface="Lato"/>
            </a:endParaRPr>
          </a:p>
        </p:txBody>
      </p:sp>
      <p:pic>
        <p:nvPicPr>
          <p:cNvPr id="10" name="Graphic 9">
            <a:extLst>
              <a:ext uri="{FF2B5EF4-FFF2-40B4-BE49-F238E27FC236}">
                <a16:creationId xmlns:a16="http://schemas.microsoft.com/office/drawing/2014/main" id="{D8C7D69A-7348-1FEB-60CC-7535557EDBD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4984369" y="3906671"/>
            <a:ext cx="3425247" cy="30581"/>
          </a:xfrm>
          <a:prstGeom prst="rect">
            <a:avLst/>
          </a:prstGeom>
        </p:spPr>
      </p:pic>
      <p:sp>
        <p:nvSpPr>
          <p:cNvPr id="14" name="Inhaltsplatzhalter 2">
            <a:extLst>
              <a:ext uri="{FF2B5EF4-FFF2-40B4-BE49-F238E27FC236}">
                <a16:creationId xmlns:a16="http://schemas.microsoft.com/office/drawing/2014/main" id="{4C0145AC-EC3F-6333-CD82-1A7AD10A176F}"/>
              </a:ext>
            </a:extLst>
          </p:cNvPr>
          <p:cNvSpPr txBox="1">
            <a:spLocks/>
          </p:cNvSpPr>
          <p:nvPr/>
        </p:nvSpPr>
        <p:spPr>
          <a:xfrm>
            <a:off x="2278398" y="4182037"/>
            <a:ext cx="1923747" cy="53121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chemeClr val="accent6"/>
              </a:buClr>
              <a:buFont typeface="Arial" panose="020B0604020202020204" pitchFamily="34" charset="0"/>
              <a:buChar char="•"/>
              <a:defRPr sz="2800" b="1" i="0" kern="1200">
                <a:solidFill>
                  <a:srgbClr val="5B595E"/>
                </a:solidFill>
                <a:latin typeface="Bierstadt" panose="020B0004020202020204" pitchFamily="34" charset="0"/>
                <a:ea typeface="+mn-ea"/>
                <a:cs typeface="+mn-cs"/>
              </a:defRPr>
            </a:lvl1pPr>
            <a:lvl2pPr marL="685800" indent="-228600" algn="l" defTabSz="914400" rtl="0" eaLnBrk="1" latinLnBrk="0" hangingPunct="1">
              <a:lnSpc>
                <a:spcPct val="90000"/>
              </a:lnSpc>
              <a:spcBef>
                <a:spcPts val="500"/>
              </a:spcBef>
              <a:buClr>
                <a:schemeClr val="accent6"/>
              </a:buClr>
              <a:buFont typeface="Arial" panose="020B0604020202020204" pitchFamily="34" charset="0"/>
              <a:buChar char="•"/>
              <a:defRPr sz="2400" b="0" i="0" kern="1200">
                <a:solidFill>
                  <a:srgbClr val="5B595E"/>
                </a:solidFill>
                <a:latin typeface="Bierstadt" panose="020B0004020202020204" pitchFamily="34" charset="0"/>
                <a:ea typeface="+mn-ea"/>
                <a:cs typeface="+mn-cs"/>
              </a:defRPr>
            </a:lvl2pPr>
            <a:lvl3pPr marL="1143000" indent="-228600" algn="l" defTabSz="914400" rtl="0" eaLnBrk="1" latinLnBrk="0" hangingPunct="1">
              <a:lnSpc>
                <a:spcPct val="90000"/>
              </a:lnSpc>
              <a:spcBef>
                <a:spcPts val="500"/>
              </a:spcBef>
              <a:buClr>
                <a:schemeClr val="accent6"/>
              </a:buClr>
              <a:buFont typeface="Arial" panose="020B0604020202020204" pitchFamily="34" charset="0"/>
              <a:buChar char="•"/>
              <a:defRPr sz="2000" b="0" i="0" kern="1200">
                <a:solidFill>
                  <a:srgbClr val="5B595E"/>
                </a:solidFill>
                <a:latin typeface="Bierstadt" panose="020B0004020202020204" pitchFamily="34" charset="0"/>
                <a:ea typeface="+mn-ea"/>
                <a:cs typeface="+mn-cs"/>
              </a:defRPr>
            </a:lvl3pPr>
            <a:lvl4pPr marL="1600200" indent="-228600" algn="l" defTabSz="914400" rtl="0" eaLnBrk="1" latinLnBrk="0" hangingPunct="1">
              <a:lnSpc>
                <a:spcPct val="90000"/>
              </a:lnSpc>
              <a:spcBef>
                <a:spcPts val="500"/>
              </a:spcBef>
              <a:buClr>
                <a:schemeClr val="accent6"/>
              </a:buClr>
              <a:buFont typeface="Arial" panose="020B0604020202020204" pitchFamily="34" charset="0"/>
              <a:buChar char="•"/>
              <a:defRPr sz="1800" b="0" i="0" kern="1200">
                <a:solidFill>
                  <a:srgbClr val="5B595E"/>
                </a:solidFill>
                <a:latin typeface="Bierstadt" panose="020B0004020202020204" pitchFamily="34" charset="0"/>
                <a:ea typeface="+mn-ea"/>
                <a:cs typeface="+mn-cs"/>
              </a:defRPr>
            </a:lvl4pPr>
            <a:lvl5pPr marL="2057400" indent="-228600" algn="l" defTabSz="914400" rtl="0" eaLnBrk="1" latinLnBrk="0" hangingPunct="1">
              <a:lnSpc>
                <a:spcPct val="90000"/>
              </a:lnSpc>
              <a:spcBef>
                <a:spcPts val="500"/>
              </a:spcBef>
              <a:buClr>
                <a:schemeClr val="accent6"/>
              </a:buClr>
              <a:buFont typeface="Arial" panose="020B0604020202020204" pitchFamily="34" charset="0"/>
              <a:buChar char="•"/>
              <a:defRPr sz="1800" b="0" i="0" kern="1200">
                <a:solidFill>
                  <a:srgbClr val="5B595E"/>
                </a:solidFill>
                <a:latin typeface="Bierstad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Font typeface="Arial" panose="020B0604020202020204" pitchFamily="34" charset="0"/>
              <a:buNone/>
            </a:pPr>
            <a:r>
              <a:rPr lang="en-GB">
                <a:solidFill>
                  <a:srgbClr val="F5AF01"/>
                </a:solidFill>
                <a:latin typeface="Bierstadt"/>
                <a:ea typeface="Lato"/>
                <a:cs typeface="Lato"/>
              </a:rPr>
              <a:t>gingr.org</a:t>
            </a:r>
            <a:endParaRPr lang="en-US">
              <a:solidFill>
                <a:srgbClr val="F5AF01"/>
              </a:solidFill>
              <a:ea typeface="Lato"/>
              <a:cs typeface="Lato"/>
            </a:endParaRPr>
          </a:p>
        </p:txBody>
      </p:sp>
      <p:pic>
        <p:nvPicPr>
          <p:cNvPr id="3" name="Picture 2">
            <a:extLst>
              <a:ext uri="{FF2B5EF4-FFF2-40B4-BE49-F238E27FC236}">
                <a16:creationId xmlns:a16="http://schemas.microsoft.com/office/drawing/2014/main" id="{154E33AC-6A17-9513-0CA7-8A479457513C}"/>
              </a:ext>
            </a:extLst>
          </p:cNvPr>
          <p:cNvPicPr>
            <a:picLocks noChangeAspect="1"/>
          </p:cNvPicPr>
          <p:nvPr/>
        </p:nvPicPr>
        <p:blipFill>
          <a:blip r:embed="rId4"/>
          <a:srcRect/>
          <a:stretch/>
        </p:blipFill>
        <p:spPr>
          <a:xfrm>
            <a:off x="9674345" y="5458205"/>
            <a:ext cx="548640" cy="548640"/>
          </a:xfrm>
          <a:prstGeom prst="rect">
            <a:avLst/>
          </a:prstGeom>
        </p:spPr>
      </p:pic>
      <p:sp>
        <p:nvSpPr>
          <p:cNvPr id="8" name="Inhaltsplatzhalter 2">
            <a:extLst>
              <a:ext uri="{FF2B5EF4-FFF2-40B4-BE49-F238E27FC236}">
                <a16:creationId xmlns:a16="http://schemas.microsoft.com/office/drawing/2014/main" id="{2317B7B5-903B-F191-5EC9-0149C0015873}"/>
              </a:ext>
            </a:extLst>
          </p:cNvPr>
          <p:cNvSpPr txBox="1">
            <a:spLocks/>
          </p:cNvSpPr>
          <p:nvPr/>
        </p:nvSpPr>
        <p:spPr>
          <a:xfrm>
            <a:off x="2069710" y="1930973"/>
            <a:ext cx="4256388" cy="151497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accent6"/>
              </a:buClr>
              <a:buFont typeface="Arial" panose="020B0604020202020204" pitchFamily="34" charset="0"/>
              <a:buChar char="•"/>
              <a:defRPr sz="2800" b="1" i="0" kern="1200">
                <a:solidFill>
                  <a:srgbClr val="5B595E"/>
                </a:solidFill>
                <a:latin typeface="Bierstadt" panose="020B0004020202020204" pitchFamily="34" charset="0"/>
                <a:ea typeface="+mn-ea"/>
                <a:cs typeface="+mn-cs"/>
              </a:defRPr>
            </a:lvl1pPr>
            <a:lvl2pPr marL="685800" indent="-228600" algn="l" defTabSz="914400" rtl="0" eaLnBrk="1" latinLnBrk="0" hangingPunct="1">
              <a:lnSpc>
                <a:spcPct val="90000"/>
              </a:lnSpc>
              <a:spcBef>
                <a:spcPts val="500"/>
              </a:spcBef>
              <a:buClr>
                <a:schemeClr val="accent6"/>
              </a:buClr>
              <a:buFont typeface="Arial" panose="020B0604020202020204" pitchFamily="34" charset="0"/>
              <a:buChar char="•"/>
              <a:defRPr sz="2400" b="0" i="0" kern="1200">
                <a:solidFill>
                  <a:srgbClr val="5B595E"/>
                </a:solidFill>
                <a:latin typeface="Bierstadt" panose="020B0004020202020204" pitchFamily="34" charset="0"/>
                <a:ea typeface="+mn-ea"/>
                <a:cs typeface="+mn-cs"/>
              </a:defRPr>
            </a:lvl2pPr>
            <a:lvl3pPr marL="1143000" indent="-228600" algn="l" defTabSz="914400" rtl="0" eaLnBrk="1" latinLnBrk="0" hangingPunct="1">
              <a:lnSpc>
                <a:spcPct val="90000"/>
              </a:lnSpc>
              <a:spcBef>
                <a:spcPts val="500"/>
              </a:spcBef>
              <a:buClr>
                <a:schemeClr val="accent6"/>
              </a:buClr>
              <a:buFont typeface="Arial" panose="020B0604020202020204" pitchFamily="34" charset="0"/>
              <a:buChar char="•"/>
              <a:defRPr sz="2000" b="0" i="0" kern="1200">
                <a:solidFill>
                  <a:srgbClr val="5B595E"/>
                </a:solidFill>
                <a:latin typeface="Bierstadt" panose="020B0004020202020204" pitchFamily="34" charset="0"/>
                <a:ea typeface="+mn-ea"/>
                <a:cs typeface="+mn-cs"/>
              </a:defRPr>
            </a:lvl3pPr>
            <a:lvl4pPr marL="1600200" indent="-228600" algn="l" defTabSz="914400" rtl="0" eaLnBrk="1" latinLnBrk="0" hangingPunct="1">
              <a:lnSpc>
                <a:spcPct val="90000"/>
              </a:lnSpc>
              <a:spcBef>
                <a:spcPts val="500"/>
              </a:spcBef>
              <a:buClr>
                <a:schemeClr val="accent6"/>
              </a:buClr>
              <a:buFont typeface="Arial" panose="020B0604020202020204" pitchFamily="34" charset="0"/>
              <a:buChar char="•"/>
              <a:defRPr sz="1800" b="0" i="0" kern="1200">
                <a:solidFill>
                  <a:srgbClr val="5B595E"/>
                </a:solidFill>
                <a:latin typeface="Bierstadt" panose="020B0004020202020204" pitchFamily="34" charset="0"/>
                <a:ea typeface="+mn-ea"/>
                <a:cs typeface="+mn-cs"/>
              </a:defRPr>
            </a:lvl4pPr>
            <a:lvl5pPr marL="2057400" indent="-228600" algn="l" defTabSz="914400" rtl="0" eaLnBrk="1" latinLnBrk="0" hangingPunct="1">
              <a:lnSpc>
                <a:spcPct val="90000"/>
              </a:lnSpc>
              <a:spcBef>
                <a:spcPts val="500"/>
              </a:spcBef>
              <a:buClr>
                <a:schemeClr val="accent6"/>
              </a:buClr>
              <a:buFont typeface="Arial" panose="020B0604020202020204" pitchFamily="34" charset="0"/>
              <a:buChar char="•"/>
              <a:defRPr sz="1800" b="0" i="0" kern="1200">
                <a:solidFill>
                  <a:srgbClr val="5B595E"/>
                </a:solidFill>
                <a:latin typeface="Bierstad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GB" sz="1800" b="0">
                <a:solidFill>
                  <a:schemeClr val="bg1"/>
                </a:solidFill>
                <a:latin typeface="Bierstadt"/>
                <a:ea typeface="Lato"/>
                <a:cs typeface="Lato"/>
              </a:rPr>
              <a:t>We envision a </a:t>
            </a:r>
            <a:r>
              <a:rPr lang="en-GB" sz="1800" b="0">
                <a:solidFill>
                  <a:schemeClr val="bg1"/>
                </a:solidFill>
                <a:latin typeface="Bierstadt"/>
                <a:cs typeface="Segoe UI"/>
              </a:rPr>
              <a:t>rapid energy transition enabled by wind, solar and electricity grids that embraces</a:t>
            </a:r>
            <a:r>
              <a:rPr lang="en-GB" sz="1800" b="0">
                <a:solidFill>
                  <a:schemeClr val="bg1"/>
                </a:solidFill>
                <a:latin typeface="Bierstadt"/>
              </a:rPr>
              <a:t> Nature- and People-Positive goals.</a:t>
            </a:r>
            <a:endParaRPr lang="en-US">
              <a:solidFill>
                <a:schemeClr val="bg1"/>
              </a:solidFill>
            </a:endParaRPr>
          </a:p>
        </p:txBody>
      </p:sp>
      <p:sp>
        <p:nvSpPr>
          <p:cNvPr id="9" name="Inhaltsplatzhalter 2">
            <a:extLst>
              <a:ext uri="{FF2B5EF4-FFF2-40B4-BE49-F238E27FC236}">
                <a16:creationId xmlns:a16="http://schemas.microsoft.com/office/drawing/2014/main" id="{22474F8F-0B84-9590-33E9-C69F63229C0E}"/>
              </a:ext>
            </a:extLst>
          </p:cNvPr>
          <p:cNvSpPr txBox="1">
            <a:spLocks/>
          </p:cNvSpPr>
          <p:nvPr/>
        </p:nvSpPr>
        <p:spPr>
          <a:xfrm>
            <a:off x="9470454" y="5029396"/>
            <a:ext cx="1301263" cy="4389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accent6"/>
              </a:buClr>
              <a:buFont typeface="Arial" panose="020B0604020202020204" pitchFamily="34" charset="0"/>
              <a:buChar char="•"/>
              <a:defRPr sz="2800" b="1" i="0" kern="1200">
                <a:solidFill>
                  <a:srgbClr val="5B595E"/>
                </a:solidFill>
                <a:latin typeface="Bierstadt" panose="020B0004020202020204" pitchFamily="34" charset="0"/>
                <a:ea typeface="+mn-ea"/>
                <a:cs typeface="+mn-cs"/>
              </a:defRPr>
            </a:lvl1pPr>
            <a:lvl2pPr marL="685800" indent="-228600" algn="l" defTabSz="914400" rtl="0" eaLnBrk="1" latinLnBrk="0" hangingPunct="1">
              <a:lnSpc>
                <a:spcPct val="90000"/>
              </a:lnSpc>
              <a:spcBef>
                <a:spcPts val="500"/>
              </a:spcBef>
              <a:buClr>
                <a:schemeClr val="accent6"/>
              </a:buClr>
              <a:buFont typeface="Arial" panose="020B0604020202020204" pitchFamily="34" charset="0"/>
              <a:buChar char="•"/>
              <a:defRPr sz="2400" b="0" i="0" kern="1200">
                <a:solidFill>
                  <a:srgbClr val="5B595E"/>
                </a:solidFill>
                <a:latin typeface="Bierstadt" panose="020B0004020202020204" pitchFamily="34" charset="0"/>
                <a:ea typeface="+mn-ea"/>
                <a:cs typeface="+mn-cs"/>
              </a:defRPr>
            </a:lvl2pPr>
            <a:lvl3pPr marL="1143000" indent="-228600" algn="l" defTabSz="914400" rtl="0" eaLnBrk="1" latinLnBrk="0" hangingPunct="1">
              <a:lnSpc>
                <a:spcPct val="90000"/>
              </a:lnSpc>
              <a:spcBef>
                <a:spcPts val="500"/>
              </a:spcBef>
              <a:buClr>
                <a:schemeClr val="accent6"/>
              </a:buClr>
              <a:buFont typeface="Arial" panose="020B0604020202020204" pitchFamily="34" charset="0"/>
              <a:buChar char="•"/>
              <a:defRPr sz="2000" b="0" i="0" kern="1200">
                <a:solidFill>
                  <a:srgbClr val="5B595E"/>
                </a:solidFill>
                <a:latin typeface="Bierstadt" panose="020B0004020202020204" pitchFamily="34" charset="0"/>
                <a:ea typeface="+mn-ea"/>
                <a:cs typeface="+mn-cs"/>
              </a:defRPr>
            </a:lvl3pPr>
            <a:lvl4pPr marL="1600200" indent="-228600" algn="l" defTabSz="914400" rtl="0" eaLnBrk="1" latinLnBrk="0" hangingPunct="1">
              <a:lnSpc>
                <a:spcPct val="90000"/>
              </a:lnSpc>
              <a:spcBef>
                <a:spcPts val="500"/>
              </a:spcBef>
              <a:buClr>
                <a:schemeClr val="accent6"/>
              </a:buClr>
              <a:buFont typeface="Arial" panose="020B0604020202020204" pitchFamily="34" charset="0"/>
              <a:buChar char="•"/>
              <a:defRPr sz="1800" b="0" i="0" kern="1200">
                <a:solidFill>
                  <a:srgbClr val="5B595E"/>
                </a:solidFill>
                <a:latin typeface="Bierstadt" panose="020B0004020202020204" pitchFamily="34" charset="0"/>
                <a:ea typeface="+mn-ea"/>
                <a:cs typeface="+mn-cs"/>
              </a:defRPr>
            </a:lvl4pPr>
            <a:lvl5pPr marL="2057400" indent="-228600" algn="l" defTabSz="914400" rtl="0" eaLnBrk="1" latinLnBrk="0" hangingPunct="1">
              <a:lnSpc>
                <a:spcPct val="90000"/>
              </a:lnSpc>
              <a:spcBef>
                <a:spcPts val="500"/>
              </a:spcBef>
              <a:buClr>
                <a:schemeClr val="accent6"/>
              </a:buClr>
              <a:buFont typeface="Arial" panose="020B0604020202020204" pitchFamily="34" charset="0"/>
              <a:buChar char="•"/>
              <a:defRPr sz="1800" b="0" i="0" kern="1200">
                <a:solidFill>
                  <a:srgbClr val="5B595E"/>
                </a:solidFill>
                <a:latin typeface="Bierstad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GB" sz="1400" b="0" i="1">
                <a:solidFill>
                  <a:srgbClr val="FFC000"/>
                </a:solidFill>
                <a:latin typeface="Bierstadt"/>
                <a:ea typeface="Lato"/>
                <a:cs typeface="Lato"/>
              </a:rPr>
              <a:t>an initiative by</a:t>
            </a:r>
            <a:endParaRPr lang="en-US" sz="1400" i="1">
              <a:solidFill>
                <a:srgbClr val="FFC000"/>
              </a:solidFill>
            </a:endParaRPr>
          </a:p>
        </p:txBody>
      </p:sp>
      <p:pic>
        <p:nvPicPr>
          <p:cNvPr id="11" name="Picture 10" descr="A qr code with a few squares and a few circles&#10;&#10;AI-generated content may be incorrect.">
            <a:extLst>
              <a:ext uri="{FF2B5EF4-FFF2-40B4-BE49-F238E27FC236}">
                <a16:creationId xmlns:a16="http://schemas.microsoft.com/office/drawing/2014/main" id="{7106C3D9-AF56-03C5-19C5-83259BEE16A3}"/>
              </a:ext>
            </a:extLst>
          </p:cNvPr>
          <p:cNvPicPr>
            <a:picLocks noChangeAspect="1"/>
          </p:cNvPicPr>
          <p:nvPr/>
        </p:nvPicPr>
        <p:blipFill>
          <a:blip r:embed="rId5"/>
          <a:srcRect t="548" b="548"/>
          <a:stretch>
            <a:fillRect/>
          </a:stretch>
        </p:blipFill>
        <p:spPr>
          <a:xfrm>
            <a:off x="4544480" y="3699669"/>
            <a:ext cx="1512513" cy="1495948"/>
          </a:xfrm>
          <a:prstGeom prst="roundRect">
            <a:avLst/>
          </a:prstGeom>
        </p:spPr>
      </p:pic>
      <p:sp>
        <p:nvSpPr>
          <p:cNvPr id="12" name="Inhaltsplatzhalter 2">
            <a:extLst>
              <a:ext uri="{FF2B5EF4-FFF2-40B4-BE49-F238E27FC236}">
                <a16:creationId xmlns:a16="http://schemas.microsoft.com/office/drawing/2014/main" id="{69D0F468-AB95-25A5-59FB-C9DCA009212C}"/>
              </a:ext>
            </a:extLst>
          </p:cNvPr>
          <p:cNvSpPr txBox="1">
            <a:spLocks/>
          </p:cNvSpPr>
          <p:nvPr/>
        </p:nvSpPr>
        <p:spPr>
          <a:xfrm>
            <a:off x="7994097" y="1930973"/>
            <a:ext cx="2642438" cy="57272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accent6"/>
              </a:buClr>
              <a:buFont typeface="Arial" panose="020B0604020202020204" pitchFamily="34" charset="0"/>
              <a:buChar char="•"/>
              <a:defRPr sz="2800" b="1" i="0" kern="1200">
                <a:solidFill>
                  <a:srgbClr val="5B595E"/>
                </a:solidFill>
                <a:latin typeface="Bierstadt" panose="020B0004020202020204" pitchFamily="34" charset="0"/>
                <a:ea typeface="+mn-ea"/>
                <a:cs typeface="+mn-cs"/>
              </a:defRPr>
            </a:lvl1pPr>
            <a:lvl2pPr marL="685800" indent="-228600" algn="l" defTabSz="914400" rtl="0" eaLnBrk="1" latinLnBrk="0" hangingPunct="1">
              <a:lnSpc>
                <a:spcPct val="90000"/>
              </a:lnSpc>
              <a:spcBef>
                <a:spcPts val="500"/>
              </a:spcBef>
              <a:buClr>
                <a:schemeClr val="accent6"/>
              </a:buClr>
              <a:buFont typeface="Arial" panose="020B0604020202020204" pitchFamily="34" charset="0"/>
              <a:buChar char="•"/>
              <a:defRPr sz="2400" b="0" i="0" kern="1200">
                <a:solidFill>
                  <a:srgbClr val="5B595E"/>
                </a:solidFill>
                <a:latin typeface="Bierstadt" panose="020B0004020202020204" pitchFamily="34" charset="0"/>
                <a:ea typeface="+mn-ea"/>
                <a:cs typeface="+mn-cs"/>
              </a:defRPr>
            </a:lvl2pPr>
            <a:lvl3pPr marL="1143000" indent="-228600" algn="l" defTabSz="914400" rtl="0" eaLnBrk="1" latinLnBrk="0" hangingPunct="1">
              <a:lnSpc>
                <a:spcPct val="90000"/>
              </a:lnSpc>
              <a:spcBef>
                <a:spcPts val="500"/>
              </a:spcBef>
              <a:buClr>
                <a:schemeClr val="accent6"/>
              </a:buClr>
              <a:buFont typeface="Arial" panose="020B0604020202020204" pitchFamily="34" charset="0"/>
              <a:buChar char="•"/>
              <a:defRPr sz="2000" b="0" i="0" kern="1200">
                <a:solidFill>
                  <a:srgbClr val="5B595E"/>
                </a:solidFill>
                <a:latin typeface="Bierstadt" panose="020B0004020202020204" pitchFamily="34" charset="0"/>
                <a:ea typeface="+mn-ea"/>
                <a:cs typeface="+mn-cs"/>
              </a:defRPr>
            </a:lvl3pPr>
            <a:lvl4pPr marL="1600200" indent="-228600" algn="l" defTabSz="914400" rtl="0" eaLnBrk="1" latinLnBrk="0" hangingPunct="1">
              <a:lnSpc>
                <a:spcPct val="90000"/>
              </a:lnSpc>
              <a:spcBef>
                <a:spcPts val="500"/>
              </a:spcBef>
              <a:buClr>
                <a:schemeClr val="accent6"/>
              </a:buClr>
              <a:buFont typeface="Arial" panose="020B0604020202020204" pitchFamily="34" charset="0"/>
              <a:buChar char="•"/>
              <a:defRPr sz="1800" b="0" i="0" kern="1200">
                <a:solidFill>
                  <a:srgbClr val="5B595E"/>
                </a:solidFill>
                <a:latin typeface="Bierstadt" panose="020B0004020202020204" pitchFamily="34" charset="0"/>
                <a:ea typeface="+mn-ea"/>
                <a:cs typeface="+mn-cs"/>
              </a:defRPr>
            </a:lvl4pPr>
            <a:lvl5pPr marL="2057400" indent="-228600" algn="l" defTabSz="914400" rtl="0" eaLnBrk="1" latinLnBrk="0" hangingPunct="1">
              <a:lnSpc>
                <a:spcPct val="90000"/>
              </a:lnSpc>
              <a:spcBef>
                <a:spcPts val="500"/>
              </a:spcBef>
              <a:buClr>
                <a:schemeClr val="accent6"/>
              </a:buClr>
              <a:buFont typeface="Arial" panose="020B0604020202020204" pitchFamily="34" charset="0"/>
              <a:buChar char="•"/>
              <a:defRPr sz="1800" b="0" i="0" kern="1200">
                <a:solidFill>
                  <a:srgbClr val="5B595E"/>
                </a:solidFill>
                <a:latin typeface="Bierstad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GB" sz="2400">
                <a:solidFill>
                  <a:srgbClr val="F5AF01"/>
                </a:solidFill>
                <a:latin typeface="Bierstadt"/>
                <a:ea typeface="Lato"/>
                <a:cs typeface="Lato"/>
              </a:rPr>
              <a:t>Our Mission</a:t>
            </a:r>
            <a:endParaRPr lang="en-US" sz="2400">
              <a:solidFill>
                <a:srgbClr val="F5AF01"/>
              </a:solidFill>
            </a:endParaRPr>
          </a:p>
        </p:txBody>
      </p:sp>
      <p:pic>
        <p:nvPicPr>
          <p:cNvPr id="13" name="Picture 12" descr="A black and white logo&#10;&#10;AI-generated content may be incorrect.">
            <a:extLst>
              <a:ext uri="{FF2B5EF4-FFF2-40B4-BE49-F238E27FC236}">
                <a16:creationId xmlns:a16="http://schemas.microsoft.com/office/drawing/2014/main" id="{F17E35E0-7160-20A1-3ECA-CF5AE4F1A35C}"/>
              </a:ext>
            </a:extLst>
          </p:cNvPr>
          <p:cNvPicPr>
            <a:picLocks noChangeAspect="1"/>
          </p:cNvPicPr>
          <p:nvPr/>
        </p:nvPicPr>
        <p:blipFill>
          <a:blip r:embed="rId6"/>
          <a:stretch>
            <a:fillRect/>
          </a:stretch>
        </p:blipFill>
        <p:spPr>
          <a:xfrm>
            <a:off x="531265" y="5468365"/>
            <a:ext cx="2163506" cy="740506"/>
          </a:xfrm>
          <a:prstGeom prst="rect">
            <a:avLst/>
          </a:prstGeom>
        </p:spPr>
      </p:pic>
    </p:spTree>
    <p:extLst>
      <p:ext uri="{BB962C8B-B14F-4D97-AF65-F5344CB8AC3E}">
        <p14:creationId xmlns:p14="http://schemas.microsoft.com/office/powerpoint/2010/main" val="865037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F1985-666C-94DD-5503-5AE80E73903E}"/>
              </a:ext>
            </a:extLst>
          </p:cNvPr>
          <p:cNvSpPr>
            <a:spLocks noGrp="1"/>
          </p:cNvSpPr>
          <p:nvPr>
            <p:ph type="title"/>
          </p:nvPr>
        </p:nvSpPr>
        <p:spPr>
          <a:xfrm>
            <a:off x="2470202" y="2465698"/>
            <a:ext cx="7961177" cy="1325563"/>
          </a:xfrm>
        </p:spPr>
        <p:txBody>
          <a:bodyPr>
            <a:normAutofit/>
          </a:bodyPr>
          <a:lstStyle/>
          <a:p>
            <a:r>
              <a:rPr lang="en-GB" sz="4000"/>
              <a:t>Introduction to the Nature-Positive Navigator </a:t>
            </a:r>
          </a:p>
        </p:txBody>
      </p:sp>
      <p:sp>
        <p:nvSpPr>
          <p:cNvPr id="3" name="Subtitle 2">
            <a:extLst>
              <a:ext uri="{FF2B5EF4-FFF2-40B4-BE49-F238E27FC236}">
                <a16:creationId xmlns:a16="http://schemas.microsoft.com/office/drawing/2014/main" id="{D5630D4D-C442-8D3A-E4A9-61863CD38AE4}"/>
              </a:ext>
            </a:extLst>
          </p:cNvPr>
          <p:cNvSpPr>
            <a:spLocks noGrp="1"/>
          </p:cNvSpPr>
          <p:nvPr>
            <p:ph type="subTitle" idx="1"/>
          </p:nvPr>
        </p:nvSpPr>
        <p:spPr>
          <a:xfrm>
            <a:off x="2470202" y="4188901"/>
            <a:ext cx="6025212" cy="588398"/>
          </a:xfrm>
        </p:spPr>
        <p:txBody>
          <a:bodyPr>
            <a:normAutofit/>
          </a:bodyPr>
          <a:lstStyle/>
          <a:p>
            <a:endParaRPr lang="en-GB"/>
          </a:p>
        </p:txBody>
      </p:sp>
    </p:spTree>
    <p:extLst>
      <p:ext uri="{BB962C8B-B14F-4D97-AF65-F5344CB8AC3E}">
        <p14:creationId xmlns:p14="http://schemas.microsoft.com/office/powerpoint/2010/main" val="3980720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C24CC-22C2-CEE0-74B3-DE9A822BED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05E54-CCE3-6888-16C1-3F8A445CE13C}"/>
              </a:ext>
            </a:extLst>
          </p:cNvPr>
          <p:cNvSpPr>
            <a:spLocks noGrp="1"/>
          </p:cNvSpPr>
          <p:nvPr>
            <p:ph type="title"/>
          </p:nvPr>
        </p:nvSpPr>
        <p:spPr/>
        <p:txBody>
          <a:bodyPr>
            <a:normAutofit/>
          </a:bodyPr>
          <a:lstStyle/>
          <a:p>
            <a:r>
              <a:rPr lang="en-GB" sz="3200"/>
              <a:t>What is the Nature-Positive Navigator?</a:t>
            </a:r>
          </a:p>
        </p:txBody>
      </p:sp>
      <p:pic>
        <p:nvPicPr>
          <p:cNvPr id="7" name="Picture 6">
            <a:extLst>
              <a:ext uri="{FF2B5EF4-FFF2-40B4-BE49-F238E27FC236}">
                <a16:creationId xmlns:a16="http://schemas.microsoft.com/office/drawing/2014/main" id="{A17635DB-7C95-A8D8-0EB5-05AE1A8CFC50}"/>
              </a:ext>
            </a:extLst>
          </p:cNvPr>
          <p:cNvPicPr>
            <a:picLocks noChangeAspect="1"/>
          </p:cNvPicPr>
          <p:nvPr/>
        </p:nvPicPr>
        <p:blipFill>
          <a:blip r:embed="rId3"/>
          <a:srcRect/>
          <a:stretch/>
        </p:blipFill>
        <p:spPr>
          <a:xfrm>
            <a:off x="9512939" y="6118861"/>
            <a:ext cx="1716917" cy="577608"/>
          </a:xfrm>
          <a:prstGeom prst="rect">
            <a:avLst/>
          </a:prstGeom>
        </p:spPr>
      </p:pic>
      <p:sp>
        <p:nvSpPr>
          <p:cNvPr id="5" name="Text Box 44">
            <a:extLst>
              <a:ext uri="{FF2B5EF4-FFF2-40B4-BE49-F238E27FC236}">
                <a16:creationId xmlns:a16="http://schemas.microsoft.com/office/drawing/2014/main" id="{E6DE6465-66D8-645F-0E6D-BEB44B73C36D}"/>
              </a:ext>
            </a:extLst>
          </p:cNvPr>
          <p:cNvSpPr txBox="1"/>
          <p:nvPr/>
        </p:nvSpPr>
        <p:spPr>
          <a:xfrm>
            <a:off x="1031385" y="2177676"/>
            <a:ext cx="10198471" cy="3638924"/>
          </a:xfrm>
          <a:prstGeom prst="roundRect">
            <a:avLst>
              <a:gd name="adj" fmla="val 10614"/>
            </a:avLst>
          </a:prstGeom>
          <a:solidFill>
            <a:srgbClr val="204162"/>
          </a:solidFill>
          <a:ln w="6350">
            <a:noFill/>
          </a:ln>
        </p:spPr>
        <p:txBody>
          <a:bodyPr rot="0" spcFirstLastPara="0" vert="horz" wrap="square" lIns="108000" tIns="144000" rIns="108000" bIns="144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800"/>
              </a:spcAft>
              <a:buClrTx/>
              <a:buSzTx/>
              <a:buFontTx/>
              <a:buNone/>
              <a:tabLst/>
              <a:defRPr/>
            </a:pPr>
            <a:r>
              <a:rPr kumimoji="0" lang="en-ID" sz="2800" b="0" i="1" u="none" strike="noStrike" kern="1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Engage   •   Strengthen   •   Communicate</a:t>
            </a:r>
            <a:r>
              <a:rPr kumimoji="0" lang="en-ID" sz="2800" b="1" i="1" u="none" strike="noStrike" kern="1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
Nature-positive outcomes</a:t>
            </a:r>
          </a:p>
          <a:p>
            <a:pPr lvl="0" algn="ctr">
              <a:lnSpc>
                <a:spcPct val="115000"/>
              </a:lnSpc>
              <a:spcAft>
                <a:spcPts val="800"/>
              </a:spcAft>
              <a:defRPr/>
            </a:pPr>
            <a:r>
              <a:rPr kumimoji="0" lang="en-ID" sz="2800" b="1" i="1" u="none" strike="noStrike" kern="1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Renewable energy and grid</a:t>
            </a:r>
            <a:r>
              <a:rPr kumimoji="0" lang="en-ID" sz="2800" b="0" i="1" u="none" strike="noStrike" kern="1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
</a:t>
            </a:r>
            <a:r>
              <a:rPr lang="en-ID" sz="2800" i="1" kern="100" dirty="0">
                <a:solidFill>
                  <a:srgbClr val="FFFFFF"/>
                </a:solidFill>
                <a:latin typeface="Lato" panose="020F0502020204030203" pitchFamily="34" charset="0"/>
                <a:ea typeface="Lato" panose="020F0502020204030203" pitchFamily="34" charset="0"/>
                <a:cs typeface="Lato" panose="020F0502020204030203" pitchFamily="34" charset="0"/>
              </a:rPr>
              <a:t> Tiered maturity framework • </a:t>
            </a:r>
            <a:r>
              <a:rPr kumimoji="0" lang="en-ID" sz="2800" b="0" i="1" u="none" strike="noStrike" kern="1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Clear actions   •   Practical guidance</a:t>
            </a:r>
          </a:p>
          <a:p>
            <a:pPr lvl="0" algn="ctr">
              <a:lnSpc>
                <a:spcPct val="115000"/>
              </a:lnSpc>
              <a:spcAft>
                <a:spcPts val="800"/>
              </a:spcAft>
              <a:defRPr/>
            </a:pPr>
            <a:r>
              <a:rPr lang="en-ID" sz="2800" i="1" kern="100" dirty="0">
                <a:solidFill>
                  <a:srgbClr val="FFFFFF"/>
                </a:solidFill>
                <a:latin typeface="Lato" panose="020F0502020204030203" pitchFamily="34" charset="0"/>
                <a:ea typeface="Lato" panose="020F0502020204030203" pitchFamily="34" charset="0"/>
                <a:cs typeface="Lato" panose="020F0502020204030203" pitchFamily="34" charset="0"/>
              </a:rPr>
              <a:t>Reporting   •   Regulation   •   Permitting</a:t>
            </a:r>
            <a:endParaRPr kumimoji="0" lang="en-US" sz="2800" b="0" i="0" u="none" strike="noStrike" kern="100" cap="none" spc="0" normalizeH="0" baseline="0" noProof="0" dirty="0">
              <a:ln>
                <a:noFill/>
              </a:ln>
              <a:solidFill>
                <a:sysClr val="windowText" lastClr="000000"/>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343719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F57B2-E51E-E47B-0FCB-715A748E09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2B87E2-8412-E69F-9261-BEDDEE273A6A}"/>
              </a:ext>
            </a:extLst>
          </p:cNvPr>
          <p:cNvSpPr>
            <a:spLocks noGrp="1"/>
          </p:cNvSpPr>
          <p:nvPr>
            <p:ph type="title"/>
          </p:nvPr>
        </p:nvSpPr>
        <p:spPr/>
        <p:txBody>
          <a:bodyPr>
            <a:normAutofit/>
          </a:bodyPr>
          <a:lstStyle/>
          <a:p>
            <a:r>
              <a:rPr lang="en-GB" sz="3200"/>
              <a:t>A tiered maturity framework across six focus areas</a:t>
            </a:r>
          </a:p>
        </p:txBody>
      </p:sp>
      <p:pic>
        <p:nvPicPr>
          <p:cNvPr id="7" name="Picture 6">
            <a:extLst>
              <a:ext uri="{FF2B5EF4-FFF2-40B4-BE49-F238E27FC236}">
                <a16:creationId xmlns:a16="http://schemas.microsoft.com/office/drawing/2014/main" id="{70B9268E-7C49-672B-C6C0-6EC67F8E510B}"/>
              </a:ext>
            </a:extLst>
          </p:cNvPr>
          <p:cNvPicPr>
            <a:picLocks noChangeAspect="1"/>
          </p:cNvPicPr>
          <p:nvPr/>
        </p:nvPicPr>
        <p:blipFill>
          <a:blip r:embed="rId3"/>
          <a:srcRect/>
          <a:stretch/>
        </p:blipFill>
        <p:spPr>
          <a:xfrm>
            <a:off x="9512939" y="6118861"/>
            <a:ext cx="1716917" cy="577608"/>
          </a:xfrm>
          <a:prstGeom prst="rect">
            <a:avLst/>
          </a:prstGeom>
        </p:spPr>
      </p:pic>
      <p:grpSp>
        <p:nvGrpSpPr>
          <p:cNvPr id="29" name="Group 28">
            <a:extLst>
              <a:ext uri="{FF2B5EF4-FFF2-40B4-BE49-F238E27FC236}">
                <a16:creationId xmlns:a16="http://schemas.microsoft.com/office/drawing/2014/main" id="{CF55CE75-7F11-F0B8-B148-BF3F0F1D002D}"/>
              </a:ext>
            </a:extLst>
          </p:cNvPr>
          <p:cNvGrpSpPr/>
          <p:nvPr/>
        </p:nvGrpSpPr>
        <p:grpSpPr>
          <a:xfrm>
            <a:off x="861025" y="2152049"/>
            <a:ext cx="10685960" cy="4519020"/>
            <a:chOff x="609799" y="1621771"/>
            <a:chExt cx="10685960" cy="4519020"/>
          </a:xfrm>
        </p:grpSpPr>
        <p:cxnSp>
          <p:nvCxnSpPr>
            <p:cNvPr id="6" name="Straight Connector 5">
              <a:extLst>
                <a:ext uri="{FF2B5EF4-FFF2-40B4-BE49-F238E27FC236}">
                  <a16:creationId xmlns:a16="http://schemas.microsoft.com/office/drawing/2014/main" id="{29C515B9-ADD1-2F5F-09BB-032F66B92E64}"/>
                </a:ext>
              </a:extLst>
            </p:cNvPr>
            <p:cNvCxnSpPr>
              <a:cxnSpLocks/>
            </p:cNvCxnSpPr>
            <p:nvPr/>
          </p:nvCxnSpPr>
          <p:spPr>
            <a:xfrm>
              <a:off x="3994381" y="2407860"/>
              <a:ext cx="2189679" cy="0"/>
            </a:xfrm>
            <a:prstGeom prst="line">
              <a:avLst/>
            </a:prstGeom>
            <a:noFill/>
            <a:ln w="19050" cap="flat" cmpd="sng" algn="ctr">
              <a:solidFill>
                <a:srgbClr val="D2EADB"/>
              </a:solidFill>
              <a:prstDash val="dash"/>
              <a:miter lim="800000"/>
            </a:ln>
            <a:effectLst/>
          </p:spPr>
        </p:cxnSp>
        <p:grpSp>
          <p:nvGrpSpPr>
            <p:cNvPr id="8" name="Group 7">
              <a:extLst>
                <a:ext uri="{FF2B5EF4-FFF2-40B4-BE49-F238E27FC236}">
                  <a16:creationId xmlns:a16="http://schemas.microsoft.com/office/drawing/2014/main" id="{381035E2-F9CE-4F2A-FA26-2175EF6049A5}"/>
                </a:ext>
              </a:extLst>
            </p:cNvPr>
            <p:cNvGrpSpPr/>
            <p:nvPr/>
          </p:nvGrpSpPr>
          <p:grpSpPr>
            <a:xfrm>
              <a:off x="609799" y="1621771"/>
              <a:ext cx="4248525" cy="4519020"/>
              <a:chOff x="609800" y="1930603"/>
              <a:chExt cx="4248525" cy="4519020"/>
            </a:xfrm>
          </p:grpSpPr>
          <p:sp>
            <p:nvSpPr>
              <p:cNvPr id="9" name="Arrow: Pentagon 8">
                <a:extLst>
                  <a:ext uri="{FF2B5EF4-FFF2-40B4-BE49-F238E27FC236}">
                    <a16:creationId xmlns:a16="http://schemas.microsoft.com/office/drawing/2014/main" id="{EAF1029D-3E9E-2C74-41F2-2540F67B4EE4}"/>
                  </a:ext>
                </a:extLst>
              </p:cNvPr>
              <p:cNvSpPr/>
              <p:nvPr/>
            </p:nvSpPr>
            <p:spPr>
              <a:xfrm rot="18757684">
                <a:off x="337685" y="4002082"/>
                <a:ext cx="4519020" cy="376062"/>
              </a:xfrm>
              <a:prstGeom prst="homePlate">
                <a:avLst>
                  <a:gd name="adj" fmla="val 88462"/>
                </a:avLst>
              </a:prstGeom>
              <a:solidFill>
                <a:srgbClr val="4CAA6D">
                  <a:lumMod val="20000"/>
                  <a:lumOff val="80000"/>
                </a:srgbClr>
              </a:solidFill>
              <a:ln w="19050" cap="flat" cmpd="sng" algn="ctr">
                <a:no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cxnSp>
            <p:nvCxnSpPr>
              <p:cNvPr id="10" name="Straight Arrow Connector 9">
                <a:extLst>
                  <a:ext uri="{FF2B5EF4-FFF2-40B4-BE49-F238E27FC236}">
                    <a16:creationId xmlns:a16="http://schemas.microsoft.com/office/drawing/2014/main" id="{2A3D85D4-6F27-6A18-0BAF-F2D5743D14E5}"/>
                  </a:ext>
                </a:extLst>
              </p:cNvPr>
              <p:cNvCxnSpPr>
                <a:cxnSpLocks/>
              </p:cNvCxnSpPr>
              <p:nvPr/>
            </p:nvCxnSpPr>
            <p:spPr>
              <a:xfrm flipV="1">
                <a:off x="1078325" y="2060553"/>
                <a:ext cx="0" cy="3780000"/>
              </a:xfrm>
              <a:prstGeom prst="straightConnector1">
                <a:avLst/>
              </a:prstGeom>
              <a:noFill/>
              <a:ln w="38100" cap="flat" cmpd="sng" algn="ctr">
                <a:solidFill>
                  <a:srgbClr val="4CAA6D"/>
                </a:solidFill>
                <a:prstDash val="solid"/>
                <a:miter lim="800000"/>
                <a:tailEnd type="triangle"/>
              </a:ln>
              <a:effectLst/>
            </p:spPr>
          </p:cxnSp>
          <p:cxnSp>
            <p:nvCxnSpPr>
              <p:cNvPr id="11" name="Straight Arrow Connector 10">
                <a:extLst>
                  <a:ext uri="{FF2B5EF4-FFF2-40B4-BE49-F238E27FC236}">
                    <a16:creationId xmlns:a16="http://schemas.microsoft.com/office/drawing/2014/main" id="{26C13355-AC37-374C-303F-EFA7FD4E9FD4}"/>
                  </a:ext>
                </a:extLst>
              </p:cNvPr>
              <p:cNvCxnSpPr>
                <a:cxnSpLocks/>
              </p:cNvCxnSpPr>
              <p:nvPr/>
            </p:nvCxnSpPr>
            <p:spPr>
              <a:xfrm>
                <a:off x="1078325" y="5820486"/>
                <a:ext cx="3780000" cy="0"/>
              </a:xfrm>
              <a:prstGeom prst="straightConnector1">
                <a:avLst/>
              </a:prstGeom>
              <a:noFill/>
              <a:ln w="38100" cap="flat" cmpd="sng" algn="ctr">
                <a:solidFill>
                  <a:srgbClr val="4CAA6D"/>
                </a:solidFill>
                <a:prstDash val="solid"/>
                <a:miter lim="800000"/>
                <a:tailEnd type="triangle"/>
              </a:ln>
              <a:effectLst/>
            </p:spPr>
          </p:cxnSp>
          <p:sp>
            <p:nvSpPr>
              <p:cNvPr id="12" name="TextBox 11">
                <a:extLst>
                  <a:ext uri="{FF2B5EF4-FFF2-40B4-BE49-F238E27FC236}">
                    <a16:creationId xmlns:a16="http://schemas.microsoft.com/office/drawing/2014/main" id="{AED2C6BA-818A-7DED-0C56-D2CBAA88FE35}"/>
                  </a:ext>
                </a:extLst>
              </p:cNvPr>
              <p:cNvSpPr txBox="1"/>
              <p:nvPr/>
            </p:nvSpPr>
            <p:spPr>
              <a:xfrm rot="16200000">
                <a:off x="-626016" y="3889132"/>
                <a:ext cx="2810185" cy="338554"/>
              </a:xfrm>
              <a:prstGeom prst="rect">
                <a:avLst/>
              </a:prstGeom>
              <a:solidFill>
                <a:srgbClr val="FFFFFF"/>
              </a:solidFill>
            </p:spPr>
            <p:txBody>
              <a:bodyPr wrap="square">
                <a:spAutoFit/>
              </a:bodyPr>
              <a:lstStyle>
                <a:defPPr>
                  <a:defRPr lang="en-US"/>
                </a:defPPr>
                <a:lvl1pPr marL="11113" marR="0" lvl="0" indent="0" defTabSz="914332" fontAlgn="auto">
                  <a:lnSpc>
                    <a:spcPct val="100000"/>
                  </a:lnSpc>
                  <a:spcBef>
                    <a:spcPts val="150"/>
                  </a:spcBef>
                  <a:spcAft>
                    <a:spcPts val="150"/>
                  </a:spcAft>
                  <a:buClr>
                    <a:srgbClr val="4CAA6D"/>
                  </a:buClr>
                  <a:buSzPct val="60000"/>
                  <a:buFont typeface="System Font Regular"/>
                  <a:buNone/>
                  <a:tabLst/>
                  <a:defRPr kumimoji="0" sz="1400" b="1" i="0" u="none" strike="noStrike" cap="none" spc="0" normalizeH="0" baseline="0">
                    <a:ln>
                      <a:noFill/>
                    </a:ln>
                    <a:solidFill>
                      <a:srgbClr val="010203"/>
                    </a:solidFill>
                    <a:effectLst/>
                    <a:uLnTx/>
                    <a:uFillTx/>
                    <a:latin typeface="DM Sans 14pt"/>
                  </a:defRPr>
                </a:lvl1p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600" b="1"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Organisational integration</a:t>
                </a:r>
              </a:p>
            </p:txBody>
          </p:sp>
          <p:sp>
            <p:nvSpPr>
              <p:cNvPr id="13" name="TextBox 12">
                <a:extLst>
                  <a:ext uri="{FF2B5EF4-FFF2-40B4-BE49-F238E27FC236}">
                    <a16:creationId xmlns:a16="http://schemas.microsoft.com/office/drawing/2014/main" id="{2021C499-BE78-CF80-EF6E-4F48517020A5}"/>
                  </a:ext>
                </a:extLst>
              </p:cNvPr>
              <p:cNvSpPr txBox="1"/>
              <p:nvPr/>
            </p:nvSpPr>
            <p:spPr>
              <a:xfrm>
                <a:off x="2171489" y="5979924"/>
                <a:ext cx="1178791" cy="338554"/>
              </a:xfrm>
              <a:prstGeom prst="rect">
                <a:avLst/>
              </a:prstGeom>
              <a:solidFill>
                <a:srgbClr val="FFFFFF"/>
              </a:solidFill>
            </p:spPr>
            <p:txBody>
              <a:bodyPr wrap="square">
                <a:spAutoFit/>
              </a:bodyPr>
              <a:lstStyle>
                <a:defPPr>
                  <a:defRPr lang="en-US"/>
                </a:defPPr>
                <a:lvl1pPr marL="11113" marR="0" lvl="0" indent="0" defTabSz="914332" fontAlgn="auto">
                  <a:lnSpc>
                    <a:spcPct val="100000"/>
                  </a:lnSpc>
                  <a:spcBef>
                    <a:spcPts val="150"/>
                  </a:spcBef>
                  <a:spcAft>
                    <a:spcPts val="150"/>
                  </a:spcAft>
                  <a:buClr>
                    <a:srgbClr val="4CAA6D"/>
                  </a:buClr>
                  <a:buSzPct val="60000"/>
                  <a:buFont typeface="System Font Regular"/>
                  <a:buNone/>
                  <a:tabLst/>
                  <a:defRPr kumimoji="0" sz="1400" b="1" i="0" u="none" strike="noStrike" cap="none" spc="0" normalizeH="0" baseline="0">
                    <a:ln>
                      <a:noFill/>
                    </a:ln>
                    <a:solidFill>
                      <a:srgbClr val="010203"/>
                    </a:solidFill>
                    <a:effectLst/>
                    <a:uLnTx/>
                    <a:uFillTx/>
                    <a:latin typeface="DM Sans 14pt"/>
                  </a:defRPr>
                </a:lvl1p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600" b="1"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Maturity</a:t>
                </a:r>
              </a:p>
            </p:txBody>
          </p:sp>
          <p:sp>
            <p:nvSpPr>
              <p:cNvPr id="14" name="Rectangle 13">
                <a:extLst>
                  <a:ext uri="{FF2B5EF4-FFF2-40B4-BE49-F238E27FC236}">
                    <a16:creationId xmlns:a16="http://schemas.microsoft.com/office/drawing/2014/main" id="{BD162AF2-D260-331D-1D8C-F4619279C809}"/>
                  </a:ext>
                </a:extLst>
              </p:cNvPr>
              <p:cNvSpPr/>
              <p:nvPr/>
            </p:nvSpPr>
            <p:spPr>
              <a:xfrm>
                <a:off x="742467" y="5567680"/>
                <a:ext cx="308303" cy="343993"/>
              </a:xfrm>
              <a:prstGeom prst="rect">
                <a:avLst/>
              </a:prstGeom>
              <a:solidFill>
                <a:srgbClr val="FFFFFF"/>
              </a:solidFill>
              <a:ln w="19050" cap="flat" cmpd="sng" algn="ctr">
                <a:no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sp>
            <p:nvSpPr>
              <p:cNvPr id="15" name="Rectangle 14">
                <a:extLst>
                  <a:ext uri="{FF2B5EF4-FFF2-40B4-BE49-F238E27FC236}">
                    <a16:creationId xmlns:a16="http://schemas.microsoft.com/office/drawing/2014/main" id="{14329404-B8F3-BF3D-635B-4A92807F0023}"/>
                  </a:ext>
                </a:extLst>
              </p:cNvPr>
              <p:cNvSpPr/>
              <p:nvPr/>
            </p:nvSpPr>
            <p:spPr>
              <a:xfrm>
                <a:off x="1034292" y="5843854"/>
                <a:ext cx="308303" cy="343993"/>
              </a:xfrm>
              <a:prstGeom prst="rect">
                <a:avLst/>
              </a:prstGeom>
              <a:solidFill>
                <a:srgbClr val="FFFFFF"/>
              </a:solidFill>
              <a:ln w="19050" cap="flat" cmpd="sng" algn="ctr">
                <a:no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grpSp>
        <p:sp>
          <p:nvSpPr>
            <p:cNvPr id="16" name="Text Placeholder 21">
              <a:extLst>
                <a:ext uri="{FF2B5EF4-FFF2-40B4-BE49-F238E27FC236}">
                  <a16:creationId xmlns:a16="http://schemas.microsoft.com/office/drawing/2014/main" id="{15E32024-26FD-8A2D-E0A0-774FFA797683}"/>
                </a:ext>
              </a:extLst>
            </p:cNvPr>
            <p:cNvSpPr txBox="1">
              <a:spLocks/>
            </p:cNvSpPr>
            <p:nvPr/>
          </p:nvSpPr>
          <p:spPr>
            <a:xfrm>
              <a:off x="1433488" y="4576451"/>
              <a:ext cx="1476000" cy="354255"/>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1200" cap="none" spc="0" normalizeH="0" baseline="0" noProof="0">
                  <a:ln>
                    <a:noFill/>
                  </a:ln>
                  <a:solidFill>
                    <a:srgbClr val="E8E8E8">
                      <a:lumMod val="50000"/>
                    </a:srgbClr>
                  </a:solidFill>
                  <a:effectLst/>
                  <a:uLnTx/>
                  <a:uFillTx/>
                  <a:latin typeface="Lato" panose="020F0502020204030203" pitchFamily="34" charset="0"/>
                  <a:ea typeface="Lato" panose="020F0502020204030203" pitchFamily="34" charset="0"/>
                  <a:cs typeface="Lato" panose="020F0502020204030203" pitchFamily="34" charset="0"/>
                </a:rPr>
                <a:t>Explorer</a:t>
              </a:r>
            </a:p>
          </p:txBody>
        </p:sp>
        <p:sp>
          <p:nvSpPr>
            <p:cNvPr id="17" name="Text Placeholder 22">
              <a:extLst>
                <a:ext uri="{FF2B5EF4-FFF2-40B4-BE49-F238E27FC236}">
                  <a16:creationId xmlns:a16="http://schemas.microsoft.com/office/drawing/2014/main" id="{256EBFA1-A5C8-3AFD-E612-2C710396D710}"/>
                </a:ext>
              </a:extLst>
            </p:cNvPr>
            <p:cNvSpPr txBox="1">
              <a:spLocks/>
            </p:cNvSpPr>
            <p:nvPr/>
          </p:nvSpPr>
          <p:spPr>
            <a:xfrm>
              <a:off x="2079363" y="3696260"/>
              <a:ext cx="1476000" cy="354255"/>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1200" cap="none" spc="0" normalizeH="0" baseline="0" noProof="0">
                  <a:ln>
                    <a:noFill/>
                  </a:ln>
                  <a:solidFill>
                    <a:srgbClr val="0F9ED5"/>
                  </a:solidFill>
                  <a:effectLst/>
                  <a:uLnTx/>
                  <a:uFillTx/>
                  <a:latin typeface="Lato" panose="020F0502020204030203" pitchFamily="34" charset="0"/>
                  <a:ea typeface="Lato" panose="020F0502020204030203" pitchFamily="34" charset="0"/>
                  <a:cs typeface="Lato" panose="020F0502020204030203" pitchFamily="34" charset="0"/>
                </a:rPr>
                <a:t>Practitioner</a:t>
              </a:r>
            </a:p>
          </p:txBody>
        </p:sp>
        <p:sp>
          <p:nvSpPr>
            <p:cNvPr id="18" name="Text Placeholder 22">
              <a:extLst>
                <a:ext uri="{FF2B5EF4-FFF2-40B4-BE49-F238E27FC236}">
                  <a16:creationId xmlns:a16="http://schemas.microsoft.com/office/drawing/2014/main" id="{81AA9E75-52A2-ACCD-085C-E0BEEB98AEE1}"/>
                </a:ext>
              </a:extLst>
            </p:cNvPr>
            <p:cNvSpPr txBox="1">
              <a:spLocks/>
            </p:cNvSpPr>
            <p:nvPr/>
          </p:nvSpPr>
          <p:spPr>
            <a:xfrm>
              <a:off x="2725238" y="2816069"/>
              <a:ext cx="1476000" cy="354255"/>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1200" cap="none" spc="0" normalizeH="0" baseline="0" noProof="0">
                  <a:ln>
                    <a:noFill/>
                  </a:ln>
                  <a:solidFill>
                    <a:srgbClr val="196B24"/>
                  </a:solidFill>
                  <a:effectLst/>
                  <a:uLnTx/>
                  <a:uFillTx/>
                  <a:latin typeface="Lato" panose="020F0502020204030203" pitchFamily="34" charset="0"/>
                  <a:ea typeface="Lato" panose="020F0502020204030203" pitchFamily="34" charset="0"/>
                  <a:cs typeface="Lato" panose="020F0502020204030203" pitchFamily="34" charset="0"/>
                </a:rPr>
                <a:t>Innovator</a:t>
              </a:r>
            </a:p>
          </p:txBody>
        </p:sp>
        <p:sp>
          <p:nvSpPr>
            <p:cNvPr id="19" name="Text Placeholder 22">
              <a:extLst>
                <a:ext uri="{FF2B5EF4-FFF2-40B4-BE49-F238E27FC236}">
                  <a16:creationId xmlns:a16="http://schemas.microsoft.com/office/drawing/2014/main" id="{01E428E2-58EA-9D7A-6DA0-5685228B0BED}"/>
                </a:ext>
              </a:extLst>
            </p:cNvPr>
            <p:cNvSpPr txBox="1">
              <a:spLocks/>
            </p:cNvSpPr>
            <p:nvPr/>
          </p:nvSpPr>
          <p:spPr>
            <a:xfrm>
              <a:off x="2541728" y="1786638"/>
              <a:ext cx="3145034" cy="338554"/>
            </a:xfrm>
            <a:prstGeom prst="rect">
              <a:avLst/>
            </a:prstGeom>
            <a:noFill/>
          </p:spPr>
          <p:txBody>
            <a:bodyPr wrap="square">
              <a:spAutoFit/>
            </a:bodyPr>
            <a:lstStyle>
              <a:defPPr>
                <a:defRPr lang="en-US"/>
              </a:defPPr>
              <a:lvl1pPr marL="11113" marR="0" lvl="0" indent="0" algn="ctr" defTabSz="914332" fontAlgn="auto">
                <a:lnSpc>
                  <a:spcPct val="100000"/>
                </a:lnSpc>
                <a:spcBef>
                  <a:spcPts val="150"/>
                </a:spcBef>
                <a:spcAft>
                  <a:spcPts val="150"/>
                </a:spcAft>
                <a:buClr>
                  <a:srgbClr val="4CAA6D"/>
                </a:buClr>
                <a:buSzPct val="60000"/>
                <a:buFont typeface="System Font Regular"/>
                <a:buNone/>
                <a:tabLst/>
                <a:defRPr kumimoji="0" sz="1600" b="1" i="0" u="none" strike="noStrike" cap="none" spc="0" normalizeH="0" baseline="0">
                  <a:ln>
                    <a:noFill/>
                  </a:ln>
                  <a:solidFill>
                    <a:srgbClr val="010203"/>
                  </a:solidFill>
                  <a:effectLst/>
                  <a:uLnTx/>
                  <a:uFillTx/>
                  <a:latin typeface="DM Sans 14pt"/>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600" b="1"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Nature-Positive Outcomes</a:t>
              </a:r>
            </a:p>
          </p:txBody>
        </p:sp>
        <p:grpSp>
          <p:nvGrpSpPr>
            <p:cNvPr id="20" name="Group 19">
              <a:extLst>
                <a:ext uri="{FF2B5EF4-FFF2-40B4-BE49-F238E27FC236}">
                  <a16:creationId xmlns:a16="http://schemas.microsoft.com/office/drawing/2014/main" id="{AA65B4F8-B65B-ADDC-093C-5EAFD2C87DD8}"/>
                </a:ext>
              </a:extLst>
            </p:cNvPr>
            <p:cNvGrpSpPr/>
            <p:nvPr/>
          </p:nvGrpSpPr>
          <p:grpSpPr>
            <a:xfrm>
              <a:off x="6218796" y="2018877"/>
              <a:ext cx="5076963" cy="2738987"/>
              <a:chOff x="6505238" y="2067572"/>
              <a:chExt cx="5076963" cy="2738987"/>
            </a:xfrm>
          </p:grpSpPr>
          <p:sp>
            <p:nvSpPr>
              <p:cNvPr id="21" name="TextBox 20">
                <a:extLst>
                  <a:ext uri="{FF2B5EF4-FFF2-40B4-BE49-F238E27FC236}">
                    <a16:creationId xmlns:a16="http://schemas.microsoft.com/office/drawing/2014/main" id="{8B137E0B-E6CE-6C42-E138-544224F1D803}"/>
                  </a:ext>
                </a:extLst>
              </p:cNvPr>
              <p:cNvSpPr txBox="1"/>
              <p:nvPr/>
            </p:nvSpPr>
            <p:spPr>
              <a:xfrm>
                <a:off x="6505238" y="2067572"/>
                <a:ext cx="5076963" cy="2631490"/>
              </a:xfrm>
              <a:prstGeom prst="rect">
                <a:avLst/>
              </a:prstGeom>
              <a:noFill/>
            </p:spPr>
            <p:txBody>
              <a:bodyPr wrap="square">
                <a:spAutoFit/>
              </a:bodyPr>
              <a:lstStyle/>
              <a:p>
                <a:pPr marL="0" marR="0" lvl="0" indent="0" defTabSz="1828663" eaLnBrk="1" fontAlgn="auto" latinLnBrk="0" hangingPunct="1">
                  <a:lnSpc>
                    <a:spcPct val="100000"/>
                  </a:lnSpc>
                  <a:spcBef>
                    <a:spcPts val="0"/>
                  </a:spcBef>
                  <a:spcAft>
                    <a:spcPts val="0"/>
                  </a:spcAft>
                  <a:buClrTx/>
                  <a:buSzTx/>
                  <a:buFontTx/>
                  <a:buNone/>
                  <a:tabLst/>
                  <a:defRPr/>
                </a:pPr>
                <a:r>
                  <a:rPr kumimoji="0" lang="en-GB" sz="1500" b="0"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The Nature-Positive Navigator provides a practical maturity pathway for embedding actions that support </a:t>
                </a:r>
                <a:r>
                  <a:rPr kumimoji="0" lang="en-GB" sz="1500" b="1"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Nature-Positive outcomes </a:t>
                </a:r>
                <a:r>
                  <a:rPr kumimoji="0" lang="en-GB" sz="1500" b="0"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across six focus areas:</a:t>
                </a:r>
              </a:p>
              <a:p>
                <a:pPr marL="0" marR="0" lvl="0" indent="0" defTabSz="1828663" eaLnBrk="1" fontAlgn="auto" latinLnBrk="0" hangingPunct="1">
                  <a:lnSpc>
                    <a:spcPct val="100000"/>
                  </a:lnSpc>
                  <a:spcBef>
                    <a:spcPts val="0"/>
                  </a:spcBef>
                  <a:spcAft>
                    <a:spcPts val="0"/>
                  </a:spcAft>
                  <a:buClrTx/>
                  <a:buSzTx/>
                  <a:buFontTx/>
                  <a:buNone/>
                  <a:tabLst/>
                  <a:defRPr/>
                </a:pPr>
                <a:endParaRPr kumimoji="0" lang="en-GB" sz="1500" b="0"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1828663" eaLnBrk="1" fontAlgn="auto" latinLnBrk="0" hangingPunct="1">
                  <a:lnSpc>
                    <a:spcPct val="100000"/>
                  </a:lnSpc>
                  <a:spcBef>
                    <a:spcPts val="0"/>
                  </a:spcBef>
                  <a:spcAft>
                    <a:spcPts val="0"/>
                  </a:spcAft>
                  <a:buClrTx/>
                  <a:buSzTx/>
                  <a:buFontTx/>
                  <a:buNone/>
                  <a:tabLst/>
                  <a:defRPr/>
                </a:pPr>
                <a:endParaRPr kumimoji="0" lang="en-GB" sz="1500" b="0"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1828663" eaLnBrk="1" fontAlgn="auto" latinLnBrk="0" hangingPunct="1">
                  <a:lnSpc>
                    <a:spcPct val="100000"/>
                  </a:lnSpc>
                  <a:spcBef>
                    <a:spcPts val="0"/>
                  </a:spcBef>
                  <a:spcAft>
                    <a:spcPts val="0"/>
                  </a:spcAft>
                  <a:buClrTx/>
                  <a:buSzTx/>
                  <a:buFontTx/>
                  <a:buNone/>
                  <a:tabLst/>
                  <a:defRPr/>
                </a:pPr>
                <a:endParaRPr kumimoji="0" lang="en-GB" sz="1500" b="0"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1828663" eaLnBrk="1" fontAlgn="auto" latinLnBrk="0" hangingPunct="1">
                  <a:lnSpc>
                    <a:spcPct val="100000"/>
                  </a:lnSpc>
                  <a:spcBef>
                    <a:spcPts val="0"/>
                  </a:spcBef>
                  <a:spcAft>
                    <a:spcPts val="0"/>
                  </a:spcAft>
                  <a:buClrTx/>
                  <a:buSzTx/>
                  <a:buFontTx/>
                  <a:buNone/>
                  <a:tabLst/>
                  <a:defRPr/>
                </a:pPr>
                <a:endParaRPr kumimoji="0" lang="en-GB" sz="1500" b="0"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1828663" eaLnBrk="1" fontAlgn="auto" latinLnBrk="0" hangingPunct="1">
                  <a:lnSpc>
                    <a:spcPct val="100000"/>
                  </a:lnSpc>
                  <a:spcBef>
                    <a:spcPts val="0"/>
                  </a:spcBef>
                  <a:spcAft>
                    <a:spcPts val="0"/>
                  </a:spcAft>
                  <a:buClrTx/>
                  <a:buSzTx/>
                  <a:buFontTx/>
                  <a:buNone/>
                  <a:tabLst/>
                  <a:defRPr/>
                </a:pPr>
                <a:endParaRPr kumimoji="0" lang="en-GB" sz="1500" b="0"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1828663" eaLnBrk="1" fontAlgn="auto" latinLnBrk="0" hangingPunct="1">
                  <a:lnSpc>
                    <a:spcPct val="100000"/>
                  </a:lnSpc>
                  <a:spcBef>
                    <a:spcPts val="0"/>
                  </a:spcBef>
                  <a:spcAft>
                    <a:spcPts val="0"/>
                  </a:spcAft>
                  <a:buClrTx/>
                  <a:buSzTx/>
                  <a:buFontTx/>
                  <a:buNone/>
                  <a:tabLst/>
                  <a:defRPr/>
                </a:pPr>
                <a:endParaRPr kumimoji="0" lang="en-GB" sz="1500" b="0"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1828663" eaLnBrk="1" fontAlgn="auto" latinLnBrk="0" hangingPunct="1">
                  <a:lnSpc>
                    <a:spcPct val="100000"/>
                  </a:lnSpc>
                  <a:spcBef>
                    <a:spcPts val="0"/>
                  </a:spcBef>
                  <a:spcAft>
                    <a:spcPts val="0"/>
                  </a:spcAft>
                  <a:buClrTx/>
                  <a:buSzTx/>
                  <a:buFontTx/>
                  <a:buNone/>
                  <a:tabLst/>
                  <a:defRPr/>
                </a:pPr>
                <a:endParaRPr kumimoji="0" lang="en-GB" sz="1500" b="0"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defTabSz="1828663" eaLnBrk="1" fontAlgn="auto" latinLnBrk="0" hangingPunct="1">
                  <a:lnSpc>
                    <a:spcPct val="100000"/>
                  </a:lnSpc>
                  <a:spcBef>
                    <a:spcPts val="0"/>
                  </a:spcBef>
                  <a:spcAft>
                    <a:spcPts val="0"/>
                  </a:spcAft>
                  <a:buClrTx/>
                  <a:buSzTx/>
                  <a:buFontTx/>
                  <a:buNone/>
                  <a:tabLst/>
                  <a:defRPr/>
                </a:pPr>
                <a:endParaRPr kumimoji="0" lang="en-GB" sz="1500" b="0"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p:txBody>
          </p:sp>
          <p:grpSp>
            <p:nvGrpSpPr>
              <p:cNvPr id="22" name="Group 21">
                <a:extLst>
                  <a:ext uri="{FF2B5EF4-FFF2-40B4-BE49-F238E27FC236}">
                    <a16:creationId xmlns:a16="http://schemas.microsoft.com/office/drawing/2014/main" id="{56C40F72-4412-1D35-A9B3-6DE9F7607FBD}"/>
                  </a:ext>
                </a:extLst>
              </p:cNvPr>
              <p:cNvGrpSpPr/>
              <p:nvPr/>
            </p:nvGrpSpPr>
            <p:grpSpPr>
              <a:xfrm>
                <a:off x="6505238" y="3153216"/>
                <a:ext cx="4925409" cy="1653343"/>
                <a:chOff x="6429406" y="3342150"/>
                <a:chExt cx="4925409" cy="1653343"/>
              </a:xfrm>
            </p:grpSpPr>
            <p:sp>
              <p:nvSpPr>
                <p:cNvPr id="23" name="Text Placeholder 21">
                  <a:extLst>
                    <a:ext uri="{FF2B5EF4-FFF2-40B4-BE49-F238E27FC236}">
                      <a16:creationId xmlns:a16="http://schemas.microsoft.com/office/drawing/2014/main" id="{10471343-96A7-224E-5F2E-D4A7B48BF3E6}"/>
                    </a:ext>
                  </a:extLst>
                </p:cNvPr>
                <p:cNvSpPr txBox="1">
                  <a:spLocks/>
                </p:cNvSpPr>
                <p:nvPr/>
              </p:nvSpPr>
              <p:spPr>
                <a:xfrm>
                  <a:off x="6429406" y="3342150"/>
                  <a:ext cx="2340000" cy="457200"/>
                </a:xfrm>
                <a:prstGeom prst="rect">
                  <a:avLst/>
                </a:prstGeom>
                <a:solidFill>
                  <a:srgbClr val="1E4E5B">
                    <a:lumMod val="20000"/>
                    <a:lumOff val="80000"/>
                  </a:srgbClr>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500" b="0" i="0" u="none" strike="noStrike" kern="1200" cap="none" spc="0" normalizeH="0" baseline="0" noProof="0">
                      <a:ln>
                        <a:noFill/>
                      </a:ln>
                      <a:solidFill>
                        <a:srgbClr val="E8E8E8">
                          <a:lumMod val="10000"/>
                        </a:srgbClr>
                      </a:solidFill>
                      <a:effectLst/>
                      <a:uLnTx/>
                      <a:uFillTx/>
                      <a:latin typeface="Lato" panose="020F0502020204030203" pitchFamily="34" charset="0"/>
                      <a:ea typeface="Lato" panose="020F0502020204030203" pitchFamily="34" charset="0"/>
                      <a:cs typeface="Lato" panose="020F0502020204030203" pitchFamily="34" charset="0"/>
                    </a:rPr>
                    <a:t>1. Governance</a:t>
                  </a:r>
                </a:p>
              </p:txBody>
            </p:sp>
            <p:sp>
              <p:nvSpPr>
                <p:cNvPr id="24" name="Text Placeholder 21">
                  <a:extLst>
                    <a:ext uri="{FF2B5EF4-FFF2-40B4-BE49-F238E27FC236}">
                      <a16:creationId xmlns:a16="http://schemas.microsoft.com/office/drawing/2014/main" id="{E782161C-4C89-B6A9-275D-5D7E3BAE6315}"/>
                    </a:ext>
                  </a:extLst>
                </p:cNvPr>
                <p:cNvSpPr txBox="1">
                  <a:spLocks/>
                </p:cNvSpPr>
                <p:nvPr/>
              </p:nvSpPr>
              <p:spPr>
                <a:xfrm>
                  <a:off x="9014815" y="3342150"/>
                  <a:ext cx="2340000" cy="457200"/>
                </a:xfrm>
                <a:prstGeom prst="rect">
                  <a:avLst/>
                </a:prstGeom>
                <a:solidFill>
                  <a:srgbClr val="1E4E5B">
                    <a:lumMod val="20000"/>
                    <a:lumOff val="80000"/>
                  </a:srgbClr>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500" b="0" i="0" u="none" strike="noStrike" kern="1200" cap="none" spc="0" normalizeH="0" baseline="0" noProof="0">
                      <a:ln>
                        <a:noFill/>
                      </a:ln>
                      <a:solidFill>
                        <a:srgbClr val="E8E8E8">
                          <a:lumMod val="10000"/>
                        </a:srgbClr>
                      </a:solidFill>
                      <a:effectLst/>
                      <a:uLnTx/>
                      <a:uFillTx/>
                      <a:latin typeface="Lato" panose="020F0502020204030203" pitchFamily="34" charset="0"/>
                      <a:ea typeface="Lato" panose="020F0502020204030203" pitchFamily="34" charset="0"/>
                      <a:cs typeface="Lato" panose="020F0502020204030203" pitchFamily="34" charset="0"/>
                    </a:rPr>
                    <a:t>4. Nature Outcomes</a:t>
                  </a:r>
                </a:p>
              </p:txBody>
            </p:sp>
            <p:sp>
              <p:nvSpPr>
                <p:cNvPr id="25" name="Text Placeholder 21">
                  <a:extLst>
                    <a:ext uri="{FF2B5EF4-FFF2-40B4-BE49-F238E27FC236}">
                      <a16:creationId xmlns:a16="http://schemas.microsoft.com/office/drawing/2014/main" id="{6B7F87EC-6C13-8559-339F-30E6F2381455}"/>
                    </a:ext>
                  </a:extLst>
                </p:cNvPr>
                <p:cNvSpPr txBox="1">
                  <a:spLocks/>
                </p:cNvSpPr>
                <p:nvPr/>
              </p:nvSpPr>
              <p:spPr>
                <a:xfrm>
                  <a:off x="6429406" y="3940221"/>
                  <a:ext cx="2340000" cy="457200"/>
                </a:xfrm>
                <a:prstGeom prst="rect">
                  <a:avLst/>
                </a:prstGeom>
                <a:solidFill>
                  <a:srgbClr val="1E4E5B">
                    <a:lumMod val="20000"/>
                    <a:lumOff val="80000"/>
                  </a:srgbClr>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500" b="0" i="0" u="none" strike="noStrike" kern="1200" cap="none" spc="0" normalizeH="0" baseline="0" noProof="0">
                      <a:ln>
                        <a:noFill/>
                      </a:ln>
                      <a:solidFill>
                        <a:srgbClr val="E8E8E8">
                          <a:lumMod val="10000"/>
                        </a:srgbClr>
                      </a:solidFill>
                      <a:effectLst/>
                      <a:uLnTx/>
                      <a:uFillTx/>
                      <a:latin typeface="Lato" panose="020F0502020204030203" pitchFamily="34" charset="0"/>
                      <a:ea typeface="Lato" panose="020F0502020204030203" pitchFamily="34" charset="0"/>
                      <a:cs typeface="Lato" panose="020F0502020204030203" pitchFamily="34" charset="0"/>
                    </a:rPr>
                    <a:t>2. Strategy</a:t>
                  </a:r>
                </a:p>
              </p:txBody>
            </p:sp>
            <p:sp>
              <p:nvSpPr>
                <p:cNvPr id="26" name="Text Placeholder 21">
                  <a:extLst>
                    <a:ext uri="{FF2B5EF4-FFF2-40B4-BE49-F238E27FC236}">
                      <a16:creationId xmlns:a16="http://schemas.microsoft.com/office/drawing/2014/main" id="{CE5A131C-A770-B85F-426D-A94FE7E392C6}"/>
                    </a:ext>
                  </a:extLst>
                </p:cNvPr>
                <p:cNvSpPr txBox="1">
                  <a:spLocks/>
                </p:cNvSpPr>
                <p:nvPr/>
              </p:nvSpPr>
              <p:spPr>
                <a:xfrm>
                  <a:off x="9014815" y="3940221"/>
                  <a:ext cx="2340000" cy="457200"/>
                </a:xfrm>
                <a:prstGeom prst="rect">
                  <a:avLst/>
                </a:prstGeom>
                <a:solidFill>
                  <a:srgbClr val="1E4E5B">
                    <a:lumMod val="20000"/>
                    <a:lumOff val="80000"/>
                  </a:srgbClr>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500" b="0" i="0" u="none" strike="noStrike" kern="1200" cap="none" spc="0" normalizeH="0" baseline="0" noProof="0">
                      <a:ln>
                        <a:noFill/>
                      </a:ln>
                      <a:solidFill>
                        <a:srgbClr val="E8E8E8">
                          <a:lumMod val="10000"/>
                        </a:srgbClr>
                      </a:solidFill>
                      <a:effectLst/>
                      <a:uLnTx/>
                      <a:uFillTx/>
                      <a:latin typeface="Lato" panose="020F0502020204030203" pitchFamily="34" charset="0"/>
                      <a:ea typeface="Lato" panose="020F0502020204030203" pitchFamily="34" charset="0"/>
                      <a:cs typeface="Lato" panose="020F0502020204030203" pitchFamily="34" charset="0"/>
                    </a:rPr>
                    <a:t>5. Stakeholder Participation</a:t>
                  </a:r>
                </a:p>
              </p:txBody>
            </p:sp>
            <p:sp>
              <p:nvSpPr>
                <p:cNvPr id="27" name="Text Placeholder 21">
                  <a:extLst>
                    <a:ext uri="{FF2B5EF4-FFF2-40B4-BE49-F238E27FC236}">
                      <a16:creationId xmlns:a16="http://schemas.microsoft.com/office/drawing/2014/main" id="{0FE3D9E8-6FEB-E6C8-99E8-2E428E3A2647}"/>
                    </a:ext>
                  </a:extLst>
                </p:cNvPr>
                <p:cNvSpPr txBox="1">
                  <a:spLocks/>
                </p:cNvSpPr>
                <p:nvPr/>
              </p:nvSpPr>
              <p:spPr>
                <a:xfrm>
                  <a:off x="6429406" y="4538293"/>
                  <a:ext cx="2340000" cy="457200"/>
                </a:xfrm>
                <a:prstGeom prst="rect">
                  <a:avLst/>
                </a:prstGeom>
                <a:solidFill>
                  <a:srgbClr val="1E4E5B">
                    <a:lumMod val="20000"/>
                    <a:lumOff val="80000"/>
                  </a:srgbClr>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500" b="0" i="0" u="none" strike="noStrike" kern="1200" cap="none" spc="0" normalizeH="0" baseline="0" noProof="0">
                      <a:ln>
                        <a:noFill/>
                      </a:ln>
                      <a:solidFill>
                        <a:srgbClr val="E8E8E8">
                          <a:lumMod val="10000"/>
                        </a:srgbClr>
                      </a:solidFill>
                      <a:effectLst/>
                      <a:uLnTx/>
                      <a:uFillTx/>
                      <a:latin typeface="Lato" panose="020F0502020204030203" pitchFamily="34" charset="0"/>
                      <a:ea typeface="Lato" panose="020F0502020204030203" pitchFamily="34" charset="0"/>
                      <a:cs typeface="Lato" panose="020F0502020204030203" pitchFamily="34" charset="0"/>
                    </a:rPr>
                    <a:t>3. Risk Management</a:t>
                  </a:r>
                </a:p>
              </p:txBody>
            </p:sp>
            <p:sp>
              <p:nvSpPr>
                <p:cNvPr id="28" name="Text Placeholder 21">
                  <a:extLst>
                    <a:ext uri="{FF2B5EF4-FFF2-40B4-BE49-F238E27FC236}">
                      <a16:creationId xmlns:a16="http://schemas.microsoft.com/office/drawing/2014/main" id="{176F898F-79F2-AE82-A18E-B916C675D5A0}"/>
                    </a:ext>
                  </a:extLst>
                </p:cNvPr>
                <p:cNvSpPr txBox="1">
                  <a:spLocks/>
                </p:cNvSpPr>
                <p:nvPr/>
              </p:nvSpPr>
              <p:spPr>
                <a:xfrm>
                  <a:off x="9014815" y="4538293"/>
                  <a:ext cx="2340000" cy="457200"/>
                </a:xfrm>
                <a:prstGeom prst="rect">
                  <a:avLst/>
                </a:prstGeom>
                <a:solidFill>
                  <a:srgbClr val="1E4E5B">
                    <a:lumMod val="20000"/>
                    <a:lumOff val="80000"/>
                  </a:srgbClr>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500" b="0" i="0" u="none" strike="noStrike" kern="1200" cap="none" spc="0" normalizeH="0" baseline="0" noProof="0">
                      <a:ln>
                        <a:noFill/>
                      </a:ln>
                      <a:solidFill>
                        <a:srgbClr val="E8E8E8">
                          <a:lumMod val="10000"/>
                        </a:srgbClr>
                      </a:solidFill>
                      <a:effectLst/>
                      <a:uLnTx/>
                      <a:uFillTx/>
                      <a:latin typeface="Lato" panose="020F0502020204030203" pitchFamily="34" charset="0"/>
                      <a:ea typeface="Lato" panose="020F0502020204030203" pitchFamily="34" charset="0"/>
                      <a:cs typeface="Lato" panose="020F0502020204030203" pitchFamily="34" charset="0"/>
                    </a:rPr>
                    <a:t>6. Social Principles</a:t>
                  </a:r>
                </a:p>
              </p:txBody>
            </p:sp>
          </p:grpSp>
        </p:grpSp>
      </p:grpSp>
    </p:spTree>
    <p:extLst>
      <p:ext uri="{BB962C8B-B14F-4D97-AF65-F5344CB8AC3E}">
        <p14:creationId xmlns:p14="http://schemas.microsoft.com/office/powerpoint/2010/main" val="246800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8105A-5DE2-CB82-06EF-130DADAD8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745F3-A5D6-4AEC-9A7D-3E56A905FD6D}"/>
              </a:ext>
            </a:extLst>
          </p:cNvPr>
          <p:cNvSpPr>
            <a:spLocks noGrp="1"/>
          </p:cNvSpPr>
          <p:nvPr>
            <p:ph type="title"/>
          </p:nvPr>
        </p:nvSpPr>
        <p:spPr/>
        <p:txBody>
          <a:bodyPr>
            <a:normAutofit/>
          </a:bodyPr>
          <a:lstStyle/>
          <a:p>
            <a:r>
              <a:rPr lang="en-GB" sz="3200" dirty="0"/>
              <a:t>Poll #1</a:t>
            </a:r>
          </a:p>
        </p:txBody>
      </p:sp>
      <p:pic>
        <p:nvPicPr>
          <p:cNvPr id="7" name="Picture 6">
            <a:extLst>
              <a:ext uri="{FF2B5EF4-FFF2-40B4-BE49-F238E27FC236}">
                <a16:creationId xmlns:a16="http://schemas.microsoft.com/office/drawing/2014/main" id="{925FC584-960E-7B1D-B633-241F40DB5FA0}"/>
              </a:ext>
            </a:extLst>
          </p:cNvPr>
          <p:cNvPicPr>
            <a:picLocks noChangeAspect="1"/>
          </p:cNvPicPr>
          <p:nvPr/>
        </p:nvPicPr>
        <p:blipFill>
          <a:blip r:embed="rId4"/>
          <a:srcRect/>
          <a:stretch/>
        </p:blipFill>
        <p:spPr>
          <a:xfrm>
            <a:off x="9512939" y="6118861"/>
            <a:ext cx="1716917" cy="577608"/>
          </a:xfrm>
          <a:prstGeom prst="rect">
            <a:avLst/>
          </a:prstGeom>
        </p:spPr>
      </p:pic>
      <p:sp>
        <p:nvSpPr>
          <p:cNvPr id="4" name="Text Box 44">
            <a:extLst>
              <a:ext uri="{FF2B5EF4-FFF2-40B4-BE49-F238E27FC236}">
                <a16:creationId xmlns:a16="http://schemas.microsoft.com/office/drawing/2014/main" id="{3979F288-3A28-839C-D3D2-BFD2ACFC3B1A}"/>
              </a:ext>
            </a:extLst>
          </p:cNvPr>
          <p:cNvSpPr txBox="1"/>
          <p:nvPr/>
        </p:nvSpPr>
        <p:spPr>
          <a:xfrm>
            <a:off x="1031385" y="2177676"/>
            <a:ext cx="10198471" cy="3638924"/>
          </a:xfrm>
          <a:prstGeom prst="roundRect">
            <a:avLst>
              <a:gd name="adj" fmla="val 10614"/>
            </a:avLst>
          </a:prstGeom>
          <a:solidFill>
            <a:schemeClr val="tx2">
              <a:lumMod val="10000"/>
              <a:lumOff val="90000"/>
            </a:schemeClr>
          </a:solidFill>
          <a:ln w="38100">
            <a:solidFill>
              <a:schemeClr val="tx2">
                <a:lumMod val="50000"/>
                <a:lumOff val="50000"/>
              </a:schemeClr>
            </a:solidFill>
            <a:prstDash val="dashDot"/>
          </a:ln>
        </p:spPr>
        <p:txBody>
          <a:bodyPr rot="0" spcFirstLastPara="0" vert="horz" wrap="square" lIns="108000" tIns="144000" rIns="108000" bIns="144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800"/>
              </a:spcAft>
              <a:buClrTx/>
              <a:buSzTx/>
              <a:buFontTx/>
              <a:buNone/>
              <a:tabLst/>
              <a:defRPr/>
            </a:pPr>
            <a:r>
              <a:rPr kumimoji="0" lang="en-ID" sz="4000" b="0" i="1" u="none" strike="noStrike" kern="10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rPr>
              <a:t>What do you consider your company’s maturity starting point to be?</a:t>
            </a:r>
            <a:endParaRPr kumimoji="0" lang="en-US" sz="4000" b="0" i="0" u="none" strike="noStrike" kern="10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058626990"/>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EB0F7-B773-E759-6A30-7CBA0EE04C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D1233-682F-B4E0-918B-4AC81577A748}"/>
              </a:ext>
            </a:extLst>
          </p:cNvPr>
          <p:cNvSpPr>
            <a:spLocks noGrp="1"/>
          </p:cNvSpPr>
          <p:nvPr>
            <p:ph type="title"/>
          </p:nvPr>
        </p:nvSpPr>
        <p:spPr/>
        <p:txBody>
          <a:bodyPr>
            <a:normAutofit/>
          </a:bodyPr>
          <a:lstStyle/>
          <a:p>
            <a:r>
              <a:rPr lang="en-GB" sz="3200"/>
              <a:t>Why industry stakeholders asked for this Navigator</a:t>
            </a:r>
          </a:p>
        </p:txBody>
      </p:sp>
      <p:pic>
        <p:nvPicPr>
          <p:cNvPr id="7" name="Picture 6">
            <a:extLst>
              <a:ext uri="{FF2B5EF4-FFF2-40B4-BE49-F238E27FC236}">
                <a16:creationId xmlns:a16="http://schemas.microsoft.com/office/drawing/2014/main" id="{963C385E-E8B4-1ABF-F1C4-5D8DA36D5409}"/>
              </a:ext>
            </a:extLst>
          </p:cNvPr>
          <p:cNvPicPr>
            <a:picLocks noChangeAspect="1"/>
          </p:cNvPicPr>
          <p:nvPr/>
        </p:nvPicPr>
        <p:blipFill>
          <a:blip r:embed="rId3"/>
          <a:srcRect/>
          <a:stretch/>
        </p:blipFill>
        <p:spPr>
          <a:xfrm>
            <a:off x="9512939" y="6118861"/>
            <a:ext cx="1716917" cy="577608"/>
          </a:xfrm>
          <a:prstGeom prst="rect">
            <a:avLst/>
          </a:prstGeom>
        </p:spPr>
      </p:pic>
      <p:graphicFrame>
        <p:nvGraphicFramePr>
          <p:cNvPr id="4" name="Table 3">
            <a:extLst>
              <a:ext uri="{FF2B5EF4-FFF2-40B4-BE49-F238E27FC236}">
                <a16:creationId xmlns:a16="http://schemas.microsoft.com/office/drawing/2014/main" id="{8D57D045-6786-E2F2-8A25-8CEC88BE5374}"/>
              </a:ext>
            </a:extLst>
          </p:cNvPr>
          <p:cNvGraphicFramePr>
            <a:graphicFrameLocks noGrp="1"/>
          </p:cNvGraphicFramePr>
          <p:nvPr>
            <p:extLst>
              <p:ext uri="{D42A27DB-BD31-4B8C-83A1-F6EECF244321}">
                <p14:modId xmlns:p14="http://schemas.microsoft.com/office/powerpoint/2010/main" val="1120842483"/>
              </p:ext>
            </p:extLst>
          </p:nvPr>
        </p:nvGraphicFramePr>
        <p:xfrm>
          <a:off x="1031384" y="1794128"/>
          <a:ext cx="10515599" cy="4080002"/>
        </p:xfrm>
        <a:graphic>
          <a:graphicData uri="http://schemas.openxmlformats.org/drawingml/2006/table">
            <a:tbl>
              <a:tblPr firstRow="1" firstCol="1" bandRow="1"/>
              <a:tblGrid>
                <a:gridCol w="10515599">
                  <a:extLst>
                    <a:ext uri="{9D8B030D-6E8A-4147-A177-3AD203B41FA5}">
                      <a16:colId xmlns:a16="http://schemas.microsoft.com/office/drawing/2014/main" val="4098072839"/>
                    </a:ext>
                  </a:extLst>
                </a:gridCol>
              </a:tblGrid>
              <a:tr h="3796412">
                <a:tc>
                  <a:txBody>
                    <a:bodyPr/>
                    <a:lstStyle/>
                    <a:p>
                      <a:pPr marL="0" marR="0" algn="just">
                        <a:lnSpc>
                          <a:spcPct val="115000"/>
                        </a:lnSpc>
                        <a:spcAft>
                          <a:spcPts val="800"/>
                        </a:spcAft>
                        <a:buNone/>
                      </a:pPr>
                      <a:r>
                        <a:rPr lang="en-ID" sz="2000" kern="100" dirty="0">
                          <a:solidFill>
                            <a:srgbClr val="010203"/>
                          </a:solidFill>
                          <a:effectLst/>
                          <a:latin typeface="Lato" panose="020F0502020204030203" pitchFamily="34" charset="0"/>
                          <a:ea typeface="Lato" panose="020F0502020204030203" pitchFamily="34" charset="0"/>
                          <a:cs typeface="Lato" panose="020F0502020204030203" pitchFamily="34" charset="0"/>
                        </a:rPr>
                        <a:t>Developers, financial institutions and NGOs consistently highlighted the need for:</a:t>
                      </a:r>
                    </a:p>
                    <a:p>
                      <a:pPr marL="342900" marR="0" indent="-342900" algn="just">
                        <a:lnSpc>
                          <a:spcPct val="115000"/>
                        </a:lnSpc>
                        <a:spcAft>
                          <a:spcPts val="800"/>
                        </a:spcAft>
                        <a:buFont typeface="Wingdings" panose="05000000000000000000" pitchFamily="2" charset="2"/>
                        <a:buChar char="ü"/>
                      </a:pPr>
                      <a:r>
                        <a:rPr lang="en-ID" sz="2000" kern="100" dirty="0">
                          <a:solidFill>
                            <a:srgbClr val="010203"/>
                          </a:solidFill>
                          <a:effectLst/>
                          <a:latin typeface="Lato" panose="020F0502020204030203" pitchFamily="34" charset="0"/>
                          <a:ea typeface="Lato" panose="020F0502020204030203" pitchFamily="34" charset="0"/>
                          <a:cs typeface="Lato" panose="020F0502020204030203" pitchFamily="34" charset="0"/>
                        </a:rPr>
                        <a:t>Practical improvement pathway</a:t>
                      </a:r>
                    </a:p>
                    <a:p>
                      <a:pPr marL="342900" marR="0" indent="-342900" algn="just">
                        <a:lnSpc>
                          <a:spcPct val="115000"/>
                        </a:lnSpc>
                        <a:spcAft>
                          <a:spcPts val="800"/>
                        </a:spcAft>
                        <a:buFont typeface="Wingdings" panose="05000000000000000000" pitchFamily="2" charset="2"/>
                        <a:buChar char="ü"/>
                      </a:pPr>
                      <a:r>
                        <a:rPr lang="en-US" sz="2000" kern="100" dirty="0">
                          <a:effectLst/>
                          <a:latin typeface="Lato" panose="020F0502020204030203" pitchFamily="34" charset="0"/>
                          <a:ea typeface="Lato" panose="020F0502020204030203" pitchFamily="34" charset="0"/>
                          <a:cs typeface="Lato" panose="020F0502020204030203" pitchFamily="34" charset="0"/>
                        </a:rPr>
                        <a:t>Clear reporting navigation</a:t>
                      </a:r>
                    </a:p>
                    <a:p>
                      <a:pPr marL="342900" marR="0" indent="-342900" algn="just">
                        <a:lnSpc>
                          <a:spcPct val="115000"/>
                        </a:lnSpc>
                        <a:spcAft>
                          <a:spcPts val="800"/>
                        </a:spcAft>
                        <a:buFont typeface="Wingdings" panose="05000000000000000000" pitchFamily="2" charset="2"/>
                        <a:buChar char="ü"/>
                      </a:pPr>
                      <a:r>
                        <a:rPr lang="en-US" sz="2000" kern="100" dirty="0">
                          <a:effectLst/>
                          <a:latin typeface="Lato" panose="020F0502020204030203" pitchFamily="34" charset="0"/>
                          <a:ea typeface="Lato" panose="020F0502020204030203" pitchFamily="34" charset="0"/>
                          <a:cs typeface="Lato" panose="020F0502020204030203" pitchFamily="34" charset="0"/>
                        </a:rPr>
                        <a:t>Reporting-to-action links</a:t>
                      </a:r>
                    </a:p>
                    <a:p>
                      <a:pPr marL="342900" marR="0" indent="-342900" algn="just">
                        <a:lnSpc>
                          <a:spcPct val="115000"/>
                        </a:lnSpc>
                        <a:spcAft>
                          <a:spcPts val="800"/>
                        </a:spcAft>
                        <a:buFont typeface="Wingdings" panose="05000000000000000000" pitchFamily="2" charset="2"/>
                        <a:buChar char="ü"/>
                      </a:pPr>
                      <a:r>
                        <a:rPr lang="en-US" sz="2000" kern="100" dirty="0">
                          <a:effectLst/>
                          <a:latin typeface="Lato" panose="020F0502020204030203" pitchFamily="34" charset="0"/>
                          <a:ea typeface="Lato" panose="020F0502020204030203" pitchFamily="34" charset="0"/>
                          <a:cs typeface="Lato" panose="020F0502020204030203" pitchFamily="34" charset="0"/>
                        </a:rPr>
                        <a:t>Framework mapping</a:t>
                      </a:r>
                    </a:p>
                    <a:p>
                      <a:pPr marL="342900" marR="0" indent="-342900" algn="just">
                        <a:lnSpc>
                          <a:spcPct val="115000"/>
                        </a:lnSpc>
                        <a:spcAft>
                          <a:spcPts val="800"/>
                        </a:spcAft>
                        <a:buFont typeface="Wingdings" panose="05000000000000000000" pitchFamily="2" charset="2"/>
                        <a:buChar char="ü"/>
                      </a:pPr>
                      <a:r>
                        <a:rPr lang="en-US" sz="2000" kern="100" dirty="0">
                          <a:effectLst/>
                          <a:latin typeface="Lato" panose="020F0502020204030203" pitchFamily="34" charset="0"/>
                          <a:ea typeface="Lato" panose="020F0502020204030203" pitchFamily="34" charset="0"/>
                          <a:cs typeface="Lato" panose="020F0502020204030203" pitchFamily="34" charset="0"/>
                        </a:rPr>
                        <a:t>Evidence reuse</a:t>
                      </a:r>
                    </a:p>
                    <a:p>
                      <a:pPr marL="342900" marR="0" indent="-342900" algn="just">
                        <a:lnSpc>
                          <a:spcPct val="115000"/>
                        </a:lnSpc>
                        <a:spcAft>
                          <a:spcPts val="800"/>
                        </a:spcAft>
                        <a:buFont typeface="Wingdings" panose="05000000000000000000" pitchFamily="2" charset="2"/>
                        <a:buChar char="ü"/>
                      </a:pPr>
                      <a:r>
                        <a:rPr lang="en-US" sz="2000" kern="100" dirty="0">
                          <a:effectLst/>
                          <a:latin typeface="Lato" panose="020F0502020204030203" pitchFamily="34" charset="0"/>
                          <a:ea typeface="Lato" panose="020F0502020204030203" pitchFamily="34" charset="0"/>
                          <a:cs typeface="Lato" panose="020F0502020204030203" pitchFamily="34" charset="0"/>
                        </a:rPr>
                        <a:t>Reduced duplication</a:t>
                      </a:r>
                    </a:p>
                    <a:p>
                      <a:pPr marL="342900" marR="0" indent="-342900" algn="just">
                        <a:lnSpc>
                          <a:spcPct val="115000"/>
                        </a:lnSpc>
                        <a:spcAft>
                          <a:spcPts val="800"/>
                        </a:spcAft>
                        <a:buFont typeface="Wingdings" panose="05000000000000000000" pitchFamily="2" charset="2"/>
                        <a:buChar char="ü"/>
                      </a:pPr>
                      <a:r>
                        <a:rPr lang="en-US" sz="2000" kern="100" dirty="0">
                          <a:effectLst/>
                          <a:latin typeface="Lato" panose="020F0502020204030203" pitchFamily="34" charset="0"/>
                          <a:ea typeface="Lato" panose="020F0502020204030203" pitchFamily="34" charset="0"/>
                          <a:cs typeface="Lato" panose="020F0502020204030203" pitchFamily="34" charset="0"/>
                        </a:rPr>
                        <a:t>Implementation tools and guidance</a:t>
                      </a:r>
                    </a:p>
                    <a:p>
                      <a:pPr marL="0" marR="0" algn="just">
                        <a:lnSpc>
                          <a:spcPct val="115000"/>
                        </a:lnSpc>
                        <a:spcAft>
                          <a:spcPts val="800"/>
                        </a:spcAft>
                        <a:buNone/>
                      </a:pPr>
                      <a:r>
                        <a:rPr lang="en-ID" sz="2000" kern="100" dirty="0">
                          <a:solidFill>
                            <a:srgbClr val="010203"/>
                          </a:solidFill>
                          <a:effectLst/>
                          <a:latin typeface="Lato" panose="020F0502020204030203" pitchFamily="34" charset="0"/>
                          <a:ea typeface="Lato" panose="020F0502020204030203" pitchFamily="34" charset="0"/>
                          <a:cs typeface="Lato" panose="020F0502020204030203" pitchFamily="34" charset="0"/>
                        </a:rPr>
                        <a:t> </a:t>
                      </a:r>
                      <a:r>
                        <a:rPr lang="en-ID" sz="2000" b="1" kern="100" dirty="0">
                          <a:solidFill>
                            <a:srgbClr val="010203"/>
                          </a:solidFill>
                          <a:effectLst/>
                          <a:latin typeface="Lato" panose="020F0502020204030203" pitchFamily="34" charset="0"/>
                          <a:ea typeface="Lato" panose="020F0502020204030203" pitchFamily="34" charset="0"/>
                          <a:cs typeface="Lato" panose="020F0502020204030203" pitchFamily="34" charset="0"/>
                        </a:rPr>
                        <a:t>The Nature-Positive Navigator was developed to respond directly to these needs</a:t>
                      </a:r>
                      <a:endParaRPr lang="en-US" sz="2000" b="1"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025" marB="73025">
                    <a:lnL>
                      <a:noFill/>
                    </a:lnL>
                    <a:lnR>
                      <a:noFill/>
                    </a:lnR>
                    <a:lnT>
                      <a:noFill/>
                    </a:lnT>
                    <a:lnB>
                      <a:noFill/>
                    </a:lnB>
                    <a:solidFill>
                      <a:srgbClr val="D8E5F2"/>
                    </a:solidFill>
                  </a:tcPr>
                </a:tc>
                <a:extLst>
                  <a:ext uri="{0D108BD9-81ED-4DB2-BD59-A6C34878D82A}">
                    <a16:rowId xmlns:a16="http://schemas.microsoft.com/office/drawing/2014/main" val="3391647257"/>
                  </a:ext>
                </a:extLst>
              </a:tr>
            </a:tbl>
          </a:graphicData>
        </a:graphic>
      </p:graphicFrame>
    </p:spTree>
    <p:extLst>
      <p:ext uri="{BB962C8B-B14F-4D97-AF65-F5344CB8AC3E}">
        <p14:creationId xmlns:p14="http://schemas.microsoft.com/office/powerpoint/2010/main" val="3091578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4FBC1-A4E5-FE5B-D38B-C5C5D9EF75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D004BA-2F37-081B-2C8A-B877CAF5D029}"/>
              </a:ext>
            </a:extLst>
          </p:cNvPr>
          <p:cNvSpPr>
            <a:spLocks noGrp="1"/>
          </p:cNvSpPr>
          <p:nvPr>
            <p:ph type="title"/>
          </p:nvPr>
        </p:nvSpPr>
        <p:spPr/>
        <p:txBody>
          <a:bodyPr>
            <a:normAutofit/>
          </a:bodyPr>
          <a:lstStyle/>
          <a:p>
            <a:r>
              <a:rPr lang="en-GB" sz="3200" dirty="0"/>
              <a:t>Benefits for companies</a:t>
            </a:r>
            <a:endParaRPr lang="en-DE" sz="3200" dirty="0"/>
          </a:p>
        </p:txBody>
      </p:sp>
      <p:pic>
        <p:nvPicPr>
          <p:cNvPr id="7" name="Picture 6">
            <a:extLst>
              <a:ext uri="{FF2B5EF4-FFF2-40B4-BE49-F238E27FC236}">
                <a16:creationId xmlns:a16="http://schemas.microsoft.com/office/drawing/2014/main" id="{52E86A1E-DCF7-5A39-3FC4-F73BEA887A48}"/>
              </a:ext>
            </a:extLst>
          </p:cNvPr>
          <p:cNvPicPr>
            <a:picLocks noChangeAspect="1"/>
          </p:cNvPicPr>
          <p:nvPr/>
        </p:nvPicPr>
        <p:blipFill>
          <a:blip r:embed="rId3"/>
          <a:srcRect/>
          <a:stretch/>
        </p:blipFill>
        <p:spPr>
          <a:xfrm>
            <a:off x="9512939" y="6118861"/>
            <a:ext cx="1716917" cy="577608"/>
          </a:xfrm>
          <a:prstGeom prst="rect">
            <a:avLst/>
          </a:prstGeom>
        </p:spPr>
      </p:pic>
      <p:sp>
        <p:nvSpPr>
          <p:cNvPr id="6" name="Rectangle 5">
            <a:extLst>
              <a:ext uri="{FF2B5EF4-FFF2-40B4-BE49-F238E27FC236}">
                <a16:creationId xmlns:a16="http://schemas.microsoft.com/office/drawing/2014/main" id="{001CA9D2-62FE-184D-18E8-CD7EF6E94EBD}"/>
              </a:ext>
            </a:extLst>
          </p:cNvPr>
          <p:cNvSpPr/>
          <p:nvPr/>
        </p:nvSpPr>
        <p:spPr>
          <a:xfrm>
            <a:off x="3759200" y="1870336"/>
            <a:ext cx="7983221" cy="4054976"/>
          </a:xfrm>
          <a:prstGeom prst="rect">
            <a:avLst/>
          </a:prstGeom>
          <a:solidFill>
            <a:srgbClr val="204162"/>
          </a:solidFill>
          <a:ln>
            <a:noFill/>
          </a:ln>
        </p:spPr>
        <p:style>
          <a:lnRef idx="2">
            <a:schemeClr val="accent1">
              <a:shade val="15000"/>
            </a:schemeClr>
          </a:lnRef>
          <a:fillRef idx="1">
            <a:schemeClr val="accent1"/>
          </a:fillRef>
          <a:effectRef idx="0">
            <a:schemeClr val="accent1"/>
          </a:effectRef>
          <a:fontRef idx="minor">
            <a:schemeClr val="lt1"/>
          </a:fontRef>
        </p:style>
        <p:txBody>
          <a:bodyPr lIns="73152" tIns="73152" rIns="73152" bIns="73152" rtlCol="0" anchor="t" anchorCtr="0"/>
          <a:lstStyle/>
          <a:p>
            <a:r>
              <a:rPr lang="en-ID" sz="2000" b="1" kern="100" dirty="0">
                <a:solidFill>
                  <a:srgbClr val="FFFFFF"/>
                </a:solidFill>
                <a:latin typeface="Lato" panose="020F0502020204030203" pitchFamily="34" charset="0"/>
                <a:ea typeface="Lato" panose="020F0502020204030203" pitchFamily="34" charset="0"/>
                <a:cs typeface="Lato" panose="020F0502020204030203" pitchFamily="34" charset="0"/>
              </a:rPr>
              <a:t>How the Navigator helps</a:t>
            </a:r>
          </a:p>
          <a:p>
            <a:endParaRPr lang="en-GB" sz="1400" kern="100">
              <a:solidFill>
                <a:srgbClr val="FFFFFF"/>
              </a:solidFill>
              <a:latin typeface="Lato" panose="020F0502020204030203" pitchFamily="34" charset="0"/>
              <a:ea typeface="Lato" panose="020F0502020204030203" pitchFamily="34" charset="0"/>
              <a:cs typeface="Lato" panose="020F0502020204030203" pitchFamily="34" charset="0"/>
            </a:endParaRPr>
          </a:p>
          <a:p>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Unified requirements • Overlap mapping • Evidence reuse • Reduced reporting</a:t>
            </a:r>
          </a:p>
          <a:p>
            <a:endParaRPr lang="en-GB" sz="1400" kern="100">
              <a:solidFill>
                <a:srgbClr val="FFFFFF"/>
              </a:solidFill>
              <a:latin typeface="Lato" panose="020F0502020204030203" pitchFamily="34" charset="0"/>
              <a:ea typeface="Lato" panose="020F0502020204030203" pitchFamily="34" charset="0"/>
              <a:cs typeface="Lato" panose="020F0502020204030203" pitchFamily="34" charset="0"/>
            </a:endParaRPr>
          </a:p>
          <a:p>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Six-area pathway • Maturity assessment • Good-practice benchmark</a:t>
            </a:r>
          </a:p>
          <a:p>
            <a:endParaRPr lang="en-GB" sz="1400" kern="100">
              <a:solidFill>
                <a:srgbClr val="FFFFFF"/>
              </a:solidFill>
              <a:latin typeface="Lato" panose="020F0502020204030203" pitchFamily="34" charset="0"/>
              <a:ea typeface="Lato" panose="020F0502020204030203" pitchFamily="34" charset="0"/>
              <a:cs typeface="Lato" panose="020F0502020204030203" pitchFamily="34" charset="0"/>
            </a:endParaRPr>
          </a:p>
          <a:p>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Improvement opportunities • Next steps • Examples and evidence • Implementation guidance</a:t>
            </a:r>
          </a:p>
          <a:p>
            <a:endParaRPr lang="en-GB" sz="1400" kern="0">
              <a:solidFill>
                <a:srgbClr val="FFFFFF"/>
              </a:solidFill>
              <a:latin typeface="Lato" panose="020F0502020204030203" pitchFamily="34" charset="0"/>
              <a:ea typeface="Lato" panose="020F0502020204030203" pitchFamily="34" charset="0"/>
              <a:cs typeface="Lato" panose="020F0502020204030203" pitchFamily="34" charset="0"/>
            </a:endParaRPr>
          </a:p>
          <a:p>
            <a:r>
              <a:rPr lang="en-GB" sz="2000" kern="0" dirty="0">
                <a:solidFill>
                  <a:srgbClr val="FFFFFF"/>
                </a:solidFill>
                <a:latin typeface="Lato" panose="020F0502020204030203" pitchFamily="34" charset="0"/>
                <a:ea typeface="Lato" panose="020F0502020204030203" pitchFamily="34" charset="0"/>
                <a:cs typeface="Lato" panose="020F0502020204030203" pitchFamily="34" charset="0"/>
              </a:rPr>
              <a:t>Shared approach • Embedded governance • Nature-led decisions</a:t>
            </a:r>
          </a:p>
          <a:p>
            <a:endParaRPr lang="en-GB" sz="1400" kern="0">
              <a:solidFill>
                <a:srgbClr val="FFFFFF"/>
              </a:solidFill>
              <a:latin typeface="Lato" panose="020F0502020204030203" pitchFamily="34" charset="0"/>
              <a:ea typeface="Lato" panose="020F0502020204030203" pitchFamily="34" charset="0"/>
              <a:cs typeface="Lato" panose="020F0502020204030203" pitchFamily="34" charset="0"/>
            </a:endParaRPr>
          </a:p>
          <a:p>
            <a:r>
              <a:rPr lang="en-GB" sz="2000" kern="0" dirty="0">
                <a:solidFill>
                  <a:srgbClr val="FFFFFF"/>
                </a:solidFill>
                <a:latin typeface="Lato" panose="020F0502020204030203" pitchFamily="34" charset="0"/>
                <a:ea typeface="Lato" panose="020F0502020204030203" pitchFamily="34" charset="0"/>
                <a:cs typeface="Lato" panose="020F0502020204030203" pitchFamily="34" charset="0"/>
              </a:rPr>
              <a:t>Gap analysis • Progress tracking • Investment case • Adaptive management</a:t>
            </a:r>
            <a:endParaRPr lang="en-US" sz="2000" kern="100" dirty="0">
              <a:latin typeface="Lato" panose="020F0502020204030203" pitchFamily="34" charset="0"/>
              <a:ea typeface="Lato" panose="020F0502020204030203" pitchFamily="34" charset="0"/>
              <a:cs typeface="Lato" panose="020F0502020204030203" pitchFamily="34" charset="0"/>
            </a:endParaRPr>
          </a:p>
        </p:txBody>
      </p:sp>
      <p:sp>
        <p:nvSpPr>
          <p:cNvPr id="9" name="Rectangle 8">
            <a:extLst>
              <a:ext uri="{FF2B5EF4-FFF2-40B4-BE49-F238E27FC236}">
                <a16:creationId xmlns:a16="http://schemas.microsoft.com/office/drawing/2014/main" id="{0B9129C0-10D5-D1B9-6D36-9BA51184D419}"/>
              </a:ext>
            </a:extLst>
          </p:cNvPr>
          <p:cNvSpPr/>
          <p:nvPr/>
        </p:nvSpPr>
        <p:spPr>
          <a:xfrm>
            <a:off x="304801" y="1870335"/>
            <a:ext cx="3289299" cy="4054977"/>
          </a:xfrm>
          <a:prstGeom prst="rect">
            <a:avLst/>
          </a:prstGeom>
          <a:solidFill>
            <a:srgbClr val="D8E5F2"/>
          </a:solidFill>
          <a:ln>
            <a:noFill/>
          </a:ln>
        </p:spPr>
        <p:style>
          <a:lnRef idx="2">
            <a:schemeClr val="accent1">
              <a:shade val="15000"/>
            </a:schemeClr>
          </a:lnRef>
          <a:fillRef idx="1">
            <a:schemeClr val="accent1"/>
          </a:fillRef>
          <a:effectRef idx="0">
            <a:schemeClr val="accent1"/>
          </a:effectRef>
          <a:fontRef idx="minor">
            <a:schemeClr val="lt1"/>
          </a:fontRef>
        </p:style>
        <p:txBody>
          <a:bodyPr lIns="73152" tIns="73152" rIns="73152" bIns="73152" rtlCol="0" anchor="t" anchorCtr="0"/>
          <a:lstStyle/>
          <a:p>
            <a:r>
              <a:rPr lang="en-ID" sz="2000" b="1" kern="100" dirty="0">
                <a:solidFill>
                  <a:srgbClr val="010203"/>
                </a:solidFill>
                <a:latin typeface="Lato" panose="020F0502020204030203" pitchFamily="34" charset="0"/>
                <a:ea typeface="Lato" panose="020F0502020204030203" pitchFamily="34" charset="0"/>
                <a:cs typeface="Lato" panose="020F0502020204030203" pitchFamily="34" charset="0"/>
              </a:rPr>
              <a:t>Challenge companies face</a:t>
            </a:r>
          </a:p>
          <a:p>
            <a:endParaRPr lang="en-ID" sz="1400" kern="100" dirty="0">
              <a:solidFill>
                <a:srgbClr val="000000"/>
              </a:solidFill>
              <a:latin typeface="Lato" panose="020F0502020204030203" pitchFamily="34" charset="0"/>
              <a:ea typeface="Lato" panose="020F0502020204030203" pitchFamily="34" charset="0"/>
              <a:cs typeface="Lato" panose="020F0502020204030203" pitchFamily="34" charset="0"/>
            </a:endParaRPr>
          </a:p>
          <a:p>
            <a:r>
              <a:rPr lang="en-ID" sz="2000" kern="100" dirty="0">
                <a:solidFill>
                  <a:srgbClr val="000000"/>
                </a:solidFill>
                <a:latin typeface="Lato" panose="020F0502020204030203" pitchFamily="34" charset="0"/>
                <a:ea typeface="Lato" panose="020F0502020204030203" pitchFamily="34" charset="0"/>
                <a:cs typeface="Lato" panose="020F0502020204030203" pitchFamily="34" charset="0"/>
              </a:rPr>
              <a:t>Complex disclosure requirements</a:t>
            </a:r>
          </a:p>
          <a:p>
            <a:endParaRPr lang="en-ID" sz="1400" kern="100" dirty="0">
              <a:solidFill>
                <a:srgbClr val="000000"/>
              </a:solidFill>
              <a:latin typeface="Lato" panose="020F0502020204030203" pitchFamily="34" charset="0"/>
              <a:ea typeface="Lato" panose="020F0502020204030203" pitchFamily="34" charset="0"/>
              <a:cs typeface="Lato" panose="020F0502020204030203" pitchFamily="34" charset="0"/>
            </a:endParaRPr>
          </a:p>
          <a:p>
            <a:r>
              <a:rPr lang="en-ID" sz="2000" kern="100" dirty="0">
                <a:solidFill>
                  <a:srgbClr val="000000"/>
                </a:solidFill>
                <a:latin typeface="Lato" panose="020F0502020204030203" pitchFamily="34" charset="0"/>
                <a:ea typeface="Lato" panose="020F0502020204030203" pitchFamily="34" charset="0"/>
                <a:cs typeface="Lato" panose="020F0502020204030203" pitchFamily="34" charset="0"/>
              </a:rPr>
              <a:t>Good-practice clarity</a:t>
            </a:r>
          </a:p>
          <a:p>
            <a:endParaRPr lang="en-ID" sz="1400" kern="0" dirty="0">
              <a:solidFill>
                <a:srgbClr val="000000"/>
              </a:solidFill>
              <a:latin typeface="Lato" panose="020F0502020204030203" pitchFamily="34" charset="0"/>
              <a:ea typeface="Lato" panose="020F0502020204030203" pitchFamily="34" charset="0"/>
              <a:cs typeface="Lato" panose="020F0502020204030203" pitchFamily="34" charset="0"/>
            </a:endParaRPr>
          </a:p>
          <a:p>
            <a:r>
              <a:rPr lang="en-ID" sz="2000" kern="0" dirty="0">
                <a:solidFill>
                  <a:srgbClr val="000000"/>
                </a:solidFill>
                <a:latin typeface="Lato" panose="020F0502020204030203" pitchFamily="34" charset="0"/>
                <a:ea typeface="Lato" panose="020F0502020204030203" pitchFamily="34" charset="0"/>
                <a:cs typeface="Lato" panose="020F0502020204030203" pitchFamily="34" charset="0"/>
              </a:rPr>
              <a:t>Action prioritisation</a:t>
            </a:r>
          </a:p>
          <a:p>
            <a:endParaRPr lang="en-ID" sz="1400" kern="0" dirty="0">
              <a:solidFill>
                <a:srgbClr val="000000"/>
              </a:solidFill>
              <a:latin typeface="Lato" panose="020F0502020204030203" pitchFamily="34" charset="0"/>
              <a:ea typeface="Lato" panose="020F0502020204030203" pitchFamily="34" charset="0"/>
              <a:cs typeface="Lato" panose="020F0502020204030203" pitchFamily="34" charset="0"/>
            </a:endParaRPr>
          </a:p>
          <a:p>
            <a:endParaRPr lang="en-ID" sz="2000" kern="0" dirty="0">
              <a:solidFill>
                <a:srgbClr val="000000"/>
              </a:solidFill>
              <a:latin typeface="Lato" panose="020F0502020204030203" pitchFamily="34" charset="0"/>
              <a:ea typeface="Lato" panose="020F0502020204030203" pitchFamily="34" charset="0"/>
              <a:cs typeface="Lato" panose="020F0502020204030203" pitchFamily="34" charset="0"/>
            </a:endParaRPr>
          </a:p>
          <a:p>
            <a:r>
              <a:rPr lang="en-ID" sz="2000" kern="0" dirty="0">
                <a:solidFill>
                  <a:srgbClr val="000000"/>
                </a:solidFill>
                <a:latin typeface="Lato" panose="020F0502020204030203" pitchFamily="34" charset="0"/>
                <a:ea typeface="Lato" panose="020F0502020204030203" pitchFamily="34" charset="0"/>
                <a:cs typeface="Lato" panose="020F0502020204030203" pitchFamily="34" charset="0"/>
              </a:rPr>
              <a:t>Cross-team alignment</a:t>
            </a:r>
          </a:p>
          <a:p>
            <a:endParaRPr lang="en-ID" sz="1400" kern="0" dirty="0">
              <a:solidFill>
                <a:srgbClr val="000000"/>
              </a:solidFill>
              <a:latin typeface="Lato" panose="020F0502020204030203" pitchFamily="34" charset="0"/>
              <a:ea typeface="Lato" panose="020F0502020204030203" pitchFamily="34" charset="0"/>
              <a:cs typeface="Lato" panose="020F0502020204030203" pitchFamily="34" charset="0"/>
            </a:endParaRPr>
          </a:p>
          <a:p>
            <a:r>
              <a:rPr lang="en-ID" sz="2000" kern="0" dirty="0">
                <a:solidFill>
                  <a:srgbClr val="000000"/>
                </a:solidFill>
                <a:latin typeface="Lato" panose="020F0502020204030203" pitchFamily="34" charset="0"/>
                <a:ea typeface="Lato" panose="020F0502020204030203" pitchFamily="34" charset="0"/>
                <a:cs typeface="Lato" panose="020F0502020204030203" pitchFamily="34" charset="0"/>
              </a:rPr>
              <a:t>Value and outcomes</a:t>
            </a:r>
            <a:endParaRPr lang="en-US" sz="2000" kern="100" dirty="0">
              <a:latin typeface="Lato" panose="020F0502020204030203" pitchFamily="34" charset="0"/>
              <a:ea typeface="Lato" panose="020F0502020204030203" pitchFamily="34" charset="0"/>
              <a:cs typeface="Lato" panose="020F0502020204030203" pitchFamily="34" charset="0"/>
            </a:endParaRPr>
          </a:p>
        </p:txBody>
      </p:sp>
      <p:sp>
        <p:nvSpPr>
          <p:cNvPr id="10" name="Arrow: Right 9">
            <a:extLst>
              <a:ext uri="{FF2B5EF4-FFF2-40B4-BE49-F238E27FC236}">
                <a16:creationId xmlns:a16="http://schemas.microsoft.com/office/drawing/2014/main" id="{11274A31-DBA6-889B-7613-74943D309CC3}"/>
              </a:ext>
            </a:extLst>
          </p:cNvPr>
          <p:cNvSpPr/>
          <p:nvPr/>
        </p:nvSpPr>
        <p:spPr>
          <a:xfrm>
            <a:off x="2922588" y="2590800"/>
            <a:ext cx="838200" cy="279400"/>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539454C9-FCF8-DF55-CC99-6787A56656F5}"/>
              </a:ext>
            </a:extLst>
          </p:cNvPr>
          <p:cNvSpPr/>
          <p:nvPr/>
        </p:nvSpPr>
        <p:spPr>
          <a:xfrm>
            <a:off x="2922588" y="3327400"/>
            <a:ext cx="838200" cy="279400"/>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Right 13">
            <a:extLst>
              <a:ext uri="{FF2B5EF4-FFF2-40B4-BE49-F238E27FC236}">
                <a16:creationId xmlns:a16="http://schemas.microsoft.com/office/drawing/2014/main" id="{07A72425-8937-E8D9-0E0F-51147F8164C6}"/>
              </a:ext>
            </a:extLst>
          </p:cNvPr>
          <p:cNvSpPr/>
          <p:nvPr/>
        </p:nvSpPr>
        <p:spPr>
          <a:xfrm>
            <a:off x="2922588" y="3867149"/>
            <a:ext cx="838200" cy="279400"/>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id="{F165DFFD-B5D8-EDB3-6AEF-A61D862AD62E}"/>
              </a:ext>
            </a:extLst>
          </p:cNvPr>
          <p:cNvSpPr/>
          <p:nvPr/>
        </p:nvSpPr>
        <p:spPr>
          <a:xfrm>
            <a:off x="2922588" y="4661533"/>
            <a:ext cx="838200" cy="279400"/>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Right 17">
            <a:extLst>
              <a:ext uri="{FF2B5EF4-FFF2-40B4-BE49-F238E27FC236}">
                <a16:creationId xmlns:a16="http://schemas.microsoft.com/office/drawing/2014/main" id="{2F34575E-FFBB-F20A-46F0-51527F988F9B}"/>
              </a:ext>
            </a:extLst>
          </p:cNvPr>
          <p:cNvSpPr/>
          <p:nvPr/>
        </p:nvSpPr>
        <p:spPr>
          <a:xfrm>
            <a:off x="2922588" y="5191122"/>
            <a:ext cx="838200" cy="279400"/>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8849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53E3-CA57-1A94-82C4-F0E3766C71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C0B988-C507-C3C2-1F60-A2CC984BDC4C}"/>
              </a:ext>
            </a:extLst>
          </p:cNvPr>
          <p:cNvSpPr>
            <a:spLocks noGrp="1"/>
          </p:cNvSpPr>
          <p:nvPr>
            <p:ph type="title"/>
          </p:nvPr>
        </p:nvSpPr>
        <p:spPr/>
        <p:txBody>
          <a:bodyPr>
            <a:normAutofit/>
          </a:bodyPr>
          <a:lstStyle/>
          <a:p>
            <a:r>
              <a:rPr lang="en-GB" sz="3200"/>
              <a:t>What the Navigator IS NOT</a:t>
            </a:r>
            <a:endParaRPr lang="en-DE" sz="3200"/>
          </a:p>
        </p:txBody>
      </p:sp>
      <p:pic>
        <p:nvPicPr>
          <p:cNvPr id="7" name="Picture 6">
            <a:extLst>
              <a:ext uri="{FF2B5EF4-FFF2-40B4-BE49-F238E27FC236}">
                <a16:creationId xmlns:a16="http://schemas.microsoft.com/office/drawing/2014/main" id="{11524FE8-981B-4EFA-30EC-8D701211FEDF}"/>
              </a:ext>
            </a:extLst>
          </p:cNvPr>
          <p:cNvPicPr>
            <a:picLocks noChangeAspect="1"/>
          </p:cNvPicPr>
          <p:nvPr/>
        </p:nvPicPr>
        <p:blipFill>
          <a:blip r:embed="rId3"/>
          <a:srcRect/>
          <a:stretch/>
        </p:blipFill>
        <p:spPr>
          <a:xfrm>
            <a:off x="9512939" y="6118861"/>
            <a:ext cx="1716917" cy="577608"/>
          </a:xfrm>
          <a:prstGeom prst="rect">
            <a:avLst/>
          </a:prstGeom>
        </p:spPr>
      </p:pic>
      <p:sp>
        <p:nvSpPr>
          <p:cNvPr id="5" name="Text Box 44">
            <a:extLst>
              <a:ext uri="{FF2B5EF4-FFF2-40B4-BE49-F238E27FC236}">
                <a16:creationId xmlns:a16="http://schemas.microsoft.com/office/drawing/2014/main" id="{6C6386EB-DB82-BFAB-73D8-70BD5725238E}"/>
              </a:ext>
            </a:extLst>
          </p:cNvPr>
          <p:cNvSpPr txBox="1"/>
          <p:nvPr/>
        </p:nvSpPr>
        <p:spPr>
          <a:xfrm>
            <a:off x="1031384" y="2240281"/>
            <a:ext cx="9255616" cy="3276600"/>
          </a:xfrm>
          <a:prstGeom prst="roundRect">
            <a:avLst>
              <a:gd name="adj" fmla="val 10614"/>
            </a:avLst>
          </a:prstGeom>
          <a:solidFill>
            <a:srgbClr val="204162"/>
          </a:solidFill>
          <a:ln w="6350">
            <a:noFill/>
          </a:ln>
        </p:spPr>
        <p:txBody>
          <a:bodyPr rot="0" spcFirstLastPara="0" vert="horz" wrap="square" lIns="91440" tIns="91440" rIns="91440" bIns="91440" numCol="1" spcCol="0" rtlCol="0" fromWordArt="0" anchor="ctr" anchorCtr="0" forceAA="0" compatLnSpc="1">
            <a:prstTxWarp prst="textNoShape">
              <a:avLst/>
            </a:prstTxWarp>
            <a:noAutofit/>
          </a:bodyPr>
          <a:lstStyle/>
          <a:p>
            <a:pPr marL="457200" marR="0" lvl="0" indent="-457200" defTabSz="914400" eaLnBrk="1" fontAlgn="auto" latinLnBrk="0" hangingPunct="1">
              <a:lnSpc>
                <a:spcPct val="115000"/>
              </a:lnSpc>
              <a:spcBef>
                <a:spcPts val="300"/>
              </a:spcBef>
              <a:spcAft>
                <a:spcPts val="300"/>
              </a:spcAft>
              <a:buClr>
                <a:srgbClr val="F6AF00"/>
              </a:buClr>
              <a:buSzPct val="115000"/>
              <a:buFont typeface="Aptos" panose="020B0004020202020204" pitchFamily="34" charset="0"/>
              <a:buChar char="⮽"/>
              <a:tabLst>
                <a:tab pos="457200" algn="l"/>
              </a:tabLst>
              <a:defRPr/>
            </a:pPr>
            <a:r>
              <a:rPr kumimoji="0" lang="en-ID"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A new reporting standard</a:t>
            </a:r>
            <a:endParaRPr kumimoji="0" lang="en-US"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457200" marR="0" lvl="0" indent="-457200" defTabSz="914400" eaLnBrk="1" fontAlgn="auto" latinLnBrk="0" hangingPunct="1">
              <a:lnSpc>
                <a:spcPct val="115000"/>
              </a:lnSpc>
              <a:spcBef>
                <a:spcPts val="300"/>
              </a:spcBef>
              <a:spcAft>
                <a:spcPts val="300"/>
              </a:spcAft>
              <a:buClr>
                <a:srgbClr val="F6AF00"/>
              </a:buClr>
              <a:buSzPct val="115000"/>
              <a:buFont typeface="Aptos" panose="020B0004020202020204" pitchFamily="34" charset="0"/>
              <a:buChar char="⮽"/>
              <a:tabLst>
                <a:tab pos="457200" algn="l"/>
              </a:tabLst>
              <a:defRPr/>
            </a:pPr>
            <a:r>
              <a:rPr kumimoji="0" lang="en-ID"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A certification, verification or assurance mechanism</a:t>
            </a:r>
            <a:endParaRPr kumimoji="0" lang="en-US"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457200" marR="0" lvl="0" indent="-457200" defTabSz="914400" eaLnBrk="1" fontAlgn="auto" latinLnBrk="0" hangingPunct="1">
              <a:lnSpc>
                <a:spcPct val="115000"/>
              </a:lnSpc>
              <a:spcBef>
                <a:spcPts val="300"/>
              </a:spcBef>
              <a:spcAft>
                <a:spcPts val="300"/>
              </a:spcAft>
              <a:buClr>
                <a:srgbClr val="F6AF00"/>
              </a:buClr>
              <a:buSzPct val="115000"/>
              <a:buFont typeface="Aptos" panose="020B0004020202020204" pitchFamily="34" charset="0"/>
              <a:buChar char="⮽"/>
              <a:tabLst>
                <a:tab pos="457200" algn="l"/>
              </a:tabLst>
              <a:defRPr/>
            </a:pPr>
            <a:r>
              <a:rPr kumimoji="0" lang="en-ID"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A replacement for regulatory compliance</a:t>
            </a:r>
            <a:r>
              <a:rPr lang="en-ID" sz="2000" kern="100">
                <a:solidFill>
                  <a:schemeClr val="bg1"/>
                </a:solidFill>
                <a:latin typeface="Lato" panose="020F0502020204030203" pitchFamily="34" charset="0"/>
                <a:ea typeface="Lato" panose="020F0502020204030203" pitchFamily="34" charset="0"/>
                <a:cs typeface="Lato" panose="020F0502020204030203" pitchFamily="34" charset="0"/>
              </a:rPr>
              <a:t> and </a:t>
            </a:r>
            <a:r>
              <a:rPr kumimoji="0" lang="en-ID"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lender due diligence</a:t>
            </a:r>
            <a:endParaRPr kumimoji="0" lang="en-US"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457200" marR="0" lvl="0" indent="-457200" defTabSz="914400" eaLnBrk="1" fontAlgn="auto" latinLnBrk="0" hangingPunct="1">
              <a:lnSpc>
                <a:spcPct val="115000"/>
              </a:lnSpc>
              <a:spcBef>
                <a:spcPts val="300"/>
              </a:spcBef>
              <a:spcAft>
                <a:spcPts val="300"/>
              </a:spcAft>
              <a:buClr>
                <a:srgbClr val="F6AF00"/>
              </a:buClr>
              <a:buSzPct val="115000"/>
              <a:buFont typeface="Aptos" panose="020B0004020202020204" pitchFamily="34" charset="0"/>
              <a:buChar char="⮽"/>
              <a:tabLst>
                <a:tab pos="457200" algn="l"/>
              </a:tabLst>
              <a:defRPr/>
            </a:pPr>
            <a:r>
              <a:rPr kumimoji="0" lang="en-ID"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A basis for claiming nature-positive outcomes</a:t>
            </a:r>
            <a:endParaRPr kumimoji="0" lang="en-US"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457200" marR="0" lvl="0" indent="-457200" defTabSz="914400" eaLnBrk="1" fontAlgn="auto" latinLnBrk="0" hangingPunct="1">
              <a:lnSpc>
                <a:spcPct val="115000"/>
              </a:lnSpc>
              <a:spcBef>
                <a:spcPts val="300"/>
              </a:spcBef>
              <a:spcAft>
                <a:spcPts val="300"/>
              </a:spcAft>
              <a:buClr>
                <a:srgbClr val="F6AF00"/>
              </a:buClr>
              <a:buSzPct val="115000"/>
              <a:buFont typeface="Aptos" panose="020B0004020202020204" pitchFamily="34" charset="0"/>
              <a:buChar char="⮽"/>
              <a:tabLst>
                <a:tab pos="457200" algn="l"/>
              </a:tabLst>
              <a:defRPr/>
            </a:pPr>
            <a:r>
              <a:rPr kumimoji="0" lang="en-ID"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A prescriptive, one-size-fits-all process</a:t>
            </a:r>
            <a:endParaRPr kumimoji="0" lang="en-US"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457200" marR="0" lvl="0" indent="-457200" defTabSz="914400" eaLnBrk="1" fontAlgn="auto" latinLnBrk="0" hangingPunct="1">
              <a:lnSpc>
                <a:spcPct val="115000"/>
              </a:lnSpc>
              <a:spcBef>
                <a:spcPts val="300"/>
              </a:spcBef>
              <a:spcAft>
                <a:spcPts val="300"/>
              </a:spcAft>
              <a:buClr>
                <a:srgbClr val="F6AF00"/>
              </a:buClr>
              <a:buSzPct val="115000"/>
              <a:buFont typeface="Aptos" panose="020B0004020202020204" pitchFamily="34" charset="0"/>
              <a:buChar char="⮽"/>
              <a:tabLst>
                <a:tab pos="457200" algn="l"/>
              </a:tabLst>
              <a:defRPr/>
            </a:pPr>
            <a:r>
              <a:rPr kumimoji="0" lang="en-ID"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A detailed library of every reporting framework</a:t>
            </a:r>
            <a:r>
              <a:rPr lang="en-ID" sz="2000" kern="100">
                <a:solidFill>
                  <a:schemeClr val="bg1"/>
                </a:solidFill>
                <a:latin typeface="Lato" panose="020F0502020204030203" pitchFamily="34" charset="0"/>
                <a:ea typeface="Lato" panose="020F0502020204030203" pitchFamily="34" charset="0"/>
                <a:cs typeface="Lato" panose="020F0502020204030203" pitchFamily="34" charset="0"/>
              </a:rPr>
              <a:t> and </a:t>
            </a:r>
            <a:r>
              <a:rPr kumimoji="0" lang="en-ID"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technical methodology</a:t>
            </a:r>
            <a:endParaRPr kumimoji="0" lang="en-US" sz="2000" i="0" u="none" strike="noStrike" kern="1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43119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26ED2-8173-CF88-61C4-EE91C7CBC0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8F14B6-0EAF-C03E-BE99-200CA977AF80}"/>
              </a:ext>
            </a:extLst>
          </p:cNvPr>
          <p:cNvSpPr>
            <a:spLocks noGrp="1"/>
          </p:cNvSpPr>
          <p:nvPr>
            <p:ph type="title"/>
          </p:nvPr>
        </p:nvSpPr>
        <p:spPr>
          <a:xfrm>
            <a:off x="2470202" y="2465698"/>
            <a:ext cx="7961177" cy="1325563"/>
          </a:xfrm>
        </p:spPr>
        <p:txBody>
          <a:bodyPr>
            <a:normAutofit/>
          </a:bodyPr>
          <a:lstStyle/>
          <a:p>
            <a:r>
              <a:rPr lang="en-GB" sz="4000"/>
              <a:t>How to use the Navigator</a:t>
            </a:r>
          </a:p>
        </p:txBody>
      </p:sp>
      <p:sp>
        <p:nvSpPr>
          <p:cNvPr id="3" name="Subtitle 2">
            <a:extLst>
              <a:ext uri="{FF2B5EF4-FFF2-40B4-BE49-F238E27FC236}">
                <a16:creationId xmlns:a16="http://schemas.microsoft.com/office/drawing/2014/main" id="{9BAA249C-0642-56E2-AC95-D81327E185DD}"/>
              </a:ext>
            </a:extLst>
          </p:cNvPr>
          <p:cNvSpPr>
            <a:spLocks noGrp="1"/>
          </p:cNvSpPr>
          <p:nvPr>
            <p:ph type="subTitle" idx="1"/>
          </p:nvPr>
        </p:nvSpPr>
        <p:spPr>
          <a:xfrm>
            <a:off x="2470202" y="4188901"/>
            <a:ext cx="6025212" cy="588398"/>
          </a:xfrm>
        </p:spPr>
        <p:txBody>
          <a:bodyPr>
            <a:normAutofit/>
          </a:bodyPr>
          <a:lstStyle/>
          <a:p>
            <a:endParaRPr lang="en-GB"/>
          </a:p>
        </p:txBody>
      </p:sp>
    </p:spTree>
    <p:extLst>
      <p:ext uri="{BB962C8B-B14F-4D97-AF65-F5344CB8AC3E}">
        <p14:creationId xmlns:p14="http://schemas.microsoft.com/office/powerpoint/2010/main" val="2970196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71171-EE58-EC7C-E571-89D0F2ABF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EE3948-60F7-7FA9-8E53-10CEEADF2567}"/>
              </a:ext>
            </a:extLst>
          </p:cNvPr>
          <p:cNvSpPr>
            <a:spLocks noGrp="1"/>
          </p:cNvSpPr>
          <p:nvPr>
            <p:ph type="title"/>
          </p:nvPr>
        </p:nvSpPr>
        <p:spPr/>
        <p:txBody>
          <a:bodyPr>
            <a:normAutofit/>
          </a:bodyPr>
          <a:lstStyle/>
          <a:p>
            <a:r>
              <a:rPr lang="en-GB" sz="3200"/>
              <a:t>User journey</a:t>
            </a:r>
          </a:p>
        </p:txBody>
      </p:sp>
      <p:sp>
        <p:nvSpPr>
          <p:cNvPr id="34" name="Rectangle 33">
            <a:extLst>
              <a:ext uri="{FF2B5EF4-FFF2-40B4-BE49-F238E27FC236}">
                <a16:creationId xmlns:a16="http://schemas.microsoft.com/office/drawing/2014/main" id="{A22B41D6-42BC-9114-BEB6-CBCD6660A25C}"/>
              </a:ext>
            </a:extLst>
          </p:cNvPr>
          <p:cNvSpPr/>
          <p:nvPr/>
        </p:nvSpPr>
        <p:spPr>
          <a:xfrm>
            <a:off x="762797" y="1536700"/>
            <a:ext cx="11348746" cy="52459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Lato" panose="020F0502020204030203" pitchFamily="34" charset="0"/>
              <a:ea typeface="Lato" panose="020F0502020204030203" pitchFamily="34" charset="0"/>
              <a:cs typeface="Lato" panose="020F0502020204030203" pitchFamily="34" charset="0"/>
            </a:endParaRPr>
          </a:p>
        </p:txBody>
      </p:sp>
      <p:pic>
        <p:nvPicPr>
          <p:cNvPr id="13" name="Picture 12">
            <a:extLst>
              <a:ext uri="{FF2B5EF4-FFF2-40B4-BE49-F238E27FC236}">
                <a16:creationId xmlns:a16="http://schemas.microsoft.com/office/drawing/2014/main" id="{0A1D7014-E343-2DFE-2D33-2B5DCC635AB2}"/>
              </a:ext>
            </a:extLst>
          </p:cNvPr>
          <p:cNvPicPr>
            <a:picLocks noChangeAspect="1"/>
          </p:cNvPicPr>
          <p:nvPr/>
        </p:nvPicPr>
        <p:blipFill>
          <a:blip r:embed="rId3"/>
          <a:srcRect t="36222"/>
          <a:stretch>
            <a:fillRect/>
          </a:stretch>
        </p:blipFill>
        <p:spPr>
          <a:xfrm rot="403995" flipH="1">
            <a:off x="6224081" y="3934903"/>
            <a:ext cx="3141707" cy="2299256"/>
          </a:xfrm>
          <a:prstGeom prst="rect">
            <a:avLst/>
          </a:prstGeom>
        </p:spPr>
      </p:pic>
      <p:pic>
        <p:nvPicPr>
          <p:cNvPr id="15" name="Picture 14">
            <a:extLst>
              <a:ext uri="{FF2B5EF4-FFF2-40B4-BE49-F238E27FC236}">
                <a16:creationId xmlns:a16="http://schemas.microsoft.com/office/drawing/2014/main" id="{2D4D939B-2B75-5E37-FE87-5BDD49ED1E6D}"/>
              </a:ext>
            </a:extLst>
          </p:cNvPr>
          <p:cNvPicPr>
            <a:picLocks noChangeAspect="1"/>
          </p:cNvPicPr>
          <p:nvPr/>
        </p:nvPicPr>
        <p:blipFill>
          <a:blip r:embed="rId3"/>
          <a:srcRect t="72620"/>
          <a:stretch>
            <a:fillRect/>
          </a:stretch>
        </p:blipFill>
        <p:spPr>
          <a:xfrm rot="18150154">
            <a:off x="8831515" y="3208646"/>
            <a:ext cx="2038215" cy="820237"/>
          </a:xfrm>
          <a:prstGeom prst="rect">
            <a:avLst/>
          </a:prstGeom>
        </p:spPr>
      </p:pic>
      <p:sp>
        <p:nvSpPr>
          <p:cNvPr id="17" name="Arrow: Circular 16">
            <a:extLst>
              <a:ext uri="{FF2B5EF4-FFF2-40B4-BE49-F238E27FC236}">
                <a16:creationId xmlns:a16="http://schemas.microsoft.com/office/drawing/2014/main" id="{2BDEB81F-2506-2A7C-834C-D5E3B510C0DC}"/>
              </a:ext>
            </a:extLst>
          </p:cNvPr>
          <p:cNvSpPr/>
          <p:nvPr/>
        </p:nvSpPr>
        <p:spPr>
          <a:xfrm rot="16508100" flipH="1" flipV="1">
            <a:off x="3908736" y="1490485"/>
            <a:ext cx="4259377" cy="4090917"/>
          </a:xfrm>
          <a:prstGeom prst="circularArrow">
            <a:avLst>
              <a:gd name="adj1" fmla="val 5085"/>
              <a:gd name="adj2" fmla="val 327528"/>
              <a:gd name="adj3" fmla="val 15872472"/>
              <a:gd name="adj4" fmla="val 14595347"/>
              <a:gd name="adj5" fmla="val 5932"/>
            </a:avLst>
          </a:prstGeom>
          <a:solidFill>
            <a:srgbClr val="E8E8E8">
              <a:lumMod val="90000"/>
            </a:srgbClr>
          </a:solidFill>
          <a:ln>
            <a:noFill/>
          </a:ln>
          <a:effectLst/>
        </p:spPr>
        <p:txBody>
          <a:bodyPr/>
          <a:lstStyle/>
          <a:p>
            <a:pPr marL="0" marR="0" lvl="0" indent="0"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9" name="Arrow: Circular 18">
            <a:extLst>
              <a:ext uri="{FF2B5EF4-FFF2-40B4-BE49-F238E27FC236}">
                <a16:creationId xmlns:a16="http://schemas.microsoft.com/office/drawing/2014/main" id="{7BE91C4A-F728-DA21-7456-BC0CA47D7B0F}"/>
              </a:ext>
            </a:extLst>
          </p:cNvPr>
          <p:cNvSpPr/>
          <p:nvPr/>
        </p:nvSpPr>
        <p:spPr>
          <a:xfrm rot="18141203" flipH="1">
            <a:off x="4527674" y="-126233"/>
            <a:ext cx="6156426" cy="8532866"/>
          </a:xfrm>
          <a:prstGeom prst="circularArrow">
            <a:avLst>
              <a:gd name="adj1" fmla="val 5085"/>
              <a:gd name="adj2" fmla="val 327528"/>
              <a:gd name="adj3" fmla="val 15872472"/>
              <a:gd name="adj4" fmla="val 10205575"/>
              <a:gd name="adj5" fmla="val 5932"/>
            </a:avLst>
          </a:prstGeom>
          <a:solidFill>
            <a:srgbClr val="E8E8E8">
              <a:lumMod val="90000"/>
            </a:srgbClr>
          </a:solidFill>
          <a:ln w="76200">
            <a:solidFill>
              <a:srgbClr val="FFFFFF"/>
            </a:solidFill>
          </a:ln>
          <a:effectLst/>
        </p:spPr>
        <p:txBody>
          <a:bodyPr/>
          <a:lstStyle/>
          <a:p>
            <a:pPr marL="0" marR="0" lvl="0" indent="0"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0" name="Arrow: Circular 19">
            <a:extLst>
              <a:ext uri="{FF2B5EF4-FFF2-40B4-BE49-F238E27FC236}">
                <a16:creationId xmlns:a16="http://schemas.microsoft.com/office/drawing/2014/main" id="{B6D255DC-E87B-1458-AC7C-58FBFF5A6C56}"/>
              </a:ext>
            </a:extLst>
          </p:cNvPr>
          <p:cNvSpPr/>
          <p:nvPr/>
        </p:nvSpPr>
        <p:spPr>
          <a:xfrm rot="16508100">
            <a:off x="5546170" y="1252480"/>
            <a:ext cx="4259377" cy="4090917"/>
          </a:xfrm>
          <a:prstGeom prst="circularArrow">
            <a:avLst>
              <a:gd name="adj1" fmla="val 5085"/>
              <a:gd name="adj2" fmla="val 327528"/>
              <a:gd name="adj3" fmla="val 15872472"/>
              <a:gd name="adj4" fmla="val 13643274"/>
              <a:gd name="adj5" fmla="val 5932"/>
            </a:avLst>
          </a:prstGeom>
          <a:solidFill>
            <a:srgbClr val="E8E8E8">
              <a:lumMod val="90000"/>
            </a:srgbClr>
          </a:solidFill>
          <a:ln>
            <a:noFill/>
          </a:ln>
          <a:effectLst/>
        </p:spPr>
        <p:txBody>
          <a:bodyPr/>
          <a:lstStyle/>
          <a:p>
            <a:pPr marL="0" marR="0" lvl="0" indent="0"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2" name="Arrow: Circular 21">
            <a:extLst>
              <a:ext uri="{FF2B5EF4-FFF2-40B4-BE49-F238E27FC236}">
                <a16:creationId xmlns:a16="http://schemas.microsoft.com/office/drawing/2014/main" id="{7A3608DB-A39E-5F68-ACB6-4C7DEE830734}"/>
              </a:ext>
            </a:extLst>
          </p:cNvPr>
          <p:cNvSpPr/>
          <p:nvPr/>
        </p:nvSpPr>
        <p:spPr>
          <a:xfrm rot="9954385">
            <a:off x="5920628" y="532401"/>
            <a:ext cx="4259377" cy="4090917"/>
          </a:xfrm>
          <a:prstGeom prst="circularArrow">
            <a:avLst>
              <a:gd name="adj1" fmla="val 5085"/>
              <a:gd name="adj2" fmla="val 327528"/>
              <a:gd name="adj3" fmla="val 15872472"/>
              <a:gd name="adj4" fmla="val 14066715"/>
              <a:gd name="adj5" fmla="val 5932"/>
            </a:avLst>
          </a:prstGeom>
          <a:solidFill>
            <a:srgbClr val="E8E8E8">
              <a:lumMod val="90000"/>
            </a:srgbClr>
          </a:solidFill>
          <a:ln>
            <a:noFill/>
          </a:ln>
          <a:effectLst/>
        </p:spPr>
        <p:txBody>
          <a:bodyPr/>
          <a:lstStyle/>
          <a:p>
            <a:pPr marL="0" marR="0" lvl="0" indent="0"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3" name="Arrow: Circular 22">
            <a:extLst>
              <a:ext uri="{FF2B5EF4-FFF2-40B4-BE49-F238E27FC236}">
                <a16:creationId xmlns:a16="http://schemas.microsoft.com/office/drawing/2014/main" id="{EA038BDB-E3E4-7EEE-17B6-3860463E4045}"/>
              </a:ext>
            </a:extLst>
          </p:cNvPr>
          <p:cNvSpPr/>
          <p:nvPr/>
        </p:nvSpPr>
        <p:spPr>
          <a:xfrm rot="8128809" flipH="1">
            <a:off x="3283636" y="1478962"/>
            <a:ext cx="3800502" cy="4197849"/>
          </a:xfrm>
          <a:prstGeom prst="circularArrow">
            <a:avLst>
              <a:gd name="adj1" fmla="val 5085"/>
              <a:gd name="adj2" fmla="val 327528"/>
              <a:gd name="adj3" fmla="val 15872472"/>
              <a:gd name="adj4" fmla="val 6272080"/>
              <a:gd name="adj5" fmla="val 5932"/>
            </a:avLst>
          </a:prstGeom>
          <a:solidFill>
            <a:srgbClr val="E8E8E8">
              <a:lumMod val="90000"/>
            </a:srgbClr>
          </a:solidFill>
          <a:ln>
            <a:noFill/>
          </a:ln>
          <a:effectLst/>
        </p:spPr>
        <p:txBody>
          <a:bodyPr/>
          <a:lstStyle/>
          <a:p>
            <a:pPr marL="0" marR="0" lvl="0" indent="0"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4" name="Rectangle: Rounded Corners 23">
            <a:extLst>
              <a:ext uri="{FF2B5EF4-FFF2-40B4-BE49-F238E27FC236}">
                <a16:creationId xmlns:a16="http://schemas.microsoft.com/office/drawing/2014/main" id="{53E71FC9-2311-68E5-8CB5-2735DE785130}"/>
              </a:ext>
            </a:extLst>
          </p:cNvPr>
          <p:cNvSpPr/>
          <p:nvPr/>
        </p:nvSpPr>
        <p:spPr>
          <a:xfrm>
            <a:off x="1788745" y="2159663"/>
            <a:ext cx="2825496" cy="1143000"/>
          </a:xfrm>
          <a:prstGeom prst="roundRect">
            <a:avLst/>
          </a:prstGeom>
          <a:solidFill>
            <a:srgbClr val="0F9ED5">
              <a:lumMod val="50000"/>
            </a:srgbClr>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1. Understand Context</a:t>
            </a:r>
          </a:p>
        </p:txBody>
      </p:sp>
      <p:sp>
        <p:nvSpPr>
          <p:cNvPr id="25" name="Rectangle: Rounded Corners 24">
            <a:extLst>
              <a:ext uri="{FF2B5EF4-FFF2-40B4-BE49-F238E27FC236}">
                <a16:creationId xmlns:a16="http://schemas.microsoft.com/office/drawing/2014/main" id="{DA551C45-6E85-3A9A-F32B-399235CB78EF}"/>
              </a:ext>
            </a:extLst>
          </p:cNvPr>
          <p:cNvSpPr/>
          <p:nvPr/>
        </p:nvSpPr>
        <p:spPr>
          <a:xfrm>
            <a:off x="2263808" y="3587034"/>
            <a:ext cx="2825496" cy="1143000"/>
          </a:xfrm>
          <a:prstGeom prst="roundRect">
            <a:avLst/>
          </a:prstGeom>
          <a:solidFill>
            <a:srgbClr val="0F9ED5">
              <a:lumMod val="50000"/>
            </a:srgbClr>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2. Identify Relevant Requirements and Frameworks</a:t>
            </a:r>
          </a:p>
        </p:txBody>
      </p:sp>
      <p:sp>
        <p:nvSpPr>
          <p:cNvPr id="26" name="Rectangle: Rounded Corners 25">
            <a:extLst>
              <a:ext uri="{FF2B5EF4-FFF2-40B4-BE49-F238E27FC236}">
                <a16:creationId xmlns:a16="http://schemas.microsoft.com/office/drawing/2014/main" id="{03626D86-8060-60C7-5058-C83F581A5935}"/>
              </a:ext>
            </a:extLst>
          </p:cNvPr>
          <p:cNvSpPr/>
          <p:nvPr/>
        </p:nvSpPr>
        <p:spPr>
          <a:xfrm>
            <a:off x="3189067" y="4919994"/>
            <a:ext cx="2825496" cy="1144936"/>
          </a:xfrm>
          <a:prstGeom prst="roundRect">
            <a:avLst/>
          </a:prstGeom>
          <a:solidFill>
            <a:srgbClr val="0F9ED5">
              <a:lumMod val="50000"/>
            </a:srgbClr>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3. Assess Current Position</a:t>
            </a:r>
          </a:p>
        </p:txBody>
      </p:sp>
      <p:sp>
        <p:nvSpPr>
          <p:cNvPr id="27" name="Arrow: Circular 26">
            <a:extLst>
              <a:ext uri="{FF2B5EF4-FFF2-40B4-BE49-F238E27FC236}">
                <a16:creationId xmlns:a16="http://schemas.microsoft.com/office/drawing/2014/main" id="{AD1D6C32-A5DF-2F41-9C46-17C262B27FEA}"/>
              </a:ext>
            </a:extLst>
          </p:cNvPr>
          <p:cNvSpPr/>
          <p:nvPr/>
        </p:nvSpPr>
        <p:spPr>
          <a:xfrm rot="3492093">
            <a:off x="5488573" y="2049154"/>
            <a:ext cx="4240608" cy="4018848"/>
          </a:xfrm>
          <a:prstGeom prst="circularArrow">
            <a:avLst>
              <a:gd name="adj1" fmla="val 5085"/>
              <a:gd name="adj2" fmla="val 327528"/>
              <a:gd name="adj3" fmla="val 15872472"/>
              <a:gd name="adj4" fmla="val 11714773"/>
              <a:gd name="adj5" fmla="val 5932"/>
            </a:avLst>
          </a:prstGeom>
          <a:solidFill>
            <a:srgbClr val="E8E8E8">
              <a:lumMod val="90000"/>
            </a:srgbClr>
          </a:solidFill>
          <a:ln>
            <a:noFill/>
          </a:ln>
          <a:effectLst/>
        </p:spPr>
        <p:txBody>
          <a:bodyPr/>
          <a:lstStyle/>
          <a:p>
            <a:pPr marL="0" marR="0" lvl="0" indent="0"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8" name="Rectangle: Rounded Corners 27">
            <a:extLst>
              <a:ext uri="{FF2B5EF4-FFF2-40B4-BE49-F238E27FC236}">
                <a16:creationId xmlns:a16="http://schemas.microsoft.com/office/drawing/2014/main" id="{BB2FE97F-0B5C-6C6D-2277-E729AAC1E89D}"/>
              </a:ext>
            </a:extLst>
          </p:cNvPr>
          <p:cNvSpPr/>
          <p:nvPr/>
        </p:nvSpPr>
        <p:spPr>
          <a:xfrm>
            <a:off x="5172601" y="1924361"/>
            <a:ext cx="2825496" cy="1143000"/>
          </a:xfrm>
          <a:prstGeom prst="roundRect">
            <a:avLst/>
          </a:prstGeom>
          <a:solidFill>
            <a:srgbClr val="4CAA6D"/>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5. Implement Actions</a:t>
            </a:r>
          </a:p>
        </p:txBody>
      </p:sp>
      <p:sp>
        <p:nvSpPr>
          <p:cNvPr id="29" name="Rectangle: Rounded Corners 28">
            <a:extLst>
              <a:ext uri="{FF2B5EF4-FFF2-40B4-BE49-F238E27FC236}">
                <a16:creationId xmlns:a16="http://schemas.microsoft.com/office/drawing/2014/main" id="{8AE0F090-DCA4-C6DB-2AD6-F22BAFCBAA46}"/>
              </a:ext>
            </a:extLst>
          </p:cNvPr>
          <p:cNvSpPr/>
          <p:nvPr/>
        </p:nvSpPr>
        <p:spPr>
          <a:xfrm>
            <a:off x="9082602" y="3289731"/>
            <a:ext cx="2825496" cy="1143000"/>
          </a:xfrm>
          <a:prstGeom prst="roundRect">
            <a:avLst/>
          </a:prstGeom>
          <a:solidFill>
            <a:srgbClr val="0F9ED5"/>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6. Monitor Progress</a:t>
            </a:r>
          </a:p>
        </p:txBody>
      </p:sp>
      <p:sp>
        <p:nvSpPr>
          <p:cNvPr id="30" name="Rectangle: Rounded Corners 29">
            <a:extLst>
              <a:ext uri="{FF2B5EF4-FFF2-40B4-BE49-F238E27FC236}">
                <a16:creationId xmlns:a16="http://schemas.microsoft.com/office/drawing/2014/main" id="{1745BC4E-15BE-FF78-5EE8-472B1F5D82AD}"/>
              </a:ext>
            </a:extLst>
          </p:cNvPr>
          <p:cNvSpPr/>
          <p:nvPr/>
        </p:nvSpPr>
        <p:spPr>
          <a:xfrm>
            <a:off x="9190189" y="1538568"/>
            <a:ext cx="2825496" cy="1143000"/>
          </a:xfrm>
          <a:prstGeom prst="roundRect">
            <a:avLst/>
          </a:prstGeom>
          <a:solidFill>
            <a:srgbClr val="53D27F">
              <a:lumMod val="50000"/>
            </a:srgbClr>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7. Communicate Outcomes</a:t>
            </a:r>
          </a:p>
        </p:txBody>
      </p:sp>
      <p:sp>
        <p:nvSpPr>
          <p:cNvPr id="31" name="Rectangle: Rounded Corners 30">
            <a:extLst>
              <a:ext uri="{FF2B5EF4-FFF2-40B4-BE49-F238E27FC236}">
                <a16:creationId xmlns:a16="http://schemas.microsoft.com/office/drawing/2014/main" id="{0BF06DBC-0DB6-2BC9-6C83-F2AF190D155D}"/>
              </a:ext>
            </a:extLst>
          </p:cNvPr>
          <p:cNvSpPr/>
          <p:nvPr/>
        </p:nvSpPr>
        <p:spPr>
          <a:xfrm>
            <a:off x="5522839" y="3699784"/>
            <a:ext cx="2827565" cy="1143000"/>
          </a:xfrm>
          <a:prstGeom prst="roundRect">
            <a:avLst/>
          </a:prstGeom>
          <a:solidFill>
            <a:srgbClr val="084F6A"/>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4. Develop Improvement Plan</a:t>
            </a:r>
          </a:p>
        </p:txBody>
      </p:sp>
      <p:grpSp>
        <p:nvGrpSpPr>
          <p:cNvPr id="6" name="Group 5">
            <a:extLst>
              <a:ext uri="{FF2B5EF4-FFF2-40B4-BE49-F238E27FC236}">
                <a16:creationId xmlns:a16="http://schemas.microsoft.com/office/drawing/2014/main" id="{FD2F4981-C63E-ED33-BF7F-A022C8FC6B22}"/>
              </a:ext>
            </a:extLst>
          </p:cNvPr>
          <p:cNvGrpSpPr/>
          <p:nvPr/>
        </p:nvGrpSpPr>
        <p:grpSpPr>
          <a:xfrm>
            <a:off x="332727" y="6296373"/>
            <a:ext cx="11348746" cy="504000"/>
            <a:chOff x="421627" y="5443678"/>
            <a:chExt cx="11348746" cy="912798"/>
          </a:xfrm>
        </p:grpSpPr>
        <p:grpSp>
          <p:nvGrpSpPr>
            <p:cNvPr id="9" name="Group 8">
              <a:extLst>
                <a:ext uri="{FF2B5EF4-FFF2-40B4-BE49-F238E27FC236}">
                  <a16:creationId xmlns:a16="http://schemas.microsoft.com/office/drawing/2014/main" id="{97C2CC66-D022-B0D4-2D79-9E8386FAA477}"/>
                </a:ext>
              </a:extLst>
            </p:cNvPr>
            <p:cNvGrpSpPr/>
            <p:nvPr/>
          </p:nvGrpSpPr>
          <p:grpSpPr>
            <a:xfrm>
              <a:off x="421627" y="5443678"/>
              <a:ext cx="11348746" cy="912798"/>
              <a:chOff x="421627" y="5443678"/>
              <a:chExt cx="11348746" cy="912798"/>
            </a:xfrm>
          </p:grpSpPr>
          <p:sp>
            <p:nvSpPr>
              <p:cNvPr id="11" name="Arrow: Left-Right 10">
                <a:extLst>
                  <a:ext uri="{FF2B5EF4-FFF2-40B4-BE49-F238E27FC236}">
                    <a16:creationId xmlns:a16="http://schemas.microsoft.com/office/drawing/2014/main" id="{8C1D6838-E493-DA60-D98B-E7C563767635}"/>
                  </a:ext>
                </a:extLst>
              </p:cNvPr>
              <p:cNvSpPr/>
              <p:nvPr/>
            </p:nvSpPr>
            <p:spPr>
              <a:xfrm>
                <a:off x="421627" y="5443678"/>
                <a:ext cx="11348746" cy="912798"/>
              </a:xfrm>
              <a:prstGeom prst="leftRightArrow">
                <a:avLst>
                  <a:gd name="adj1" fmla="val 55999"/>
                  <a:gd name="adj2" fmla="val 50000"/>
                </a:avLst>
              </a:prstGeom>
              <a:solidFill>
                <a:srgbClr val="53D27F">
                  <a:lumMod val="20000"/>
                  <a:lumOff val="80000"/>
                </a:srgbClr>
              </a:solidFill>
              <a:ln w="19050" cap="flat" cmpd="sng" algn="ctr">
                <a:no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2" name="Rectangle: Rounded Corners 11">
                <a:extLst>
                  <a:ext uri="{FF2B5EF4-FFF2-40B4-BE49-F238E27FC236}">
                    <a16:creationId xmlns:a16="http://schemas.microsoft.com/office/drawing/2014/main" id="{DF8F8FE4-AC46-F13D-DB2B-4F266EBF3E4C}"/>
                  </a:ext>
                </a:extLst>
              </p:cNvPr>
              <p:cNvSpPr/>
              <p:nvPr/>
            </p:nvSpPr>
            <p:spPr>
              <a:xfrm>
                <a:off x="3371982" y="5692674"/>
                <a:ext cx="7542101" cy="414803"/>
              </a:xfrm>
              <a:prstGeom prst="roundRect">
                <a:avLst/>
              </a:prstGeom>
              <a:noFill/>
              <a:ln w="19050" cap="flat" cmpd="sng" algn="ctr">
                <a:noFill/>
                <a:prstDash val="solid"/>
                <a:miter lim="800000"/>
              </a:ln>
              <a:effectLst/>
            </p:spPr>
            <p:txBody>
              <a:bodyPr numCol="3" rtlCol="0" anchor="ctr" anchorCtr="0"/>
              <a:lstStyle/>
              <a:p>
                <a:pPr marL="0" marR="0" lvl="0" indent="0" algn="ctr" defTabSz="1828663" eaLnBrk="1" fontAlgn="t" latinLnBrk="0" hangingPunct="1">
                  <a:lnSpc>
                    <a:spcPts val="1500"/>
                  </a:lnSpc>
                  <a:spcBef>
                    <a:spcPts val="600"/>
                  </a:spcBef>
                  <a:spcAft>
                    <a:spcPts val="0"/>
                  </a:spcAft>
                  <a:buClrTx/>
                  <a:buSzTx/>
                  <a:buFontTx/>
                  <a:buNone/>
                  <a:tabLst/>
                  <a:defRPr/>
                </a:pPr>
                <a:r>
                  <a:rPr kumimoji="0" lang="en-US" sz="1400" b="0" i="0" u="none" strike="noStrike" kern="0" cap="none" spc="0" normalizeH="0" baseline="0" noProof="0">
                    <a:ln>
                      <a:noFill/>
                    </a:ln>
                    <a:solidFill>
                      <a:srgbClr val="E8E8E8">
                        <a:lumMod val="25000"/>
                      </a:srgbClr>
                    </a:solidFill>
                    <a:effectLst/>
                    <a:uLnTx/>
                    <a:uFillTx/>
                    <a:latin typeface="Lato" panose="020F0502020204030203" pitchFamily="34" charset="0"/>
                    <a:ea typeface="Lato" panose="020F0502020204030203" pitchFamily="34" charset="0"/>
                    <a:cs typeface="Lato" panose="020F0502020204030203" pitchFamily="34" charset="0"/>
                  </a:rPr>
                  <a:t>Stakeholder participation</a:t>
                </a:r>
              </a:p>
              <a:p>
                <a:pPr marL="0" marR="0" lvl="0" indent="0" algn="ctr" defTabSz="1828663" eaLnBrk="1" fontAlgn="t" latinLnBrk="0" hangingPunct="1">
                  <a:lnSpc>
                    <a:spcPts val="1500"/>
                  </a:lnSpc>
                  <a:spcBef>
                    <a:spcPts val="600"/>
                  </a:spcBef>
                  <a:spcAft>
                    <a:spcPts val="0"/>
                  </a:spcAft>
                  <a:buClrTx/>
                  <a:buSzTx/>
                  <a:buFontTx/>
                  <a:buNone/>
                  <a:tabLst/>
                  <a:defRPr/>
                </a:pPr>
                <a:r>
                  <a:rPr kumimoji="0" lang="en-US" sz="1400" b="0" i="0" u="none" strike="noStrike" kern="0" cap="none" spc="0" normalizeH="0" baseline="0" noProof="0">
                    <a:ln>
                      <a:noFill/>
                    </a:ln>
                    <a:solidFill>
                      <a:srgbClr val="E8E8E8">
                        <a:lumMod val="25000"/>
                      </a:srgbClr>
                    </a:solidFill>
                    <a:effectLst/>
                    <a:uLnTx/>
                    <a:uFillTx/>
                    <a:latin typeface="Lato" panose="020F0502020204030203" pitchFamily="34" charset="0"/>
                    <a:ea typeface="Lato" panose="020F0502020204030203" pitchFamily="34" charset="0"/>
                    <a:cs typeface="Lato" panose="020F0502020204030203" pitchFamily="34" charset="0"/>
                  </a:rPr>
                  <a:t>Adaptive management</a:t>
                </a:r>
              </a:p>
              <a:p>
                <a:pPr marL="0" marR="0" lvl="0" indent="0" algn="ctr" defTabSz="1828663" eaLnBrk="1" fontAlgn="t" latinLnBrk="0" hangingPunct="1">
                  <a:lnSpc>
                    <a:spcPts val="1500"/>
                  </a:lnSpc>
                  <a:spcBef>
                    <a:spcPts val="600"/>
                  </a:spcBef>
                  <a:spcAft>
                    <a:spcPts val="0"/>
                  </a:spcAft>
                  <a:buClrTx/>
                  <a:buSzTx/>
                  <a:buFontTx/>
                  <a:buNone/>
                  <a:tabLst/>
                  <a:defRPr/>
                </a:pPr>
                <a:r>
                  <a:rPr kumimoji="0" lang="en-US" sz="1400" b="0" i="0" u="none" strike="noStrike" kern="0" cap="none" spc="0" normalizeH="0" baseline="0" noProof="0">
                    <a:ln>
                      <a:noFill/>
                    </a:ln>
                    <a:solidFill>
                      <a:srgbClr val="E8E8E8">
                        <a:lumMod val="25000"/>
                      </a:srgbClr>
                    </a:solidFill>
                    <a:effectLst/>
                    <a:uLnTx/>
                    <a:uFillTx/>
                    <a:latin typeface="Lato" panose="020F0502020204030203" pitchFamily="34" charset="0"/>
                    <a:ea typeface="Lato" panose="020F0502020204030203" pitchFamily="34" charset="0"/>
                    <a:cs typeface="Lato" panose="020F0502020204030203" pitchFamily="34" charset="0"/>
                  </a:rPr>
                  <a:t>Learning and feedback loops</a:t>
                </a:r>
              </a:p>
            </p:txBody>
          </p:sp>
        </p:grpSp>
        <p:sp>
          <p:nvSpPr>
            <p:cNvPr id="10" name="TextBox 9">
              <a:extLst>
                <a:ext uri="{FF2B5EF4-FFF2-40B4-BE49-F238E27FC236}">
                  <a16:creationId xmlns:a16="http://schemas.microsoft.com/office/drawing/2014/main" id="{6BB9C04A-303A-4F00-83E9-664AA5839F62}"/>
                </a:ext>
              </a:extLst>
            </p:cNvPr>
            <p:cNvSpPr txBox="1"/>
            <p:nvPr/>
          </p:nvSpPr>
          <p:spPr>
            <a:xfrm>
              <a:off x="851697" y="5590229"/>
              <a:ext cx="2295927" cy="526061"/>
            </a:xfrm>
            <a:prstGeom prst="rect">
              <a:avLst/>
            </a:prstGeom>
            <a:noFill/>
          </p:spPr>
          <p:txBody>
            <a:bodyPr wrap="square" anchor="ctr">
              <a:spAutoFit/>
            </a:bodyPr>
            <a:lstStyle/>
            <a:p>
              <a:pPr marL="0" marR="0" lvl="0" indent="0" defTabSz="1828663" eaLnBrk="1" fontAlgn="t" latinLnBrk="0" hangingPunct="1">
                <a:lnSpc>
                  <a:spcPts val="1500"/>
                </a:lnSpc>
                <a:spcBef>
                  <a:spcPts val="0"/>
                </a:spcBef>
                <a:spcAft>
                  <a:spcPts val="0"/>
                </a:spcAft>
                <a:buClrTx/>
                <a:buSzTx/>
                <a:buFontTx/>
                <a:buNone/>
                <a:tabLst/>
                <a:defRPr/>
              </a:pPr>
              <a:r>
                <a:rPr kumimoji="0" lang="en-US" sz="1400" b="1" i="0" u="none" strike="noStrike" kern="0" cap="none" spc="0" normalizeH="0" baseline="0" noProof="0">
                  <a:ln>
                    <a:noFill/>
                  </a:ln>
                  <a:solidFill>
                    <a:srgbClr val="E8E8E8">
                      <a:lumMod val="25000"/>
                    </a:srgbClr>
                  </a:solidFill>
                  <a:effectLst/>
                  <a:uLnTx/>
                  <a:uFillTx/>
                  <a:latin typeface="Lato" panose="020F0502020204030203" pitchFamily="34" charset="0"/>
                  <a:ea typeface="Lato" panose="020F0502020204030203" pitchFamily="34" charset="0"/>
                  <a:cs typeface="Lato" panose="020F0502020204030203" pitchFamily="34" charset="0"/>
                </a:rPr>
                <a:t>Overarching Activities:</a:t>
              </a:r>
            </a:p>
          </p:txBody>
        </p:sp>
      </p:grpSp>
      <p:graphicFrame>
        <p:nvGraphicFramePr>
          <p:cNvPr id="8" name="Diagram 7">
            <a:extLst>
              <a:ext uri="{FF2B5EF4-FFF2-40B4-BE49-F238E27FC236}">
                <a16:creationId xmlns:a16="http://schemas.microsoft.com/office/drawing/2014/main" id="{CB7A8095-F6BB-86E8-3E1A-84BFC2E533FB}"/>
              </a:ext>
            </a:extLst>
          </p:cNvPr>
          <p:cNvGraphicFramePr/>
          <p:nvPr>
            <p:extLst>
              <p:ext uri="{D42A27DB-BD31-4B8C-83A1-F6EECF244321}">
                <p14:modId xmlns:p14="http://schemas.microsoft.com/office/powerpoint/2010/main" val="1054417698"/>
              </p:ext>
            </p:extLst>
          </p:nvPr>
        </p:nvGraphicFramePr>
        <p:xfrm>
          <a:off x="-15758" y="4299453"/>
          <a:ext cx="2322310" cy="19087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5105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Graphic spid="8"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7AE4A-F8DA-F449-2329-26ECFCCD68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EC6883-FB6A-4CC1-32AA-D24E0DD0E47A}"/>
              </a:ext>
            </a:extLst>
          </p:cNvPr>
          <p:cNvSpPr>
            <a:spLocks noGrp="1"/>
          </p:cNvSpPr>
          <p:nvPr>
            <p:ph type="title"/>
          </p:nvPr>
        </p:nvSpPr>
        <p:spPr/>
        <p:txBody>
          <a:bodyPr>
            <a:normAutofit/>
          </a:bodyPr>
          <a:lstStyle/>
          <a:p>
            <a:r>
              <a:rPr lang="en-GB" sz="3200"/>
              <a:t>Understanding tier progression</a:t>
            </a:r>
          </a:p>
        </p:txBody>
      </p:sp>
      <p:pic>
        <p:nvPicPr>
          <p:cNvPr id="3" name="Picture 2">
            <a:extLst>
              <a:ext uri="{FF2B5EF4-FFF2-40B4-BE49-F238E27FC236}">
                <a16:creationId xmlns:a16="http://schemas.microsoft.com/office/drawing/2014/main" id="{FB893BC2-3AA8-8846-0ABF-0C2B8C1EE64C}"/>
              </a:ext>
            </a:extLst>
          </p:cNvPr>
          <p:cNvPicPr>
            <a:picLocks noChangeAspect="1"/>
          </p:cNvPicPr>
          <p:nvPr/>
        </p:nvPicPr>
        <p:blipFill>
          <a:blip r:embed="rId3"/>
          <a:stretch>
            <a:fillRect/>
          </a:stretch>
        </p:blipFill>
        <p:spPr>
          <a:xfrm>
            <a:off x="585483" y="2445923"/>
            <a:ext cx="3809750" cy="3326696"/>
          </a:xfrm>
          <a:prstGeom prst="rect">
            <a:avLst/>
          </a:prstGeom>
        </p:spPr>
      </p:pic>
      <p:sp>
        <p:nvSpPr>
          <p:cNvPr id="4" name="Arrow: Pentagon 3">
            <a:extLst>
              <a:ext uri="{FF2B5EF4-FFF2-40B4-BE49-F238E27FC236}">
                <a16:creationId xmlns:a16="http://schemas.microsoft.com/office/drawing/2014/main" id="{D3F161C3-96F1-FF38-D389-0003B90D5E39}"/>
              </a:ext>
            </a:extLst>
          </p:cNvPr>
          <p:cNvSpPr/>
          <p:nvPr/>
        </p:nvSpPr>
        <p:spPr>
          <a:xfrm rot="16200000">
            <a:off x="8219120" y="4491348"/>
            <a:ext cx="2468880" cy="250256"/>
          </a:xfrm>
          <a:prstGeom prst="homePlate">
            <a:avLst>
              <a:gd name="adj" fmla="val 88462"/>
            </a:avLst>
          </a:prstGeom>
          <a:solidFill>
            <a:srgbClr val="4CAA6D">
              <a:lumMod val="20000"/>
              <a:lumOff val="80000"/>
            </a:srgbClr>
          </a:solidFill>
          <a:ln w="19050" cap="flat" cmpd="sng" algn="ctr">
            <a:no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6" name="Arrow: Pentagon 5">
            <a:extLst>
              <a:ext uri="{FF2B5EF4-FFF2-40B4-BE49-F238E27FC236}">
                <a16:creationId xmlns:a16="http://schemas.microsoft.com/office/drawing/2014/main" id="{54DFC6A8-0C6A-40F6-9B25-EBCA69CDC851}"/>
              </a:ext>
            </a:extLst>
          </p:cNvPr>
          <p:cNvSpPr/>
          <p:nvPr/>
        </p:nvSpPr>
        <p:spPr>
          <a:xfrm rot="16200000">
            <a:off x="4638042" y="4476459"/>
            <a:ext cx="2377440" cy="250256"/>
          </a:xfrm>
          <a:prstGeom prst="homePlate">
            <a:avLst>
              <a:gd name="adj" fmla="val 88462"/>
            </a:avLst>
          </a:prstGeom>
          <a:solidFill>
            <a:srgbClr val="4CAA6D">
              <a:lumMod val="20000"/>
              <a:lumOff val="80000"/>
            </a:srgbClr>
          </a:solidFill>
          <a:ln w="19050" cap="flat" cmpd="sng" algn="ctr">
            <a:no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cxnSp>
        <p:nvCxnSpPr>
          <p:cNvPr id="8" name="Connector: Elbow 7">
            <a:extLst>
              <a:ext uri="{FF2B5EF4-FFF2-40B4-BE49-F238E27FC236}">
                <a16:creationId xmlns:a16="http://schemas.microsoft.com/office/drawing/2014/main" id="{0FD3BBC1-7FE2-779A-8CEE-E573BB7BF149}"/>
              </a:ext>
            </a:extLst>
          </p:cNvPr>
          <p:cNvCxnSpPr>
            <a:cxnSpLocks/>
            <a:stCxn id="15" idx="3"/>
            <a:endCxn id="18" idx="1"/>
          </p:cNvCxnSpPr>
          <p:nvPr/>
        </p:nvCxnSpPr>
        <p:spPr>
          <a:xfrm flipV="1">
            <a:off x="3390162" y="2840424"/>
            <a:ext cx="4444151" cy="593628"/>
          </a:xfrm>
          <a:prstGeom prst="bentConnector3">
            <a:avLst>
              <a:gd name="adj1" fmla="val 12910"/>
            </a:avLst>
          </a:prstGeom>
          <a:noFill/>
          <a:ln w="19050" cap="flat" cmpd="sng" algn="ctr">
            <a:solidFill>
              <a:srgbClr val="196B24"/>
            </a:solidFill>
            <a:prstDash val="dash"/>
            <a:miter lim="800000"/>
          </a:ln>
          <a:effectLst/>
        </p:spPr>
      </p:cxnSp>
      <p:cxnSp>
        <p:nvCxnSpPr>
          <p:cNvPr id="9" name="Connector: Elbow 8">
            <a:extLst>
              <a:ext uri="{FF2B5EF4-FFF2-40B4-BE49-F238E27FC236}">
                <a16:creationId xmlns:a16="http://schemas.microsoft.com/office/drawing/2014/main" id="{17CCD22F-6B36-9F0F-3179-95EE5A43CC89}"/>
              </a:ext>
            </a:extLst>
          </p:cNvPr>
          <p:cNvCxnSpPr>
            <a:cxnSpLocks/>
            <a:stCxn id="14" idx="3"/>
            <a:endCxn id="17" idx="1"/>
          </p:cNvCxnSpPr>
          <p:nvPr/>
        </p:nvCxnSpPr>
        <p:spPr>
          <a:xfrm>
            <a:off x="2985292" y="4131138"/>
            <a:ext cx="4849021" cy="329851"/>
          </a:xfrm>
          <a:prstGeom prst="bentConnector3">
            <a:avLst>
              <a:gd name="adj1" fmla="val 50000"/>
            </a:avLst>
          </a:prstGeom>
          <a:noFill/>
          <a:ln w="19050" cap="flat" cmpd="sng" algn="ctr">
            <a:solidFill>
              <a:srgbClr val="0F9ED5"/>
            </a:solidFill>
            <a:prstDash val="dash"/>
            <a:miter lim="800000"/>
          </a:ln>
          <a:effectLst/>
        </p:spPr>
      </p:cxnSp>
      <p:cxnSp>
        <p:nvCxnSpPr>
          <p:cNvPr id="10" name="Connector: Elbow 9">
            <a:extLst>
              <a:ext uri="{FF2B5EF4-FFF2-40B4-BE49-F238E27FC236}">
                <a16:creationId xmlns:a16="http://schemas.microsoft.com/office/drawing/2014/main" id="{CD2FE0D4-1E87-0DC3-DCBA-F6202F778FD1}"/>
              </a:ext>
            </a:extLst>
          </p:cNvPr>
          <p:cNvCxnSpPr>
            <a:cxnSpLocks/>
            <a:stCxn id="13" idx="2"/>
            <a:endCxn id="16" idx="1"/>
          </p:cNvCxnSpPr>
          <p:nvPr/>
        </p:nvCxnSpPr>
        <p:spPr>
          <a:xfrm rot="16200000" flipH="1">
            <a:off x="4343584" y="2489582"/>
            <a:ext cx="1010011" cy="5971447"/>
          </a:xfrm>
          <a:prstGeom prst="bentConnector2">
            <a:avLst/>
          </a:prstGeom>
          <a:noFill/>
          <a:ln w="19050" cap="flat" cmpd="sng" algn="ctr">
            <a:solidFill>
              <a:srgbClr val="E8E8E8">
                <a:lumMod val="50000"/>
              </a:srgbClr>
            </a:solidFill>
            <a:prstDash val="dash"/>
            <a:miter lim="800000"/>
          </a:ln>
          <a:effectLst/>
        </p:spPr>
      </p:cxnSp>
      <p:sp>
        <p:nvSpPr>
          <p:cNvPr id="11" name="Text Placeholder 18">
            <a:extLst>
              <a:ext uri="{FF2B5EF4-FFF2-40B4-BE49-F238E27FC236}">
                <a16:creationId xmlns:a16="http://schemas.microsoft.com/office/drawing/2014/main" id="{03ECCBFB-737A-90D2-58F0-EBED4B68680F}"/>
              </a:ext>
            </a:extLst>
          </p:cNvPr>
          <p:cNvSpPr txBox="1">
            <a:spLocks/>
          </p:cNvSpPr>
          <p:nvPr/>
        </p:nvSpPr>
        <p:spPr>
          <a:xfrm>
            <a:off x="4206823" y="3920572"/>
            <a:ext cx="3270367" cy="1091876"/>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marR="0" lvl="0" indent="-171450"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kumimoji="0" lang="en-GB" sz="1400" b="0"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Public Nature‑Positive </a:t>
            </a:r>
            <a:r>
              <a:rPr lang="en-GB" sz="1400" dirty="0">
                <a:solidFill>
                  <a:srgbClr val="010203"/>
                </a:solidFill>
                <a:latin typeface="Lato" panose="020F0502020204030203" pitchFamily="34" charset="0"/>
                <a:ea typeface="Lato" panose="020F0502020204030203" pitchFamily="34" charset="0"/>
                <a:cs typeface="Lato" panose="020F0502020204030203" pitchFamily="34" charset="0"/>
              </a:rPr>
              <a:t>commitment</a:t>
            </a:r>
            <a:r>
              <a:rPr kumimoji="0" lang="en-GB" sz="1400" b="0"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s</a:t>
            </a:r>
          </a:p>
          <a:p>
            <a:pPr marL="182563" marR="0" lvl="0" indent="-171450"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lang="en-GB" sz="1400" dirty="0">
                <a:solidFill>
                  <a:srgbClr val="010203"/>
                </a:solidFill>
                <a:latin typeface="Lato" panose="020F0502020204030203" pitchFamily="34" charset="0"/>
                <a:ea typeface="Lato" panose="020F0502020204030203" pitchFamily="34" charset="0"/>
                <a:cs typeface="Lato" panose="020F0502020204030203" pitchFamily="34" charset="0"/>
              </a:rPr>
              <a:t>Investor-led action</a:t>
            </a:r>
            <a:endParaRPr kumimoji="0" lang="en-GB" sz="1400" b="0"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182563" marR="0" lvl="0" indent="-171450"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kumimoji="0" lang="en-GB" sz="1400" b="0"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Voluntary nature reporting</a:t>
            </a:r>
          </a:p>
        </p:txBody>
      </p:sp>
      <p:sp>
        <p:nvSpPr>
          <p:cNvPr id="12" name="Text Placeholder 20">
            <a:extLst>
              <a:ext uri="{FF2B5EF4-FFF2-40B4-BE49-F238E27FC236}">
                <a16:creationId xmlns:a16="http://schemas.microsoft.com/office/drawing/2014/main" id="{73C6DD23-B382-1291-0CB3-3CC0DA4269FE}"/>
              </a:ext>
            </a:extLst>
          </p:cNvPr>
          <p:cNvSpPr txBox="1">
            <a:spLocks/>
          </p:cNvSpPr>
          <p:nvPr/>
        </p:nvSpPr>
        <p:spPr>
          <a:xfrm>
            <a:off x="4206817" y="5428564"/>
            <a:ext cx="3270373" cy="110642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marR="0" lvl="0" indent="-171450"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lang="en-GB" sz="1400">
                <a:solidFill>
                  <a:srgbClr val="010203"/>
                </a:solidFill>
                <a:latin typeface="Lato" panose="020F0502020204030203" pitchFamily="34" charset="0"/>
                <a:ea typeface="Lato" panose="020F0502020204030203" pitchFamily="34" charset="0"/>
                <a:cs typeface="Lato" panose="020F0502020204030203" pitchFamily="34" charset="0"/>
              </a:rPr>
              <a:t>Early Nature-Positive engagement</a:t>
            </a:r>
            <a:endParaRPr kumimoji="0" lang="en-GB" sz="1400" b="0"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3" name="Text Placeholder 21">
            <a:extLst>
              <a:ext uri="{FF2B5EF4-FFF2-40B4-BE49-F238E27FC236}">
                <a16:creationId xmlns:a16="http://schemas.microsoft.com/office/drawing/2014/main" id="{F6AC0B7F-46B9-98D6-8897-88A577F37B6D}"/>
              </a:ext>
            </a:extLst>
          </p:cNvPr>
          <p:cNvSpPr txBox="1">
            <a:spLocks/>
          </p:cNvSpPr>
          <p:nvPr/>
        </p:nvSpPr>
        <p:spPr>
          <a:xfrm>
            <a:off x="1124866" y="4616046"/>
            <a:ext cx="1476000" cy="354255"/>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1200" cap="none" spc="0" normalizeH="0" baseline="0" noProof="0">
                <a:ln>
                  <a:noFill/>
                </a:ln>
                <a:solidFill>
                  <a:srgbClr val="E8E8E8">
                    <a:lumMod val="50000"/>
                  </a:srgbClr>
                </a:solidFill>
                <a:effectLst/>
                <a:uLnTx/>
                <a:uFillTx/>
                <a:latin typeface="Lato" panose="020F0502020204030203" pitchFamily="34" charset="0"/>
                <a:ea typeface="Lato" panose="020F0502020204030203" pitchFamily="34" charset="0"/>
                <a:cs typeface="Lato" panose="020F0502020204030203" pitchFamily="34" charset="0"/>
              </a:rPr>
              <a:t>Explorer</a:t>
            </a:r>
          </a:p>
        </p:txBody>
      </p:sp>
      <p:sp>
        <p:nvSpPr>
          <p:cNvPr id="14" name="Text Placeholder 22">
            <a:extLst>
              <a:ext uri="{FF2B5EF4-FFF2-40B4-BE49-F238E27FC236}">
                <a16:creationId xmlns:a16="http://schemas.microsoft.com/office/drawing/2014/main" id="{43DC2534-1A21-43E2-623D-1D253B45BCC7}"/>
              </a:ext>
            </a:extLst>
          </p:cNvPr>
          <p:cNvSpPr txBox="1">
            <a:spLocks/>
          </p:cNvSpPr>
          <p:nvPr/>
        </p:nvSpPr>
        <p:spPr>
          <a:xfrm>
            <a:off x="1509292" y="3954010"/>
            <a:ext cx="1476000" cy="354255"/>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1200" cap="none" spc="0" normalizeH="0" baseline="0" noProof="0">
                <a:ln>
                  <a:noFill/>
                </a:ln>
                <a:solidFill>
                  <a:srgbClr val="0F9ED5"/>
                </a:solidFill>
                <a:effectLst/>
                <a:uLnTx/>
                <a:uFillTx/>
                <a:latin typeface="Lato" panose="020F0502020204030203" pitchFamily="34" charset="0"/>
                <a:ea typeface="Lato" panose="020F0502020204030203" pitchFamily="34" charset="0"/>
                <a:cs typeface="Lato" panose="020F0502020204030203" pitchFamily="34" charset="0"/>
              </a:rPr>
              <a:t>Practitioner</a:t>
            </a:r>
          </a:p>
        </p:txBody>
      </p:sp>
      <p:sp>
        <p:nvSpPr>
          <p:cNvPr id="15" name="Text Placeholder 22">
            <a:extLst>
              <a:ext uri="{FF2B5EF4-FFF2-40B4-BE49-F238E27FC236}">
                <a16:creationId xmlns:a16="http://schemas.microsoft.com/office/drawing/2014/main" id="{C6DD2D40-820D-0DBB-C696-C1351A35075D}"/>
              </a:ext>
            </a:extLst>
          </p:cNvPr>
          <p:cNvSpPr txBox="1">
            <a:spLocks/>
          </p:cNvSpPr>
          <p:nvPr/>
        </p:nvSpPr>
        <p:spPr>
          <a:xfrm>
            <a:off x="1914162" y="3256924"/>
            <a:ext cx="1476000" cy="354255"/>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1200" cap="none" spc="0" normalizeH="0" baseline="0" noProof="0" dirty="0">
                <a:ln>
                  <a:noFill/>
                </a:ln>
                <a:solidFill>
                  <a:srgbClr val="196B24"/>
                </a:solidFill>
                <a:effectLst/>
                <a:uLnTx/>
                <a:uFillTx/>
                <a:latin typeface="Lato" panose="020F0502020204030203" pitchFamily="34" charset="0"/>
                <a:ea typeface="Lato" panose="020F0502020204030203" pitchFamily="34" charset="0"/>
                <a:cs typeface="Lato" panose="020F0502020204030203" pitchFamily="34" charset="0"/>
              </a:rPr>
              <a:t>Innovator</a:t>
            </a:r>
          </a:p>
        </p:txBody>
      </p:sp>
      <p:sp>
        <p:nvSpPr>
          <p:cNvPr id="16" name="Text Placeholder 20">
            <a:extLst>
              <a:ext uri="{FF2B5EF4-FFF2-40B4-BE49-F238E27FC236}">
                <a16:creationId xmlns:a16="http://schemas.microsoft.com/office/drawing/2014/main" id="{65AD7706-A39B-658F-AFB3-65C15B78A6C9}"/>
              </a:ext>
            </a:extLst>
          </p:cNvPr>
          <p:cNvSpPr txBox="1">
            <a:spLocks/>
          </p:cNvSpPr>
          <p:nvPr/>
        </p:nvSpPr>
        <p:spPr>
          <a:xfrm>
            <a:off x="7834313" y="5427100"/>
            <a:ext cx="3273552" cy="1106424"/>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marR="0" lvl="0" indent="-166688"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kumimoji="0" lang="en-GB" sz="1400" b="0"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Foundational understanding and communication of nature-related </a:t>
            </a:r>
            <a:r>
              <a:rPr lang="en-GB" sz="1400">
                <a:solidFill>
                  <a:srgbClr val="FFFFFF"/>
                </a:solidFill>
                <a:latin typeface="Lato" panose="020F0502020204030203" pitchFamily="34" charset="0"/>
                <a:ea typeface="Lato" panose="020F0502020204030203" pitchFamily="34" charset="0"/>
                <a:cs typeface="Lato" panose="020F0502020204030203" pitchFamily="34" charset="0"/>
              </a:rPr>
              <a:t>issues</a:t>
            </a:r>
            <a:endParaRPr kumimoji="0" lang="en-GB" sz="1400" b="0"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177800" marR="0" lvl="0" indent="-166688"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kumimoji="0" lang="en-GB" sz="1400" b="0"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Stronger reputation</a:t>
            </a:r>
          </a:p>
        </p:txBody>
      </p:sp>
      <p:sp>
        <p:nvSpPr>
          <p:cNvPr id="17" name="Text Placeholder 20">
            <a:extLst>
              <a:ext uri="{FF2B5EF4-FFF2-40B4-BE49-F238E27FC236}">
                <a16:creationId xmlns:a16="http://schemas.microsoft.com/office/drawing/2014/main" id="{D5E4BDC2-1DCA-77E1-2840-376383E9580F}"/>
              </a:ext>
            </a:extLst>
          </p:cNvPr>
          <p:cNvSpPr txBox="1">
            <a:spLocks/>
          </p:cNvSpPr>
          <p:nvPr/>
        </p:nvSpPr>
        <p:spPr>
          <a:xfrm>
            <a:off x="7834313" y="3909531"/>
            <a:ext cx="3273552" cy="1102916"/>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marR="0" lvl="0" indent="-166688"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kumimoji="0" lang="en-GB" sz="14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Nature integrated into decisions</a:t>
            </a:r>
          </a:p>
          <a:p>
            <a:pPr marL="177800" marR="0" lvl="0" indent="-166688"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kumimoji="0" lang="en-GB" sz="14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Demonstrated implementation</a:t>
            </a:r>
          </a:p>
          <a:p>
            <a:pPr marL="177800" marR="0" lvl="0" indent="-166688"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lang="en-GB" sz="1400" dirty="0">
                <a:solidFill>
                  <a:srgbClr val="FFFFFF"/>
                </a:solidFill>
                <a:latin typeface="Lato" panose="020F0502020204030203" pitchFamily="34" charset="0"/>
                <a:ea typeface="Lato" panose="020F0502020204030203" pitchFamily="34" charset="0"/>
                <a:cs typeface="Lato" panose="020F0502020204030203" pitchFamily="34" charset="0"/>
              </a:rPr>
              <a:t>Stakeholder confidence</a:t>
            </a:r>
            <a:endParaRPr kumimoji="0" lang="en-GB" sz="14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8" name="Text Placeholder 20">
            <a:extLst>
              <a:ext uri="{FF2B5EF4-FFF2-40B4-BE49-F238E27FC236}">
                <a16:creationId xmlns:a16="http://schemas.microsoft.com/office/drawing/2014/main" id="{500150F4-100F-4FC6-FF08-5802B5767826}"/>
              </a:ext>
            </a:extLst>
          </p:cNvPr>
          <p:cNvSpPr txBox="1">
            <a:spLocks/>
          </p:cNvSpPr>
          <p:nvPr/>
        </p:nvSpPr>
        <p:spPr>
          <a:xfrm>
            <a:off x="7834313" y="2287212"/>
            <a:ext cx="3273552" cy="1106424"/>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chor="ctr" anchorCtr="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indent="-171450">
              <a:spcBef>
                <a:spcPts val="150"/>
              </a:spcBef>
              <a:spcAft>
                <a:spcPts val="150"/>
              </a:spcAft>
              <a:buClr>
                <a:srgbClr val="4CAA6D"/>
              </a:buClr>
              <a:buFont typeface="Arial" panose="020B0604020202020204" pitchFamily="34" charset="0"/>
              <a:buChar char="•"/>
              <a:defRPr/>
            </a:pPr>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System-level change</a:t>
            </a:r>
          </a:p>
          <a:p>
            <a:pPr marL="182563" indent="-171450">
              <a:spcBef>
                <a:spcPts val="150"/>
              </a:spcBef>
              <a:spcAft>
                <a:spcPts val="150"/>
              </a:spcAft>
              <a:buClr>
                <a:srgbClr val="4CAA6D"/>
              </a:buClr>
              <a:buFont typeface="Arial" panose="020B0604020202020204" pitchFamily="34" charset="0"/>
              <a:buChar char="•"/>
              <a:defRPr/>
            </a:pPr>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Reputational leadership</a:t>
            </a:r>
          </a:p>
          <a:p>
            <a:pPr marL="182563" indent="-171450">
              <a:spcBef>
                <a:spcPts val="150"/>
              </a:spcBef>
              <a:spcAft>
                <a:spcPts val="150"/>
              </a:spcAft>
              <a:buClr>
                <a:srgbClr val="4CAA6D"/>
              </a:buClr>
              <a:buFont typeface="Arial" panose="020B0604020202020204" pitchFamily="34" charset="0"/>
              <a:buChar char="•"/>
              <a:defRPr/>
            </a:pPr>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Proven outcomes</a:t>
            </a:r>
          </a:p>
          <a:p>
            <a:pPr marL="182563" indent="-171450">
              <a:spcBef>
                <a:spcPts val="150"/>
              </a:spcBef>
              <a:spcAft>
                <a:spcPts val="150"/>
              </a:spcAft>
              <a:buClr>
                <a:srgbClr val="4CAA6D"/>
              </a:buClr>
              <a:buFont typeface="Arial" panose="020B0604020202020204" pitchFamily="34" charset="0"/>
              <a:buChar char="•"/>
              <a:defRPr/>
            </a:pPr>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Sector influence</a:t>
            </a:r>
          </a:p>
        </p:txBody>
      </p:sp>
      <p:sp>
        <p:nvSpPr>
          <p:cNvPr id="19" name="TextBox 18">
            <a:extLst>
              <a:ext uri="{FF2B5EF4-FFF2-40B4-BE49-F238E27FC236}">
                <a16:creationId xmlns:a16="http://schemas.microsoft.com/office/drawing/2014/main" id="{B733371D-AA94-71A5-8A20-05D763491C44}"/>
              </a:ext>
            </a:extLst>
          </p:cNvPr>
          <p:cNvSpPr txBox="1"/>
          <p:nvPr/>
        </p:nvSpPr>
        <p:spPr>
          <a:xfrm>
            <a:off x="4191574" y="1824923"/>
            <a:ext cx="3809751" cy="338554"/>
          </a:xfrm>
          <a:prstGeom prst="rect">
            <a:avLst/>
          </a:prstGeom>
          <a:noFill/>
        </p:spPr>
        <p:txBody>
          <a:bodyPr wrap="square">
            <a:spAutoFit/>
          </a:bodyPr>
          <a:lstStyle/>
          <a:p>
            <a:pPr marL="11113" defTabSz="914332">
              <a:spcBef>
                <a:spcPts val="150"/>
              </a:spcBef>
              <a:spcAft>
                <a:spcPts val="150"/>
              </a:spcAft>
              <a:buClr>
                <a:srgbClr val="4CAA6D"/>
              </a:buClr>
              <a:buSzPct val="60000"/>
              <a:buFont typeface="System Font Regular"/>
              <a:buNone/>
              <a:defRPr/>
            </a:pPr>
            <a:r>
              <a:rPr lang="en-US" sz="1600" b="1">
                <a:solidFill>
                  <a:srgbClr val="010203"/>
                </a:solidFill>
                <a:latin typeface="Lato" panose="020F0502020204030203" pitchFamily="34" charset="0"/>
                <a:ea typeface="Lato" panose="020F0502020204030203" pitchFamily="34" charset="0"/>
                <a:cs typeface="Lato" panose="020F0502020204030203" pitchFamily="34" charset="0"/>
              </a:rPr>
              <a:t>Likely company profile</a:t>
            </a:r>
          </a:p>
        </p:txBody>
      </p:sp>
      <p:sp>
        <p:nvSpPr>
          <p:cNvPr id="20" name="TextBox 19">
            <a:extLst>
              <a:ext uri="{FF2B5EF4-FFF2-40B4-BE49-F238E27FC236}">
                <a16:creationId xmlns:a16="http://schemas.microsoft.com/office/drawing/2014/main" id="{5C225971-F31C-7F07-E0C7-42F1962BE016}"/>
              </a:ext>
            </a:extLst>
          </p:cNvPr>
          <p:cNvSpPr txBox="1"/>
          <p:nvPr/>
        </p:nvSpPr>
        <p:spPr>
          <a:xfrm>
            <a:off x="7745413" y="1824923"/>
            <a:ext cx="2554287" cy="338554"/>
          </a:xfrm>
          <a:prstGeom prst="rect">
            <a:avLst/>
          </a:prstGeom>
          <a:noFill/>
        </p:spPr>
        <p:txBody>
          <a:bodyPr wrap="square">
            <a:spAutoFit/>
          </a:bodyPr>
          <a:lstStyle>
            <a:defPPr>
              <a:defRPr lang="en-US"/>
            </a:defPPr>
            <a:lvl1pPr marL="11113" marR="0" lvl="0" indent="0" defTabSz="914332" fontAlgn="auto">
              <a:lnSpc>
                <a:spcPct val="100000"/>
              </a:lnSpc>
              <a:spcBef>
                <a:spcPts val="150"/>
              </a:spcBef>
              <a:spcAft>
                <a:spcPts val="150"/>
              </a:spcAft>
              <a:buClr>
                <a:srgbClr val="4CAA6D"/>
              </a:buClr>
              <a:buSzPct val="60000"/>
              <a:buFont typeface="System Font Regular"/>
              <a:buNone/>
              <a:tabLst/>
              <a:defRPr kumimoji="0" sz="1400" b="1" i="0" u="none" strike="noStrike" cap="none" spc="0" normalizeH="0" baseline="0">
                <a:ln>
                  <a:noFill/>
                </a:ln>
                <a:solidFill>
                  <a:srgbClr val="010203"/>
                </a:solidFill>
                <a:effectLst/>
                <a:uLnTx/>
                <a:uFillTx/>
                <a:latin typeface="DM Sans 14pt"/>
              </a:defRPr>
            </a:lvl1pPr>
          </a:lstStyle>
          <a:p>
            <a:pPr marL="11113" marR="0" lvl="0" indent="0"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600" b="1"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What companies gain</a:t>
            </a:r>
          </a:p>
        </p:txBody>
      </p:sp>
      <p:sp>
        <p:nvSpPr>
          <p:cNvPr id="21" name="TextBox 20">
            <a:extLst>
              <a:ext uri="{FF2B5EF4-FFF2-40B4-BE49-F238E27FC236}">
                <a16:creationId xmlns:a16="http://schemas.microsoft.com/office/drawing/2014/main" id="{B8AC4CB5-B9FA-8849-1C32-9292D91DFEC5}"/>
              </a:ext>
            </a:extLst>
          </p:cNvPr>
          <p:cNvSpPr txBox="1"/>
          <p:nvPr/>
        </p:nvSpPr>
        <p:spPr>
          <a:xfrm rot="16200000">
            <a:off x="-678395" y="3866188"/>
            <a:ext cx="2810185" cy="338554"/>
          </a:xfrm>
          <a:prstGeom prst="rect">
            <a:avLst/>
          </a:prstGeom>
          <a:solidFill>
            <a:srgbClr val="FFFFFF"/>
          </a:solidFill>
        </p:spPr>
        <p:txBody>
          <a:bodyPr wrap="square">
            <a:spAutoFit/>
          </a:bodyPr>
          <a:lstStyle>
            <a:defPPr>
              <a:defRPr lang="en-US"/>
            </a:defPPr>
            <a:lvl1pPr marL="11113" marR="0" lvl="0" indent="0" defTabSz="914332" fontAlgn="auto">
              <a:lnSpc>
                <a:spcPct val="100000"/>
              </a:lnSpc>
              <a:spcBef>
                <a:spcPts val="150"/>
              </a:spcBef>
              <a:spcAft>
                <a:spcPts val="150"/>
              </a:spcAft>
              <a:buClr>
                <a:srgbClr val="4CAA6D"/>
              </a:buClr>
              <a:buSzPct val="60000"/>
              <a:buFont typeface="System Font Regular"/>
              <a:buNone/>
              <a:tabLst/>
              <a:defRPr kumimoji="0" sz="1400" b="1" i="0" u="none" strike="noStrike" cap="none" spc="0" normalizeH="0" baseline="0">
                <a:ln>
                  <a:noFill/>
                </a:ln>
                <a:solidFill>
                  <a:srgbClr val="010203"/>
                </a:solidFill>
                <a:effectLst/>
                <a:uLnTx/>
                <a:uFillTx/>
                <a:latin typeface="DM Sans 14pt"/>
              </a:defRPr>
            </a:lvl1p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600" b="1"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Organisational integration</a:t>
            </a:r>
          </a:p>
        </p:txBody>
      </p:sp>
      <p:sp>
        <p:nvSpPr>
          <p:cNvPr id="22" name="TextBox 21">
            <a:extLst>
              <a:ext uri="{FF2B5EF4-FFF2-40B4-BE49-F238E27FC236}">
                <a16:creationId xmlns:a16="http://schemas.microsoft.com/office/drawing/2014/main" id="{20E77F4C-C4B3-0CFD-58EB-F8DF494638EA}"/>
              </a:ext>
            </a:extLst>
          </p:cNvPr>
          <p:cNvSpPr txBox="1"/>
          <p:nvPr/>
        </p:nvSpPr>
        <p:spPr>
          <a:xfrm>
            <a:off x="1891557" y="5428575"/>
            <a:ext cx="1178791" cy="338554"/>
          </a:xfrm>
          <a:prstGeom prst="rect">
            <a:avLst/>
          </a:prstGeom>
          <a:solidFill>
            <a:srgbClr val="FFFFFF"/>
          </a:solidFill>
        </p:spPr>
        <p:txBody>
          <a:bodyPr wrap="square">
            <a:spAutoFit/>
          </a:bodyPr>
          <a:lstStyle>
            <a:defPPr>
              <a:defRPr lang="en-US"/>
            </a:defPPr>
            <a:lvl1pPr marL="11113" marR="0" lvl="0" indent="0" defTabSz="914332" fontAlgn="auto">
              <a:lnSpc>
                <a:spcPct val="100000"/>
              </a:lnSpc>
              <a:spcBef>
                <a:spcPts val="150"/>
              </a:spcBef>
              <a:spcAft>
                <a:spcPts val="150"/>
              </a:spcAft>
              <a:buClr>
                <a:srgbClr val="4CAA6D"/>
              </a:buClr>
              <a:buSzPct val="60000"/>
              <a:buFont typeface="System Font Regular"/>
              <a:buNone/>
              <a:tabLst/>
              <a:defRPr kumimoji="0" sz="1400" b="1" i="0" u="none" strike="noStrike" cap="none" spc="0" normalizeH="0" baseline="0">
                <a:ln>
                  <a:noFill/>
                </a:ln>
                <a:solidFill>
                  <a:srgbClr val="010203"/>
                </a:solidFill>
                <a:effectLst/>
                <a:uLnTx/>
                <a:uFillTx/>
                <a:latin typeface="DM Sans 14pt"/>
              </a:defRPr>
            </a:lvl1p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600" b="1"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Maturity</a:t>
            </a:r>
          </a:p>
        </p:txBody>
      </p:sp>
      <p:sp>
        <p:nvSpPr>
          <p:cNvPr id="23" name="TextBox 22">
            <a:extLst>
              <a:ext uri="{FF2B5EF4-FFF2-40B4-BE49-F238E27FC236}">
                <a16:creationId xmlns:a16="http://schemas.microsoft.com/office/drawing/2014/main" id="{CF95AC4E-4F2B-31F0-3DED-8E0B1BB70BC2}"/>
              </a:ext>
            </a:extLst>
          </p:cNvPr>
          <p:cNvSpPr txBox="1"/>
          <p:nvPr/>
        </p:nvSpPr>
        <p:spPr>
          <a:xfrm>
            <a:off x="5951891" y="5115582"/>
            <a:ext cx="275182" cy="369332"/>
          </a:xfrm>
          <a:prstGeom prst="rect">
            <a:avLst/>
          </a:prstGeom>
          <a:noFill/>
        </p:spPr>
        <p:txBody>
          <a:bodyPr wrap="square">
            <a:spAutoFit/>
          </a:bodyPr>
          <a:lstStyle/>
          <a:p>
            <a:pPr marL="11113" algn="ctr" defTabSz="914332">
              <a:spcBef>
                <a:spcPts val="150"/>
              </a:spcBef>
              <a:spcAft>
                <a:spcPts val="150"/>
              </a:spcAft>
              <a:buClr>
                <a:srgbClr val="4CAA6D"/>
              </a:buClr>
              <a:buSzPct val="60000"/>
              <a:buFont typeface="System Font Regular"/>
              <a:buNone/>
              <a:defRPr/>
            </a:pPr>
            <a:r>
              <a:rPr lang="en-US" b="1">
                <a:solidFill>
                  <a:srgbClr val="4CAA6D"/>
                </a:solidFill>
                <a:latin typeface="Lato" panose="020F0502020204030203" pitchFamily="34" charset="0"/>
                <a:ea typeface="Lato" panose="020F0502020204030203" pitchFamily="34" charset="0"/>
                <a:cs typeface="Lato" panose="020F0502020204030203" pitchFamily="34" charset="0"/>
              </a:rPr>
              <a:t>+</a:t>
            </a:r>
          </a:p>
        </p:txBody>
      </p:sp>
      <p:sp>
        <p:nvSpPr>
          <p:cNvPr id="24" name="TextBox 23">
            <a:extLst>
              <a:ext uri="{FF2B5EF4-FFF2-40B4-BE49-F238E27FC236}">
                <a16:creationId xmlns:a16="http://schemas.microsoft.com/office/drawing/2014/main" id="{4967B49D-B6C4-98D6-938F-9ED6ED4D9B49}"/>
              </a:ext>
            </a:extLst>
          </p:cNvPr>
          <p:cNvSpPr txBox="1"/>
          <p:nvPr/>
        </p:nvSpPr>
        <p:spPr>
          <a:xfrm>
            <a:off x="5951891" y="3609923"/>
            <a:ext cx="275182" cy="369332"/>
          </a:xfrm>
          <a:prstGeom prst="rect">
            <a:avLst/>
          </a:prstGeom>
          <a:noFill/>
        </p:spPr>
        <p:txBody>
          <a:bodyPr wrap="square">
            <a:spAutoFit/>
          </a:bodyPr>
          <a:lstStyle/>
          <a:p>
            <a:pPr marL="11113" algn="ctr" defTabSz="914332">
              <a:spcBef>
                <a:spcPts val="150"/>
              </a:spcBef>
              <a:spcAft>
                <a:spcPts val="150"/>
              </a:spcAft>
              <a:buClr>
                <a:srgbClr val="4CAA6D"/>
              </a:buClr>
              <a:buSzPct val="60000"/>
              <a:buFont typeface="System Font Regular"/>
              <a:buNone/>
              <a:defRPr/>
            </a:pPr>
            <a:r>
              <a:rPr lang="en-US" b="1" dirty="0">
                <a:solidFill>
                  <a:srgbClr val="4CAA6D"/>
                </a:solidFill>
                <a:latin typeface="Lato" panose="020F0502020204030203" pitchFamily="34" charset="0"/>
                <a:ea typeface="Lato" panose="020F0502020204030203" pitchFamily="34" charset="0"/>
                <a:cs typeface="Lato" panose="020F0502020204030203" pitchFamily="34" charset="0"/>
              </a:rPr>
              <a:t>+</a:t>
            </a:r>
          </a:p>
        </p:txBody>
      </p:sp>
      <p:sp>
        <p:nvSpPr>
          <p:cNvPr id="25" name="TextBox 24">
            <a:extLst>
              <a:ext uri="{FF2B5EF4-FFF2-40B4-BE49-F238E27FC236}">
                <a16:creationId xmlns:a16="http://schemas.microsoft.com/office/drawing/2014/main" id="{C1C4745D-610A-4BAD-F0C8-6440C94C3C8C}"/>
              </a:ext>
            </a:extLst>
          </p:cNvPr>
          <p:cNvSpPr txBox="1"/>
          <p:nvPr/>
        </p:nvSpPr>
        <p:spPr>
          <a:xfrm>
            <a:off x="9555002" y="5115582"/>
            <a:ext cx="275182" cy="369332"/>
          </a:xfrm>
          <a:prstGeom prst="rect">
            <a:avLst/>
          </a:prstGeom>
          <a:noFill/>
        </p:spPr>
        <p:txBody>
          <a:bodyPr wrap="square">
            <a:spAutoFit/>
          </a:bodyPr>
          <a:lstStyle/>
          <a:p>
            <a:pPr marL="11113" algn="ctr" defTabSz="914332">
              <a:spcBef>
                <a:spcPts val="150"/>
              </a:spcBef>
              <a:spcAft>
                <a:spcPts val="150"/>
              </a:spcAft>
              <a:buClr>
                <a:srgbClr val="4CAA6D"/>
              </a:buClr>
              <a:buSzPct val="60000"/>
              <a:buFont typeface="System Font Regular"/>
              <a:buNone/>
              <a:defRPr/>
            </a:pPr>
            <a:r>
              <a:rPr lang="en-US" b="1">
                <a:solidFill>
                  <a:srgbClr val="4CAA6D"/>
                </a:solidFill>
                <a:latin typeface="Lato" panose="020F0502020204030203" pitchFamily="34" charset="0"/>
                <a:ea typeface="Lato" panose="020F0502020204030203" pitchFamily="34" charset="0"/>
                <a:cs typeface="Lato" panose="020F0502020204030203" pitchFamily="34" charset="0"/>
              </a:rPr>
              <a:t>+</a:t>
            </a:r>
          </a:p>
        </p:txBody>
      </p:sp>
      <p:sp>
        <p:nvSpPr>
          <p:cNvPr id="26" name="TextBox 25">
            <a:extLst>
              <a:ext uri="{FF2B5EF4-FFF2-40B4-BE49-F238E27FC236}">
                <a16:creationId xmlns:a16="http://schemas.microsoft.com/office/drawing/2014/main" id="{575A5E8E-F144-FFE9-072F-982F10E73DB7}"/>
              </a:ext>
            </a:extLst>
          </p:cNvPr>
          <p:cNvSpPr txBox="1"/>
          <p:nvPr/>
        </p:nvSpPr>
        <p:spPr>
          <a:xfrm>
            <a:off x="9555002" y="3609923"/>
            <a:ext cx="275182" cy="369332"/>
          </a:xfrm>
          <a:prstGeom prst="rect">
            <a:avLst/>
          </a:prstGeom>
          <a:noFill/>
        </p:spPr>
        <p:txBody>
          <a:bodyPr wrap="square">
            <a:spAutoFit/>
          </a:bodyPr>
          <a:lstStyle/>
          <a:p>
            <a:pPr marL="11113" algn="ctr" defTabSz="914332">
              <a:spcBef>
                <a:spcPts val="150"/>
              </a:spcBef>
              <a:spcAft>
                <a:spcPts val="150"/>
              </a:spcAft>
              <a:buClr>
                <a:srgbClr val="4CAA6D"/>
              </a:buClr>
              <a:buSzPct val="60000"/>
              <a:buFont typeface="System Font Regular"/>
              <a:buNone/>
              <a:defRPr/>
            </a:pPr>
            <a:r>
              <a:rPr lang="en-US" b="1">
                <a:solidFill>
                  <a:srgbClr val="4CAA6D"/>
                </a:solidFill>
                <a:latin typeface="Lato" panose="020F0502020204030203" pitchFamily="34" charset="0"/>
                <a:ea typeface="Lato" panose="020F0502020204030203" pitchFamily="34" charset="0"/>
                <a:cs typeface="Lato" panose="020F0502020204030203" pitchFamily="34" charset="0"/>
              </a:rPr>
              <a:t>+</a:t>
            </a:r>
          </a:p>
        </p:txBody>
      </p:sp>
      <p:sp>
        <p:nvSpPr>
          <p:cNvPr id="27" name="Text Placeholder 22">
            <a:extLst>
              <a:ext uri="{FF2B5EF4-FFF2-40B4-BE49-F238E27FC236}">
                <a16:creationId xmlns:a16="http://schemas.microsoft.com/office/drawing/2014/main" id="{FBE8F872-DAC3-A1EB-F23D-B51C657F5C79}"/>
              </a:ext>
            </a:extLst>
          </p:cNvPr>
          <p:cNvSpPr txBox="1">
            <a:spLocks/>
          </p:cNvSpPr>
          <p:nvPr/>
        </p:nvSpPr>
        <p:spPr>
          <a:xfrm>
            <a:off x="1565066" y="2494453"/>
            <a:ext cx="2641748" cy="338554"/>
          </a:xfrm>
          <a:prstGeom prst="rect">
            <a:avLst/>
          </a:prstGeom>
          <a:solidFill>
            <a:schemeClr val="bg1"/>
          </a:solidFill>
          <a:ln>
            <a:solidFill>
              <a:schemeClr val="bg1"/>
            </a:solidFill>
          </a:ln>
        </p:spPr>
        <p:txBody>
          <a:bodyPr wrap="square">
            <a:spAutoFit/>
          </a:bodyPr>
          <a:lstStyle>
            <a:defPPr>
              <a:defRPr lang="en-US"/>
            </a:defPPr>
            <a:lvl1pPr marL="11113" marR="0" lvl="0" indent="0" algn="ctr" defTabSz="914332" fontAlgn="auto">
              <a:lnSpc>
                <a:spcPct val="100000"/>
              </a:lnSpc>
              <a:spcBef>
                <a:spcPts val="150"/>
              </a:spcBef>
              <a:spcAft>
                <a:spcPts val="150"/>
              </a:spcAft>
              <a:buClr>
                <a:srgbClr val="4CAA6D"/>
              </a:buClr>
              <a:buSzPct val="60000"/>
              <a:buFont typeface="System Font Regular"/>
              <a:buNone/>
              <a:tabLst/>
              <a:defRPr kumimoji="0" sz="1600" b="1" i="0" u="none" strike="noStrike" cap="none" spc="0" normalizeH="0" baseline="0">
                <a:ln>
                  <a:noFill/>
                </a:ln>
                <a:solidFill>
                  <a:srgbClr val="010203"/>
                </a:solidFill>
                <a:effectLst/>
                <a:uLnTx/>
                <a:uFillTx/>
                <a:latin typeface="DM Sans 14pt"/>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b="1" i="0" u="none" strike="noStrike" kern="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Nature-Positive Outcomes</a:t>
            </a:r>
          </a:p>
        </p:txBody>
      </p:sp>
      <p:sp>
        <p:nvSpPr>
          <p:cNvPr id="28" name="Text Placeholder 17">
            <a:extLst>
              <a:ext uri="{FF2B5EF4-FFF2-40B4-BE49-F238E27FC236}">
                <a16:creationId xmlns:a16="http://schemas.microsoft.com/office/drawing/2014/main" id="{A1EB7E31-6226-838E-612E-AAE10A0D8C20}"/>
              </a:ext>
            </a:extLst>
          </p:cNvPr>
          <p:cNvSpPr txBox="1">
            <a:spLocks/>
          </p:cNvSpPr>
          <p:nvPr/>
        </p:nvSpPr>
        <p:spPr>
          <a:xfrm>
            <a:off x="4206814" y="2289210"/>
            <a:ext cx="3270376" cy="110642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chor="ctr">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marR="0" lvl="0" indent="-171450"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kumimoji="0" lang="en-GB" sz="1400" b="0"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Sector leader</a:t>
            </a:r>
          </a:p>
          <a:p>
            <a:pPr marL="182563" marR="0" lvl="0" indent="-171450"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kumimoji="0" lang="en-GB" sz="1400" b="0"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High influence and capacity</a:t>
            </a:r>
          </a:p>
          <a:p>
            <a:pPr marL="182563" marR="0" lvl="0" indent="-171450" algn="l" defTabSz="914332" rtl="0" eaLnBrk="1" fontAlgn="auto" latinLnBrk="0" hangingPunct="1">
              <a:lnSpc>
                <a:spcPct val="100000"/>
              </a:lnSpc>
              <a:spcBef>
                <a:spcPts val="150"/>
              </a:spcBef>
              <a:spcAft>
                <a:spcPts val="150"/>
              </a:spcAft>
              <a:buClr>
                <a:srgbClr val="4CAA6D"/>
              </a:buClr>
              <a:buSzPct val="60000"/>
              <a:buFont typeface="Arial" panose="020B0604020202020204" pitchFamily="34" charset="0"/>
              <a:buChar char="•"/>
              <a:tabLst/>
              <a:defRPr/>
            </a:pPr>
            <a:r>
              <a:rPr lang="en-GB" sz="1400" dirty="0">
                <a:solidFill>
                  <a:srgbClr val="010203"/>
                </a:solidFill>
                <a:latin typeface="Lato" panose="020F0502020204030203" pitchFamily="34" charset="0"/>
                <a:ea typeface="Lato" panose="020F0502020204030203" pitchFamily="34" charset="0"/>
                <a:cs typeface="Lato" panose="020F0502020204030203" pitchFamily="34" charset="0"/>
              </a:rPr>
              <a:t>Shaping </a:t>
            </a:r>
            <a:r>
              <a:rPr kumimoji="0" lang="en-GB" sz="1400" b="0"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the Nature-Positive agenda</a:t>
            </a:r>
          </a:p>
        </p:txBody>
      </p:sp>
    </p:spTree>
    <p:extLst>
      <p:ext uri="{BB962C8B-B14F-4D97-AF65-F5344CB8AC3E}">
        <p14:creationId xmlns:p14="http://schemas.microsoft.com/office/powerpoint/2010/main" val="246773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1" grpId="0" animBg="1"/>
      <p:bldP spid="12" grpId="0" animBg="1"/>
      <p:bldP spid="16" grpId="0" animBg="1"/>
      <p:bldP spid="17" grpId="0" animBg="1"/>
      <p:bldP spid="18" grpId="0" animBg="1"/>
      <p:bldP spid="23" grpId="0"/>
      <p:bldP spid="24" grpId="0"/>
      <p:bldP spid="25" grpId="0"/>
      <p:bldP spid="26" grpId="0"/>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4FC0E-6C21-848E-F864-630CB4A1B5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228455-0C89-6222-E584-34D86F0DEA6B}"/>
              </a:ext>
            </a:extLst>
          </p:cNvPr>
          <p:cNvSpPr>
            <a:spLocks noGrp="1"/>
          </p:cNvSpPr>
          <p:nvPr>
            <p:ph type="title"/>
          </p:nvPr>
        </p:nvSpPr>
        <p:spPr/>
        <p:txBody>
          <a:bodyPr>
            <a:normAutofit/>
          </a:bodyPr>
          <a:lstStyle/>
          <a:p>
            <a:r>
              <a:rPr lang="en-GB" sz="3200"/>
              <a:t>Key Principles</a:t>
            </a:r>
          </a:p>
        </p:txBody>
      </p:sp>
      <p:pic>
        <p:nvPicPr>
          <p:cNvPr id="7" name="Picture 6">
            <a:extLst>
              <a:ext uri="{FF2B5EF4-FFF2-40B4-BE49-F238E27FC236}">
                <a16:creationId xmlns:a16="http://schemas.microsoft.com/office/drawing/2014/main" id="{579BE06E-BF0E-3F86-CEB5-466E1F300EB5}"/>
              </a:ext>
            </a:extLst>
          </p:cNvPr>
          <p:cNvPicPr>
            <a:picLocks noChangeAspect="1"/>
          </p:cNvPicPr>
          <p:nvPr/>
        </p:nvPicPr>
        <p:blipFill>
          <a:blip r:embed="rId3"/>
          <a:srcRect/>
          <a:stretch/>
        </p:blipFill>
        <p:spPr>
          <a:xfrm>
            <a:off x="9512939" y="6118861"/>
            <a:ext cx="1716917" cy="577608"/>
          </a:xfrm>
          <a:prstGeom prst="rect">
            <a:avLst/>
          </a:prstGeom>
        </p:spPr>
      </p:pic>
      <p:sp>
        <p:nvSpPr>
          <p:cNvPr id="6" name="Rectangle 5">
            <a:extLst>
              <a:ext uri="{FF2B5EF4-FFF2-40B4-BE49-F238E27FC236}">
                <a16:creationId xmlns:a16="http://schemas.microsoft.com/office/drawing/2014/main" id="{33913E42-D327-548A-1875-214F7010B9C2}"/>
              </a:ext>
            </a:extLst>
          </p:cNvPr>
          <p:cNvSpPr/>
          <p:nvPr/>
        </p:nvSpPr>
        <p:spPr>
          <a:xfrm>
            <a:off x="621945" y="3186697"/>
            <a:ext cx="475488" cy="475488"/>
          </a:xfrm>
          <a:prstGeom prst="rect">
            <a:avLst/>
          </a:prstGeom>
          <a:solidFill>
            <a:srgbClr val="1E743C"/>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2000" b="1">
                <a:solidFill>
                  <a:srgbClr val="FFFFFF"/>
                </a:solidFill>
                <a:latin typeface="Lato" panose="020F0502020204030203" pitchFamily="34" charset="0"/>
                <a:ea typeface="Lato" panose="020F0502020204030203" pitchFamily="34" charset="0"/>
                <a:cs typeface="Lato" panose="020F0502020204030203" pitchFamily="34" charset="0"/>
              </a:rPr>
              <a:t>01</a:t>
            </a:r>
          </a:p>
        </p:txBody>
      </p:sp>
      <p:sp>
        <p:nvSpPr>
          <p:cNvPr id="8" name="Rectangle 7">
            <a:extLst>
              <a:ext uri="{FF2B5EF4-FFF2-40B4-BE49-F238E27FC236}">
                <a16:creationId xmlns:a16="http://schemas.microsoft.com/office/drawing/2014/main" id="{2FD7BFF4-9D4A-E95B-981F-95C698106D90}"/>
              </a:ext>
            </a:extLst>
          </p:cNvPr>
          <p:cNvSpPr/>
          <p:nvPr/>
        </p:nvSpPr>
        <p:spPr>
          <a:xfrm>
            <a:off x="1207161" y="3401581"/>
            <a:ext cx="1443471" cy="22860"/>
          </a:xfrm>
          <a:prstGeom prst="rect">
            <a:avLst/>
          </a:prstGeom>
          <a:solidFill>
            <a:srgbClr val="D9E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a:latin typeface="Lato" panose="020F0502020204030203" pitchFamily="34" charset="0"/>
              <a:ea typeface="Lato" panose="020F0502020204030203" pitchFamily="34" charset="0"/>
              <a:cs typeface="Lato" panose="020F0502020204030203" pitchFamily="34" charset="0"/>
            </a:endParaRPr>
          </a:p>
        </p:txBody>
      </p:sp>
      <p:sp>
        <p:nvSpPr>
          <p:cNvPr id="9" name="TextBox 8">
            <a:extLst>
              <a:ext uri="{FF2B5EF4-FFF2-40B4-BE49-F238E27FC236}">
                <a16:creationId xmlns:a16="http://schemas.microsoft.com/office/drawing/2014/main" id="{CA420F5D-8A39-1650-54D1-C219D2670696}"/>
              </a:ext>
            </a:extLst>
          </p:cNvPr>
          <p:cNvSpPr txBox="1"/>
          <p:nvPr/>
        </p:nvSpPr>
        <p:spPr>
          <a:xfrm>
            <a:off x="621945" y="3835921"/>
            <a:ext cx="2028687" cy="941832"/>
          </a:xfrm>
          <a:prstGeom prst="rect">
            <a:avLst/>
          </a:prstGeom>
          <a:noFill/>
        </p:spPr>
        <p:txBody>
          <a:bodyPr wrap="square" lIns="0" tIns="0" rIns="0" bIns="0" anchor="t">
            <a:noAutofit/>
          </a:bodyPr>
          <a:lstStyle/>
          <a:p>
            <a:pPr algn="l">
              <a:lnSpc>
                <a:spcPts val="1900"/>
              </a:lnSpc>
            </a:pPr>
            <a:r>
              <a:rPr lang="en-GB" sz="2000" b="1">
                <a:solidFill>
                  <a:srgbClr val="0E2841"/>
                </a:solidFill>
                <a:latin typeface="Lato" panose="020F0502020204030203" pitchFamily="34" charset="0"/>
                <a:ea typeface="Lato" panose="020F0502020204030203" pitchFamily="34" charset="0"/>
                <a:cs typeface="Lato" panose="020F0502020204030203" pitchFamily="34" charset="0"/>
              </a:rPr>
              <a:t>Additive progression</a:t>
            </a:r>
          </a:p>
        </p:txBody>
      </p:sp>
      <p:sp>
        <p:nvSpPr>
          <p:cNvPr id="11" name="Rectangle 10">
            <a:extLst>
              <a:ext uri="{FF2B5EF4-FFF2-40B4-BE49-F238E27FC236}">
                <a16:creationId xmlns:a16="http://schemas.microsoft.com/office/drawing/2014/main" id="{E08638AB-FA93-D78B-5F80-B032D1237EC3}"/>
              </a:ext>
            </a:extLst>
          </p:cNvPr>
          <p:cNvSpPr/>
          <p:nvPr/>
        </p:nvSpPr>
        <p:spPr>
          <a:xfrm>
            <a:off x="621945" y="4930805"/>
            <a:ext cx="2028687" cy="22860"/>
          </a:xfrm>
          <a:prstGeom prst="rect">
            <a:avLst/>
          </a:prstGeom>
          <a:solidFill>
            <a:srgbClr val="D9E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a:latin typeface="Lato" panose="020F0502020204030203" pitchFamily="34" charset="0"/>
              <a:ea typeface="Lato" panose="020F0502020204030203" pitchFamily="34" charset="0"/>
              <a:cs typeface="Lato" panose="020F0502020204030203" pitchFamily="34" charset="0"/>
            </a:endParaRPr>
          </a:p>
        </p:txBody>
      </p:sp>
      <p:sp>
        <p:nvSpPr>
          <p:cNvPr id="12" name="Rectangle 11">
            <a:extLst>
              <a:ext uri="{FF2B5EF4-FFF2-40B4-BE49-F238E27FC236}">
                <a16:creationId xmlns:a16="http://schemas.microsoft.com/office/drawing/2014/main" id="{67594C62-F285-D63B-6278-B141E24731FE}"/>
              </a:ext>
            </a:extLst>
          </p:cNvPr>
          <p:cNvSpPr/>
          <p:nvPr/>
        </p:nvSpPr>
        <p:spPr>
          <a:xfrm>
            <a:off x="2851800" y="3186697"/>
            <a:ext cx="475488" cy="475488"/>
          </a:xfrm>
          <a:prstGeom prst="rect">
            <a:avLst/>
          </a:prstGeom>
          <a:solidFill>
            <a:srgbClr val="1E743C"/>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2000" b="1">
                <a:solidFill>
                  <a:srgbClr val="FFFFFF"/>
                </a:solidFill>
                <a:latin typeface="Lato" panose="020F0502020204030203" pitchFamily="34" charset="0"/>
                <a:ea typeface="Lato" panose="020F0502020204030203" pitchFamily="34" charset="0"/>
                <a:cs typeface="Lato" panose="020F0502020204030203" pitchFamily="34" charset="0"/>
              </a:rPr>
              <a:t>02</a:t>
            </a:r>
          </a:p>
        </p:txBody>
      </p:sp>
      <p:sp>
        <p:nvSpPr>
          <p:cNvPr id="13" name="Rectangle 12">
            <a:extLst>
              <a:ext uri="{FF2B5EF4-FFF2-40B4-BE49-F238E27FC236}">
                <a16:creationId xmlns:a16="http://schemas.microsoft.com/office/drawing/2014/main" id="{D60A65F6-454F-8F31-7BCD-789045463579}"/>
              </a:ext>
            </a:extLst>
          </p:cNvPr>
          <p:cNvSpPr/>
          <p:nvPr/>
        </p:nvSpPr>
        <p:spPr>
          <a:xfrm>
            <a:off x="3437016" y="3401581"/>
            <a:ext cx="1443471" cy="22860"/>
          </a:xfrm>
          <a:prstGeom prst="rect">
            <a:avLst/>
          </a:prstGeom>
          <a:solidFill>
            <a:srgbClr val="D9E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a:latin typeface="Lato" panose="020F0502020204030203" pitchFamily="34" charset="0"/>
              <a:ea typeface="Lato" panose="020F0502020204030203" pitchFamily="34" charset="0"/>
              <a:cs typeface="Lato" panose="020F0502020204030203" pitchFamily="34" charset="0"/>
            </a:endParaRPr>
          </a:p>
        </p:txBody>
      </p:sp>
      <p:sp>
        <p:nvSpPr>
          <p:cNvPr id="14" name="TextBox 13">
            <a:extLst>
              <a:ext uri="{FF2B5EF4-FFF2-40B4-BE49-F238E27FC236}">
                <a16:creationId xmlns:a16="http://schemas.microsoft.com/office/drawing/2014/main" id="{D35192E5-3DAE-88EC-BDCE-B7209071E57E}"/>
              </a:ext>
            </a:extLst>
          </p:cNvPr>
          <p:cNvSpPr txBox="1"/>
          <p:nvPr/>
        </p:nvSpPr>
        <p:spPr>
          <a:xfrm>
            <a:off x="2851800" y="3835921"/>
            <a:ext cx="2028687" cy="941832"/>
          </a:xfrm>
          <a:prstGeom prst="rect">
            <a:avLst/>
          </a:prstGeom>
          <a:noFill/>
        </p:spPr>
        <p:txBody>
          <a:bodyPr wrap="square" lIns="0" tIns="0" rIns="0" bIns="0" anchor="t">
            <a:noAutofit/>
          </a:bodyPr>
          <a:lstStyle/>
          <a:p>
            <a:pPr algn="l">
              <a:lnSpc>
                <a:spcPts val="1900"/>
              </a:lnSpc>
            </a:pPr>
            <a:r>
              <a:rPr lang="en-GB" sz="2000" b="1">
                <a:solidFill>
                  <a:srgbClr val="0E2841"/>
                </a:solidFill>
                <a:latin typeface="Lato" panose="020F0502020204030203" pitchFamily="34" charset="0"/>
                <a:ea typeface="Lato" panose="020F0502020204030203" pitchFamily="34" charset="0"/>
                <a:cs typeface="Lato" panose="020F0502020204030203" pitchFamily="34" charset="0"/>
              </a:rPr>
              <a:t>Evidence-based progression</a:t>
            </a:r>
          </a:p>
        </p:txBody>
      </p:sp>
      <p:sp>
        <p:nvSpPr>
          <p:cNvPr id="16" name="Rectangle 15">
            <a:extLst>
              <a:ext uri="{FF2B5EF4-FFF2-40B4-BE49-F238E27FC236}">
                <a16:creationId xmlns:a16="http://schemas.microsoft.com/office/drawing/2014/main" id="{F398B05B-3350-CBDA-A4D8-BE0C2E58F607}"/>
              </a:ext>
            </a:extLst>
          </p:cNvPr>
          <p:cNvSpPr/>
          <p:nvPr/>
        </p:nvSpPr>
        <p:spPr>
          <a:xfrm>
            <a:off x="2851800" y="4930805"/>
            <a:ext cx="2028687" cy="22860"/>
          </a:xfrm>
          <a:prstGeom prst="rect">
            <a:avLst/>
          </a:prstGeom>
          <a:solidFill>
            <a:srgbClr val="D9E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a:latin typeface="Lato" panose="020F0502020204030203" pitchFamily="34" charset="0"/>
              <a:ea typeface="Lato" panose="020F0502020204030203" pitchFamily="34" charset="0"/>
              <a:cs typeface="Lato" panose="020F0502020204030203" pitchFamily="34" charset="0"/>
            </a:endParaRPr>
          </a:p>
        </p:txBody>
      </p:sp>
      <p:sp>
        <p:nvSpPr>
          <p:cNvPr id="17" name="Rectangle 16">
            <a:extLst>
              <a:ext uri="{FF2B5EF4-FFF2-40B4-BE49-F238E27FC236}">
                <a16:creationId xmlns:a16="http://schemas.microsoft.com/office/drawing/2014/main" id="{803ED212-113E-A8C5-4464-AD4A491E10C3}"/>
              </a:ext>
            </a:extLst>
          </p:cNvPr>
          <p:cNvSpPr/>
          <p:nvPr/>
        </p:nvSpPr>
        <p:spPr>
          <a:xfrm>
            <a:off x="5081656" y="3186697"/>
            <a:ext cx="475488" cy="475488"/>
          </a:xfrm>
          <a:prstGeom prst="rect">
            <a:avLst/>
          </a:prstGeom>
          <a:solidFill>
            <a:srgbClr val="1E743C"/>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2000" b="1">
                <a:solidFill>
                  <a:srgbClr val="FFFFFF"/>
                </a:solidFill>
                <a:latin typeface="Lato" panose="020F0502020204030203" pitchFamily="34" charset="0"/>
                <a:ea typeface="Lato" panose="020F0502020204030203" pitchFamily="34" charset="0"/>
                <a:cs typeface="Lato" panose="020F0502020204030203" pitchFamily="34" charset="0"/>
              </a:rPr>
              <a:t>03</a:t>
            </a:r>
          </a:p>
        </p:txBody>
      </p:sp>
      <p:sp>
        <p:nvSpPr>
          <p:cNvPr id="18" name="Rectangle 17">
            <a:extLst>
              <a:ext uri="{FF2B5EF4-FFF2-40B4-BE49-F238E27FC236}">
                <a16:creationId xmlns:a16="http://schemas.microsoft.com/office/drawing/2014/main" id="{E57F622E-6163-21D4-DE51-AFFCCD82AF69}"/>
              </a:ext>
            </a:extLst>
          </p:cNvPr>
          <p:cNvSpPr/>
          <p:nvPr/>
        </p:nvSpPr>
        <p:spPr>
          <a:xfrm>
            <a:off x="5666872" y="3401581"/>
            <a:ext cx="1443471" cy="22860"/>
          </a:xfrm>
          <a:prstGeom prst="rect">
            <a:avLst/>
          </a:prstGeom>
          <a:solidFill>
            <a:srgbClr val="D9E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a:latin typeface="Lato" panose="020F0502020204030203" pitchFamily="34" charset="0"/>
              <a:ea typeface="Lato" panose="020F0502020204030203" pitchFamily="34" charset="0"/>
              <a:cs typeface="Lato" panose="020F0502020204030203" pitchFamily="34" charset="0"/>
            </a:endParaRPr>
          </a:p>
        </p:txBody>
      </p:sp>
      <p:sp>
        <p:nvSpPr>
          <p:cNvPr id="19" name="TextBox 18">
            <a:extLst>
              <a:ext uri="{FF2B5EF4-FFF2-40B4-BE49-F238E27FC236}">
                <a16:creationId xmlns:a16="http://schemas.microsoft.com/office/drawing/2014/main" id="{56436C9D-5FB4-D668-3F26-C00EFE664DBA}"/>
              </a:ext>
            </a:extLst>
          </p:cNvPr>
          <p:cNvSpPr txBox="1"/>
          <p:nvPr/>
        </p:nvSpPr>
        <p:spPr>
          <a:xfrm>
            <a:off x="5081656" y="3835921"/>
            <a:ext cx="2028687" cy="941832"/>
          </a:xfrm>
          <a:prstGeom prst="rect">
            <a:avLst/>
          </a:prstGeom>
          <a:noFill/>
        </p:spPr>
        <p:txBody>
          <a:bodyPr wrap="square" lIns="0" tIns="0" rIns="0" bIns="0" anchor="t">
            <a:noAutofit/>
          </a:bodyPr>
          <a:lstStyle/>
          <a:p>
            <a:pPr algn="l">
              <a:lnSpc>
                <a:spcPts val="1900"/>
              </a:lnSpc>
            </a:pPr>
            <a:r>
              <a:rPr lang="en-GB" sz="2000" b="1">
                <a:solidFill>
                  <a:srgbClr val="0E2841"/>
                </a:solidFill>
                <a:latin typeface="Lato" panose="020F0502020204030203" pitchFamily="34" charset="0"/>
                <a:ea typeface="Lato" panose="020F0502020204030203" pitchFamily="34" charset="0"/>
                <a:cs typeface="Lato" panose="020F0502020204030203" pitchFamily="34" charset="0"/>
              </a:rPr>
              <a:t>Continuous improvement</a:t>
            </a:r>
          </a:p>
        </p:txBody>
      </p:sp>
      <p:sp>
        <p:nvSpPr>
          <p:cNvPr id="21" name="Rectangle 20">
            <a:extLst>
              <a:ext uri="{FF2B5EF4-FFF2-40B4-BE49-F238E27FC236}">
                <a16:creationId xmlns:a16="http://schemas.microsoft.com/office/drawing/2014/main" id="{DEB33AA8-7E9A-45E4-30B2-15EAC42A524D}"/>
              </a:ext>
            </a:extLst>
          </p:cNvPr>
          <p:cNvSpPr/>
          <p:nvPr/>
        </p:nvSpPr>
        <p:spPr>
          <a:xfrm>
            <a:off x="5081656" y="4930805"/>
            <a:ext cx="2028687" cy="22860"/>
          </a:xfrm>
          <a:prstGeom prst="rect">
            <a:avLst/>
          </a:prstGeom>
          <a:solidFill>
            <a:srgbClr val="D9E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a:latin typeface="Lato" panose="020F0502020204030203" pitchFamily="34" charset="0"/>
              <a:ea typeface="Lato" panose="020F0502020204030203" pitchFamily="34" charset="0"/>
              <a:cs typeface="Lato" panose="020F0502020204030203" pitchFamily="34" charset="0"/>
            </a:endParaRPr>
          </a:p>
        </p:txBody>
      </p:sp>
      <p:sp>
        <p:nvSpPr>
          <p:cNvPr id="22" name="Rectangle 21">
            <a:extLst>
              <a:ext uri="{FF2B5EF4-FFF2-40B4-BE49-F238E27FC236}">
                <a16:creationId xmlns:a16="http://schemas.microsoft.com/office/drawing/2014/main" id="{1AFD2F8A-88E3-72AF-5FB2-359FDA5AC255}"/>
              </a:ext>
            </a:extLst>
          </p:cNvPr>
          <p:cNvSpPr/>
          <p:nvPr/>
        </p:nvSpPr>
        <p:spPr>
          <a:xfrm>
            <a:off x="7311512" y="3186697"/>
            <a:ext cx="475488" cy="475488"/>
          </a:xfrm>
          <a:prstGeom prst="rect">
            <a:avLst/>
          </a:prstGeom>
          <a:solidFill>
            <a:srgbClr val="1E743C"/>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2000" b="1">
                <a:solidFill>
                  <a:srgbClr val="FFFFFF"/>
                </a:solidFill>
                <a:latin typeface="Lato" panose="020F0502020204030203" pitchFamily="34" charset="0"/>
                <a:ea typeface="Lato" panose="020F0502020204030203" pitchFamily="34" charset="0"/>
                <a:cs typeface="Lato" panose="020F0502020204030203" pitchFamily="34" charset="0"/>
              </a:rPr>
              <a:t>04</a:t>
            </a:r>
          </a:p>
        </p:txBody>
      </p:sp>
      <p:sp>
        <p:nvSpPr>
          <p:cNvPr id="23" name="Rectangle 22">
            <a:extLst>
              <a:ext uri="{FF2B5EF4-FFF2-40B4-BE49-F238E27FC236}">
                <a16:creationId xmlns:a16="http://schemas.microsoft.com/office/drawing/2014/main" id="{E8FC7E5A-758C-FEF1-D721-235A0DD9BCA6}"/>
              </a:ext>
            </a:extLst>
          </p:cNvPr>
          <p:cNvSpPr/>
          <p:nvPr/>
        </p:nvSpPr>
        <p:spPr>
          <a:xfrm>
            <a:off x="7896728" y="3401581"/>
            <a:ext cx="1443471" cy="22860"/>
          </a:xfrm>
          <a:prstGeom prst="rect">
            <a:avLst/>
          </a:prstGeom>
          <a:solidFill>
            <a:srgbClr val="D9E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a:latin typeface="Lato" panose="020F0502020204030203" pitchFamily="34" charset="0"/>
              <a:ea typeface="Lato" panose="020F0502020204030203" pitchFamily="34" charset="0"/>
              <a:cs typeface="Lato" panose="020F0502020204030203" pitchFamily="34" charset="0"/>
            </a:endParaRPr>
          </a:p>
        </p:txBody>
      </p:sp>
      <p:sp>
        <p:nvSpPr>
          <p:cNvPr id="24" name="TextBox 23">
            <a:extLst>
              <a:ext uri="{FF2B5EF4-FFF2-40B4-BE49-F238E27FC236}">
                <a16:creationId xmlns:a16="http://schemas.microsoft.com/office/drawing/2014/main" id="{18FD6492-FE67-9023-9A44-F9088824E8E8}"/>
              </a:ext>
            </a:extLst>
          </p:cNvPr>
          <p:cNvSpPr txBox="1"/>
          <p:nvPr/>
        </p:nvSpPr>
        <p:spPr>
          <a:xfrm>
            <a:off x="7311512" y="3835921"/>
            <a:ext cx="2028687" cy="941832"/>
          </a:xfrm>
          <a:prstGeom prst="rect">
            <a:avLst/>
          </a:prstGeom>
          <a:noFill/>
        </p:spPr>
        <p:txBody>
          <a:bodyPr wrap="square" lIns="0" tIns="0" rIns="0" bIns="0" anchor="t">
            <a:noAutofit/>
          </a:bodyPr>
          <a:lstStyle/>
          <a:p>
            <a:pPr algn="l">
              <a:lnSpc>
                <a:spcPts val="1900"/>
              </a:lnSpc>
            </a:pPr>
            <a:r>
              <a:rPr lang="en-GB" sz="2000" b="1">
                <a:solidFill>
                  <a:srgbClr val="0E2841"/>
                </a:solidFill>
                <a:latin typeface="Lato" panose="020F0502020204030203" pitchFamily="34" charset="0"/>
                <a:ea typeface="Lato" panose="020F0502020204030203" pitchFamily="34" charset="0"/>
                <a:cs typeface="Lato" panose="020F0502020204030203" pitchFamily="34" charset="0"/>
              </a:rPr>
              <a:t>Different maturity tiers across focus areas</a:t>
            </a:r>
          </a:p>
        </p:txBody>
      </p:sp>
      <p:sp>
        <p:nvSpPr>
          <p:cNvPr id="26" name="Rectangle 25">
            <a:extLst>
              <a:ext uri="{FF2B5EF4-FFF2-40B4-BE49-F238E27FC236}">
                <a16:creationId xmlns:a16="http://schemas.microsoft.com/office/drawing/2014/main" id="{0988B104-5ADD-6317-A8D0-DCEA169E52B3}"/>
              </a:ext>
            </a:extLst>
          </p:cNvPr>
          <p:cNvSpPr/>
          <p:nvPr/>
        </p:nvSpPr>
        <p:spPr>
          <a:xfrm>
            <a:off x="7311512" y="4930805"/>
            <a:ext cx="2028687" cy="22860"/>
          </a:xfrm>
          <a:prstGeom prst="rect">
            <a:avLst/>
          </a:prstGeom>
          <a:solidFill>
            <a:srgbClr val="D9E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a:latin typeface="Lato" panose="020F0502020204030203" pitchFamily="34" charset="0"/>
              <a:ea typeface="Lato" panose="020F0502020204030203" pitchFamily="34" charset="0"/>
              <a:cs typeface="Lato" panose="020F0502020204030203" pitchFamily="34" charset="0"/>
            </a:endParaRPr>
          </a:p>
        </p:txBody>
      </p:sp>
      <p:sp>
        <p:nvSpPr>
          <p:cNvPr id="27" name="Rectangle 26">
            <a:extLst>
              <a:ext uri="{FF2B5EF4-FFF2-40B4-BE49-F238E27FC236}">
                <a16:creationId xmlns:a16="http://schemas.microsoft.com/office/drawing/2014/main" id="{98147640-F4C2-C362-E689-B6D3596F7CD6}"/>
              </a:ext>
            </a:extLst>
          </p:cNvPr>
          <p:cNvSpPr/>
          <p:nvPr/>
        </p:nvSpPr>
        <p:spPr>
          <a:xfrm>
            <a:off x="9541368" y="3186697"/>
            <a:ext cx="475488" cy="475488"/>
          </a:xfrm>
          <a:prstGeom prst="rect">
            <a:avLst/>
          </a:prstGeom>
          <a:solidFill>
            <a:srgbClr val="1E743C"/>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2000" b="1">
                <a:solidFill>
                  <a:srgbClr val="FFFFFF"/>
                </a:solidFill>
                <a:latin typeface="Lato" panose="020F0502020204030203" pitchFamily="34" charset="0"/>
                <a:ea typeface="Lato" panose="020F0502020204030203" pitchFamily="34" charset="0"/>
                <a:cs typeface="Lato" panose="020F0502020204030203" pitchFamily="34" charset="0"/>
              </a:rPr>
              <a:t>05</a:t>
            </a:r>
          </a:p>
        </p:txBody>
      </p:sp>
      <p:sp>
        <p:nvSpPr>
          <p:cNvPr id="28" name="Rectangle 27">
            <a:extLst>
              <a:ext uri="{FF2B5EF4-FFF2-40B4-BE49-F238E27FC236}">
                <a16:creationId xmlns:a16="http://schemas.microsoft.com/office/drawing/2014/main" id="{36A11408-8348-82BC-56C9-AB860BB1EA37}"/>
              </a:ext>
            </a:extLst>
          </p:cNvPr>
          <p:cNvSpPr/>
          <p:nvPr/>
        </p:nvSpPr>
        <p:spPr>
          <a:xfrm>
            <a:off x="10126584" y="3401581"/>
            <a:ext cx="1443471" cy="22860"/>
          </a:xfrm>
          <a:prstGeom prst="rect">
            <a:avLst/>
          </a:prstGeom>
          <a:solidFill>
            <a:srgbClr val="D9E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a:latin typeface="Lato" panose="020F0502020204030203" pitchFamily="34" charset="0"/>
              <a:ea typeface="Lato" panose="020F0502020204030203" pitchFamily="34" charset="0"/>
              <a:cs typeface="Lato" panose="020F0502020204030203" pitchFamily="34" charset="0"/>
            </a:endParaRPr>
          </a:p>
        </p:txBody>
      </p:sp>
      <p:sp>
        <p:nvSpPr>
          <p:cNvPr id="29" name="TextBox 28">
            <a:extLst>
              <a:ext uri="{FF2B5EF4-FFF2-40B4-BE49-F238E27FC236}">
                <a16:creationId xmlns:a16="http://schemas.microsoft.com/office/drawing/2014/main" id="{4E0E1964-F113-17A9-B4DD-4ED0B1A1D22C}"/>
              </a:ext>
            </a:extLst>
          </p:cNvPr>
          <p:cNvSpPr txBox="1"/>
          <p:nvPr/>
        </p:nvSpPr>
        <p:spPr>
          <a:xfrm>
            <a:off x="9541368" y="3835921"/>
            <a:ext cx="2028687" cy="941832"/>
          </a:xfrm>
          <a:prstGeom prst="rect">
            <a:avLst/>
          </a:prstGeom>
          <a:noFill/>
        </p:spPr>
        <p:txBody>
          <a:bodyPr wrap="square" lIns="0" tIns="0" rIns="0" bIns="0" anchor="t">
            <a:noAutofit/>
          </a:bodyPr>
          <a:lstStyle/>
          <a:p>
            <a:pPr algn="l">
              <a:lnSpc>
                <a:spcPts val="1900"/>
              </a:lnSpc>
            </a:pPr>
            <a:r>
              <a:rPr lang="en-GB" sz="2000" b="1">
                <a:solidFill>
                  <a:srgbClr val="0E2841"/>
                </a:solidFill>
                <a:latin typeface="Lato" panose="020F0502020204030203" pitchFamily="34" charset="0"/>
                <a:ea typeface="Lato" panose="020F0502020204030203" pitchFamily="34" charset="0"/>
                <a:cs typeface="Lato" panose="020F0502020204030203" pitchFamily="34" charset="0"/>
              </a:rPr>
              <a:t>Context matters</a:t>
            </a:r>
          </a:p>
        </p:txBody>
      </p:sp>
      <p:sp>
        <p:nvSpPr>
          <p:cNvPr id="31" name="Rectangle 30">
            <a:extLst>
              <a:ext uri="{FF2B5EF4-FFF2-40B4-BE49-F238E27FC236}">
                <a16:creationId xmlns:a16="http://schemas.microsoft.com/office/drawing/2014/main" id="{A6C40970-135B-2A37-C7A0-F2A5470AA686}"/>
              </a:ext>
            </a:extLst>
          </p:cNvPr>
          <p:cNvSpPr/>
          <p:nvPr/>
        </p:nvSpPr>
        <p:spPr>
          <a:xfrm>
            <a:off x="9541368" y="4930805"/>
            <a:ext cx="2028687" cy="22860"/>
          </a:xfrm>
          <a:prstGeom prst="rect">
            <a:avLst/>
          </a:prstGeom>
          <a:solidFill>
            <a:srgbClr val="D9E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052180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1BF8B-8D07-8409-9FDF-62AC99674A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4DC84-7848-5E75-E850-CC58E8C4DCFF}"/>
              </a:ext>
            </a:extLst>
          </p:cNvPr>
          <p:cNvSpPr>
            <a:spLocks noGrp="1"/>
          </p:cNvSpPr>
          <p:nvPr>
            <p:ph type="title"/>
          </p:nvPr>
        </p:nvSpPr>
        <p:spPr>
          <a:xfrm>
            <a:off x="2470202" y="2465698"/>
            <a:ext cx="7961177" cy="1325563"/>
          </a:xfrm>
        </p:spPr>
        <p:txBody>
          <a:bodyPr>
            <a:normAutofit/>
          </a:bodyPr>
          <a:lstStyle/>
          <a:p>
            <a:r>
              <a:rPr lang="en-GB" sz="4000"/>
              <a:t>Applying the Navigator in practice</a:t>
            </a:r>
          </a:p>
        </p:txBody>
      </p:sp>
      <p:sp>
        <p:nvSpPr>
          <p:cNvPr id="3" name="Subtitle 2">
            <a:extLst>
              <a:ext uri="{FF2B5EF4-FFF2-40B4-BE49-F238E27FC236}">
                <a16:creationId xmlns:a16="http://schemas.microsoft.com/office/drawing/2014/main" id="{11A2EDF9-382A-4143-3020-0889BEE3A1B8}"/>
              </a:ext>
            </a:extLst>
          </p:cNvPr>
          <p:cNvSpPr>
            <a:spLocks noGrp="1"/>
          </p:cNvSpPr>
          <p:nvPr>
            <p:ph type="subTitle" idx="1"/>
          </p:nvPr>
        </p:nvSpPr>
        <p:spPr>
          <a:xfrm>
            <a:off x="2470202" y="4188901"/>
            <a:ext cx="6025212" cy="588398"/>
          </a:xfrm>
        </p:spPr>
        <p:txBody>
          <a:bodyPr>
            <a:normAutofit/>
          </a:bodyPr>
          <a:lstStyle/>
          <a:p>
            <a:endParaRPr lang="en-GB"/>
          </a:p>
        </p:txBody>
      </p:sp>
    </p:spTree>
    <p:extLst>
      <p:ext uri="{BB962C8B-B14F-4D97-AF65-F5344CB8AC3E}">
        <p14:creationId xmlns:p14="http://schemas.microsoft.com/office/powerpoint/2010/main" val="1587203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86607-2F24-4D7F-6811-610B50BBDA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BAC27-1872-26FB-0E47-B46F8215C5BB}"/>
              </a:ext>
            </a:extLst>
          </p:cNvPr>
          <p:cNvSpPr>
            <a:spLocks noGrp="1"/>
          </p:cNvSpPr>
          <p:nvPr>
            <p:ph type="title"/>
          </p:nvPr>
        </p:nvSpPr>
        <p:spPr/>
        <p:txBody>
          <a:bodyPr>
            <a:normAutofit/>
          </a:bodyPr>
          <a:lstStyle/>
          <a:p>
            <a:r>
              <a:rPr lang="en-GB" sz="3200"/>
              <a:t>Project and organisational relevance </a:t>
            </a:r>
          </a:p>
        </p:txBody>
      </p:sp>
      <p:pic>
        <p:nvPicPr>
          <p:cNvPr id="7" name="Picture 6">
            <a:extLst>
              <a:ext uri="{FF2B5EF4-FFF2-40B4-BE49-F238E27FC236}">
                <a16:creationId xmlns:a16="http://schemas.microsoft.com/office/drawing/2014/main" id="{34FB920E-65B4-9EFA-9D5D-0DE6ACD5FC79}"/>
              </a:ext>
            </a:extLst>
          </p:cNvPr>
          <p:cNvPicPr>
            <a:picLocks noChangeAspect="1"/>
          </p:cNvPicPr>
          <p:nvPr/>
        </p:nvPicPr>
        <p:blipFill>
          <a:blip r:embed="rId3"/>
          <a:srcRect/>
          <a:stretch/>
        </p:blipFill>
        <p:spPr>
          <a:xfrm>
            <a:off x="9512939" y="6118861"/>
            <a:ext cx="1716917" cy="577608"/>
          </a:xfrm>
          <a:prstGeom prst="rect">
            <a:avLst/>
          </a:prstGeom>
        </p:spPr>
      </p:pic>
      <p:graphicFrame>
        <p:nvGraphicFramePr>
          <p:cNvPr id="3" name="Table 2">
            <a:extLst>
              <a:ext uri="{FF2B5EF4-FFF2-40B4-BE49-F238E27FC236}">
                <a16:creationId xmlns:a16="http://schemas.microsoft.com/office/drawing/2014/main" id="{D4564079-6DCF-FA55-0F91-A60C0A4ED5C0}"/>
              </a:ext>
            </a:extLst>
          </p:cNvPr>
          <p:cNvGraphicFramePr>
            <a:graphicFrameLocks noGrp="1"/>
          </p:cNvGraphicFramePr>
          <p:nvPr>
            <p:extLst>
              <p:ext uri="{D42A27DB-BD31-4B8C-83A1-F6EECF244321}">
                <p14:modId xmlns:p14="http://schemas.microsoft.com/office/powerpoint/2010/main" val="3520688886"/>
              </p:ext>
            </p:extLst>
          </p:nvPr>
        </p:nvGraphicFramePr>
        <p:xfrm>
          <a:off x="1031383" y="1928971"/>
          <a:ext cx="8481555" cy="3816589"/>
        </p:xfrm>
        <a:graphic>
          <a:graphicData uri="http://schemas.openxmlformats.org/drawingml/2006/table">
            <a:tbl>
              <a:tblPr firstRow="1" bandRow="1"/>
              <a:tblGrid>
                <a:gridCol w="5117751">
                  <a:extLst>
                    <a:ext uri="{9D8B030D-6E8A-4147-A177-3AD203B41FA5}">
                      <a16:colId xmlns:a16="http://schemas.microsoft.com/office/drawing/2014/main" val="1295390067"/>
                    </a:ext>
                  </a:extLst>
                </a:gridCol>
                <a:gridCol w="3363804">
                  <a:extLst>
                    <a:ext uri="{9D8B030D-6E8A-4147-A177-3AD203B41FA5}">
                      <a16:colId xmlns:a16="http://schemas.microsoft.com/office/drawing/2014/main" val="1029104972"/>
                    </a:ext>
                  </a:extLst>
                </a:gridCol>
              </a:tblGrid>
              <a:tr h="545227">
                <a:tc>
                  <a:txBody>
                    <a:bodyPr/>
                    <a:lstStyle/>
                    <a:p>
                      <a:pPr marL="0" marR="45720">
                        <a:lnSpc>
                          <a:spcPct val="115000"/>
                        </a:lnSpc>
                        <a:spcAft>
                          <a:spcPts val="800"/>
                        </a:spcAft>
                        <a:buNone/>
                      </a:pPr>
                      <a:r>
                        <a:rPr lang="en-ID" sz="2000" b="1" kern="100">
                          <a:solidFill>
                            <a:srgbClr val="FFFFFF"/>
                          </a:solidFill>
                          <a:effectLst/>
                          <a:latin typeface="Lato" panose="020F0502020204030203" pitchFamily="34" charset="0"/>
                          <a:ea typeface="Lato" panose="020F0502020204030203" pitchFamily="34" charset="0"/>
                          <a:cs typeface="Lato" panose="020F0502020204030203" pitchFamily="34" charset="0"/>
                        </a:rPr>
                        <a:t>Focus area</a:t>
                      </a:r>
                      <a:endParaRPr lang="en-US" sz="2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a:noFill/>
                    </a:lnL>
                    <a:lnR>
                      <a:noFill/>
                    </a:lnR>
                    <a:lnT>
                      <a:noFill/>
                    </a:lnT>
                    <a:lnB w="12700" cap="flat" cmpd="sng" algn="ctr">
                      <a:solidFill>
                        <a:srgbClr val="EEEEEE"/>
                      </a:solidFill>
                      <a:prstDash val="solid"/>
                      <a:round/>
                      <a:headEnd type="none" w="med" len="med"/>
                      <a:tailEnd type="none" w="med" len="med"/>
                    </a:lnB>
                    <a:solidFill>
                      <a:srgbClr val="1E4E5B"/>
                    </a:solidFill>
                  </a:tcPr>
                </a:tc>
                <a:tc>
                  <a:txBody>
                    <a:bodyPr/>
                    <a:lstStyle/>
                    <a:p>
                      <a:pPr marL="0" marR="45720">
                        <a:lnSpc>
                          <a:spcPct val="115000"/>
                        </a:lnSpc>
                        <a:spcAft>
                          <a:spcPts val="800"/>
                        </a:spcAft>
                        <a:buNone/>
                      </a:pPr>
                      <a:r>
                        <a:rPr lang="en-ID" sz="2000" b="1" kern="100">
                          <a:solidFill>
                            <a:srgbClr val="FFFFFF"/>
                          </a:solidFill>
                          <a:effectLst/>
                          <a:latin typeface="Lato" panose="020F0502020204030203" pitchFamily="34" charset="0"/>
                          <a:ea typeface="Lato" panose="020F0502020204030203" pitchFamily="34" charset="0"/>
                          <a:cs typeface="Lato" panose="020F0502020204030203" pitchFamily="34" charset="0"/>
                        </a:rPr>
                        <a:t>Primary application level</a:t>
                      </a:r>
                      <a:endParaRPr lang="en-US" sz="2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a:noFill/>
                    </a:lnL>
                    <a:lnR>
                      <a:noFill/>
                    </a:lnR>
                    <a:lnT>
                      <a:noFill/>
                    </a:lnT>
                    <a:lnB w="12700" cap="flat" cmpd="sng" algn="ctr">
                      <a:solidFill>
                        <a:srgbClr val="EEEEEE"/>
                      </a:solidFill>
                      <a:prstDash val="solid"/>
                      <a:round/>
                      <a:headEnd type="none" w="med" len="med"/>
                      <a:tailEnd type="none" w="med" len="med"/>
                    </a:lnB>
                    <a:solidFill>
                      <a:srgbClr val="1E4E5B"/>
                    </a:solidFill>
                  </a:tcPr>
                </a:tc>
                <a:extLst>
                  <a:ext uri="{0D108BD9-81ED-4DB2-BD59-A6C34878D82A}">
                    <a16:rowId xmlns:a16="http://schemas.microsoft.com/office/drawing/2014/main" val="742729841"/>
                  </a:ext>
                </a:extLst>
              </a:tr>
              <a:tr h="545227">
                <a:tc>
                  <a:txBody>
                    <a:bodyPr/>
                    <a:lstStyle/>
                    <a:p>
                      <a:pPr marL="0" marR="45720">
                        <a:lnSpc>
                          <a:spcPct val="115000"/>
                        </a:lnSpc>
                        <a:spcAft>
                          <a:spcPts val="800"/>
                        </a:spcAft>
                        <a:buNone/>
                      </a:pPr>
                      <a:r>
                        <a:rPr lang="en-ID" sz="20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#1 Governance</a:t>
                      </a:r>
                      <a:endParaRPr lang="en-US" sz="2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9F9F9"/>
                    </a:solidFill>
                  </a:tcPr>
                </a:tc>
                <a:tc>
                  <a:txBody>
                    <a:bodyPr/>
                    <a:lstStyle/>
                    <a:p>
                      <a:pPr marL="0" marR="45720">
                        <a:lnSpc>
                          <a:spcPct val="115000"/>
                        </a:lnSpc>
                        <a:spcAft>
                          <a:spcPts val="800"/>
                        </a:spcAft>
                        <a:buNone/>
                      </a:pPr>
                      <a:r>
                        <a:rPr lang="en-ID" sz="2000" kern="100">
                          <a:solidFill>
                            <a:srgbClr val="000000"/>
                          </a:solidFill>
                          <a:effectLst/>
                          <a:latin typeface="Lato" panose="020F0502020204030203" pitchFamily="34" charset="0"/>
                          <a:ea typeface="Lato" panose="020F0502020204030203" pitchFamily="34" charset="0"/>
                          <a:cs typeface="Lato" panose="020F0502020204030203" pitchFamily="34" charset="0"/>
                        </a:rPr>
                        <a:t>Organisation</a:t>
                      </a:r>
                      <a:endParaRPr lang="en-US" sz="2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9F9F9"/>
                    </a:solidFill>
                  </a:tcPr>
                </a:tc>
                <a:extLst>
                  <a:ext uri="{0D108BD9-81ED-4DB2-BD59-A6C34878D82A}">
                    <a16:rowId xmlns:a16="http://schemas.microsoft.com/office/drawing/2014/main" val="2827085548"/>
                  </a:ext>
                </a:extLst>
              </a:tr>
              <a:tr h="545227">
                <a:tc>
                  <a:txBody>
                    <a:bodyPr/>
                    <a:lstStyle/>
                    <a:p>
                      <a:pPr marL="0" marR="45720">
                        <a:lnSpc>
                          <a:spcPct val="115000"/>
                        </a:lnSpc>
                        <a:spcAft>
                          <a:spcPts val="800"/>
                        </a:spcAft>
                        <a:buNone/>
                      </a:pPr>
                      <a:r>
                        <a:rPr lang="en-ID" sz="2000" kern="100" dirty="0">
                          <a:effectLst/>
                          <a:latin typeface="Lato" panose="020F0502020204030203" pitchFamily="34" charset="0"/>
                          <a:ea typeface="Lato" panose="020F0502020204030203" pitchFamily="34" charset="0"/>
                          <a:cs typeface="Lato" panose="020F0502020204030203" pitchFamily="34" charset="0"/>
                        </a:rPr>
                        <a:t>#2 Strategy</a:t>
                      </a:r>
                      <a:endParaRPr lang="en-US" sz="2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chemeClr val="bg1"/>
                    </a:solidFill>
                  </a:tcPr>
                </a:tc>
                <a:tc>
                  <a:txBody>
                    <a:bodyPr/>
                    <a:lstStyle/>
                    <a:p>
                      <a:pPr marL="0" marR="0" indent="0">
                        <a:lnSpc>
                          <a:spcPct val="115000"/>
                        </a:lnSpc>
                        <a:spcAft>
                          <a:spcPts val="800"/>
                        </a:spcAft>
                        <a:buNone/>
                        <a:tabLst>
                          <a:tab pos="457200" algn="l"/>
                          <a:tab pos="457200" algn="l"/>
                        </a:tabLst>
                      </a:pPr>
                      <a:r>
                        <a:rPr lang="en-ID" sz="2000" kern="100">
                          <a:effectLst/>
                          <a:latin typeface="Lato" panose="020F0502020204030203" pitchFamily="34" charset="0"/>
                          <a:ea typeface="Lato" panose="020F0502020204030203" pitchFamily="34" charset="0"/>
                          <a:cs typeface="Lato" panose="020F0502020204030203" pitchFamily="34" charset="0"/>
                        </a:rPr>
                        <a:t>Organisation</a:t>
                      </a:r>
                      <a:endParaRPr lang="en-US" sz="2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chemeClr val="bg1"/>
                    </a:solidFill>
                  </a:tcPr>
                </a:tc>
                <a:extLst>
                  <a:ext uri="{0D108BD9-81ED-4DB2-BD59-A6C34878D82A}">
                    <a16:rowId xmlns:a16="http://schemas.microsoft.com/office/drawing/2014/main" val="4202022617"/>
                  </a:ext>
                </a:extLst>
              </a:tr>
              <a:tr h="545227">
                <a:tc>
                  <a:txBody>
                    <a:bodyPr/>
                    <a:lstStyle/>
                    <a:p>
                      <a:pPr marL="0" marR="45720">
                        <a:lnSpc>
                          <a:spcPct val="115000"/>
                        </a:lnSpc>
                        <a:spcAft>
                          <a:spcPts val="800"/>
                        </a:spcAft>
                        <a:buNone/>
                      </a:pPr>
                      <a:r>
                        <a:rPr lang="en-ID" sz="20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#3 Risk &amp; Impact Management</a:t>
                      </a:r>
                      <a:endParaRPr lang="en-US" sz="2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9F9F9"/>
                    </a:solidFill>
                  </a:tcPr>
                </a:tc>
                <a:tc>
                  <a:txBody>
                    <a:bodyPr/>
                    <a:lstStyle/>
                    <a:p>
                      <a:pPr marL="0" marR="45720">
                        <a:lnSpc>
                          <a:spcPct val="115000"/>
                        </a:lnSpc>
                        <a:spcAft>
                          <a:spcPts val="800"/>
                        </a:spcAft>
                        <a:buNone/>
                      </a:pPr>
                      <a:r>
                        <a:rPr lang="en-ID" sz="2000" kern="100">
                          <a:solidFill>
                            <a:srgbClr val="000000"/>
                          </a:solidFill>
                          <a:effectLst/>
                          <a:latin typeface="Lato" panose="020F0502020204030203" pitchFamily="34" charset="0"/>
                          <a:ea typeface="Lato" panose="020F0502020204030203" pitchFamily="34" charset="0"/>
                          <a:cs typeface="Lato" panose="020F0502020204030203" pitchFamily="34" charset="0"/>
                        </a:rPr>
                        <a:t>Both</a:t>
                      </a:r>
                      <a:endParaRPr lang="en-US" sz="2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9F9F9"/>
                    </a:solidFill>
                  </a:tcPr>
                </a:tc>
                <a:extLst>
                  <a:ext uri="{0D108BD9-81ED-4DB2-BD59-A6C34878D82A}">
                    <a16:rowId xmlns:a16="http://schemas.microsoft.com/office/drawing/2014/main" val="2332585599"/>
                  </a:ext>
                </a:extLst>
              </a:tr>
              <a:tr h="545227">
                <a:tc>
                  <a:txBody>
                    <a:bodyPr/>
                    <a:lstStyle/>
                    <a:p>
                      <a:pPr marL="0" marR="45720">
                        <a:lnSpc>
                          <a:spcPct val="115000"/>
                        </a:lnSpc>
                        <a:spcAft>
                          <a:spcPts val="800"/>
                        </a:spcAft>
                        <a:buNone/>
                      </a:pPr>
                      <a:r>
                        <a:rPr lang="en-ID" sz="2000" kern="100" dirty="0">
                          <a:effectLst/>
                          <a:latin typeface="Lato" panose="020F0502020204030203" pitchFamily="34" charset="0"/>
                          <a:ea typeface="Lato" panose="020F0502020204030203" pitchFamily="34" charset="0"/>
                          <a:cs typeface="Lato" panose="020F0502020204030203" pitchFamily="34" charset="0"/>
                        </a:rPr>
                        <a:t>#4 Nature Outcomes, Metrics &amp; Monitoring</a:t>
                      </a:r>
                      <a:endParaRPr lang="en-US" sz="2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chemeClr val="bg1"/>
                    </a:solidFill>
                  </a:tcPr>
                </a:tc>
                <a:tc>
                  <a:txBody>
                    <a:bodyPr/>
                    <a:lstStyle/>
                    <a:p>
                      <a:pPr marL="0" marR="45720">
                        <a:lnSpc>
                          <a:spcPct val="115000"/>
                        </a:lnSpc>
                        <a:spcAft>
                          <a:spcPts val="800"/>
                        </a:spcAft>
                        <a:buNone/>
                      </a:pPr>
                      <a:r>
                        <a:rPr lang="en-ID" sz="2000" kern="100" dirty="0">
                          <a:effectLst/>
                          <a:latin typeface="Lato" panose="020F0502020204030203" pitchFamily="34" charset="0"/>
                          <a:ea typeface="Lato" panose="020F0502020204030203" pitchFamily="34" charset="0"/>
                          <a:cs typeface="Lato" panose="020F0502020204030203" pitchFamily="34" charset="0"/>
                        </a:rPr>
                        <a:t>Both</a:t>
                      </a:r>
                      <a:endParaRPr lang="en-US" sz="2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chemeClr val="bg1"/>
                    </a:solidFill>
                  </a:tcPr>
                </a:tc>
                <a:extLst>
                  <a:ext uri="{0D108BD9-81ED-4DB2-BD59-A6C34878D82A}">
                    <a16:rowId xmlns:a16="http://schemas.microsoft.com/office/drawing/2014/main" val="3350285887"/>
                  </a:ext>
                </a:extLst>
              </a:tr>
              <a:tr h="545227">
                <a:tc>
                  <a:txBody>
                    <a:bodyPr/>
                    <a:lstStyle/>
                    <a:p>
                      <a:pPr marL="0" marR="45720">
                        <a:lnSpc>
                          <a:spcPct val="115000"/>
                        </a:lnSpc>
                        <a:spcAft>
                          <a:spcPts val="800"/>
                        </a:spcAft>
                        <a:buNone/>
                      </a:pPr>
                      <a:r>
                        <a:rPr lang="en-ID" sz="20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#5 Stakeholder Participation</a:t>
                      </a:r>
                      <a:endParaRPr lang="en-US" sz="2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9F9F9"/>
                    </a:solidFill>
                  </a:tcPr>
                </a:tc>
                <a:tc>
                  <a:txBody>
                    <a:bodyPr/>
                    <a:lstStyle/>
                    <a:p>
                      <a:pPr marL="0" marR="45720">
                        <a:lnSpc>
                          <a:spcPct val="115000"/>
                        </a:lnSpc>
                        <a:spcAft>
                          <a:spcPts val="800"/>
                        </a:spcAft>
                        <a:buNone/>
                      </a:pPr>
                      <a:r>
                        <a:rPr lang="en-ID" sz="2000" kern="100">
                          <a:solidFill>
                            <a:srgbClr val="000000"/>
                          </a:solidFill>
                          <a:effectLst/>
                          <a:latin typeface="Lato" panose="020F0502020204030203" pitchFamily="34" charset="0"/>
                          <a:ea typeface="Lato" panose="020F0502020204030203" pitchFamily="34" charset="0"/>
                          <a:cs typeface="Lato" panose="020F0502020204030203" pitchFamily="34" charset="0"/>
                        </a:rPr>
                        <a:t>Project</a:t>
                      </a:r>
                      <a:endParaRPr lang="en-US" sz="2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rgbClr val="F9F9F9"/>
                    </a:solidFill>
                  </a:tcPr>
                </a:tc>
                <a:extLst>
                  <a:ext uri="{0D108BD9-81ED-4DB2-BD59-A6C34878D82A}">
                    <a16:rowId xmlns:a16="http://schemas.microsoft.com/office/drawing/2014/main" val="1995217168"/>
                  </a:ext>
                </a:extLst>
              </a:tr>
              <a:tr h="545227">
                <a:tc>
                  <a:txBody>
                    <a:bodyPr/>
                    <a:lstStyle/>
                    <a:p>
                      <a:pPr marL="0" marR="45720">
                        <a:lnSpc>
                          <a:spcPct val="115000"/>
                        </a:lnSpc>
                        <a:spcAft>
                          <a:spcPts val="800"/>
                        </a:spcAft>
                        <a:buNone/>
                      </a:pPr>
                      <a:r>
                        <a:rPr lang="en-ID" sz="2000" kern="100" dirty="0">
                          <a:effectLst/>
                          <a:latin typeface="Lato" panose="020F0502020204030203" pitchFamily="34" charset="0"/>
                          <a:ea typeface="Lato" panose="020F0502020204030203" pitchFamily="34" charset="0"/>
                          <a:cs typeface="Lato" panose="020F0502020204030203" pitchFamily="34" charset="0"/>
                        </a:rPr>
                        <a:t>#6 Social Principles</a:t>
                      </a:r>
                      <a:endParaRPr lang="en-US" sz="2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chemeClr val="bg1"/>
                    </a:solidFill>
                  </a:tcPr>
                </a:tc>
                <a:tc>
                  <a:txBody>
                    <a:bodyPr/>
                    <a:lstStyle/>
                    <a:p>
                      <a:pPr marL="0" marR="45720">
                        <a:lnSpc>
                          <a:spcPct val="115000"/>
                        </a:lnSpc>
                        <a:spcAft>
                          <a:spcPts val="800"/>
                        </a:spcAft>
                        <a:buNone/>
                      </a:pPr>
                      <a:r>
                        <a:rPr lang="en-ID" sz="2000" kern="100" dirty="0">
                          <a:effectLst/>
                          <a:latin typeface="Lato" panose="020F0502020204030203" pitchFamily="34" charset="0"/>
                          <a:ea typeface="Lato" panose="020F0502020204030203" pitchFamily="34" charset="0"/>
                          <a:cs typeface="Lato" panose="020F0502020204030203" pitchFamily="34" charset="0"/>
                        </a:rPr>
                        <a:t>Project</a:t>
                      </a:r>
                      <a:endParaRPr lang="en-US" sz="2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EEEEEE"/>
                      </a:solidFill>
                      <a:prstDash val="solid"/>
                      <a:round/>
                      <a:headEnd type="none" w="med" len="med"/>
                      <a:tailEnd type="none" w="med" len="med"/>
                    </a:lnL>
                    <a:lnR w="12700" cap="flat" cmpd="sng" algn="ctr">
                      <a:solidFill>
                        <a:srgbClr val="EEEEEE"/>
                      </a:solidFill>
                      <a:prstDash val="solid"/>
                      <a:round/>
                      <a:headEnd type="none" w="med" len="med"/>
                      <a:tailEnd type="none" w="med" len="med"/>
                    </a:lnR>
                    <a:lnT w="12700" cap="flat" cmpd="sng" algn="ctr">
                      <a:solidFill>
                        <a:srgbClr val="EEEEEE"/>
                      </a:solidFill>
                      <a:prstDash val="solid"/>
                      <a:round/>
                      <a:headEnd type="none" w="med" len="med"/>
                      <a:tailEnd type="none" w="med" len="med"/>
                    </a:lnT>
                    <a:lnB w="12700" cap="flat" cmpd="sng" algn="ctr">
                      <a:solidFill>
                        <a:srgbClr val="EEEEEE"/>
                      </a:solidFill>
                      <a:prstDash val="solid"/>
                      <a:round/>
                      <a:headEnd type="none" w="med" len="med"/>
                      <a:tailEnd type="none" w="med" len="med"/>
                    </a:lnB>
                    <a:solidFill>
                      <a:schemeClr val="bg1"/>
                    </a:solidFill>
                  </a:tcPr>
                </a:tc>
                <a:extLst>
                  <a:ext uri="{0D108BD9-81ED-4DB2-BD59-A6C34878D82A}">
                    <a16:rowId xmlns:a16="http://schemas.microsoft.com/office/drawing/2014/main" val="184952327"/>
                  </a:ext>
                </a:extLst>
              </a:tr>
            </a:tbl>
          </a:graphicData>
        </a:graphic>
      </p:graphicFrame>
      <p:sp>
        <p:nvSpPr>
          <p:cNvPr id="10" name="Rectangle 9">
            <a:extLst>
              <a:ext uri="{FF2B5EF4-FFF2-40B4-BE49-F238E27FC236}">
                <a16:creationId xmlns:a16="http://schemas.microsoft.com/office/drawing/2014/main" id="{C5E527EA-B0A3-CB23-7391-1DFC4DD7663F}"/>
              </a:ext>
            </a:extLst>
          </p:cNvPr>
          <p:cNvSpPr>
            <a:spLocks noChangeAspect="1"/>
          </p:cNvSpPr>
          <p:nvPr/>
        </p:nvSpPr>
        <p:spPr>
          <a:xfrm>
            <a:off x="8897185" y="2525994"/>
            <a:ext cx="365760" cy="36576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sp>
        <p:nvSpPr>
          <p:cNvPr id="12" name="Rectangle 11">
            <a:extLst>
              <a:ext uri="{FF2B5EF4-FFF2-40B4-BE49-F238E27FC236}">
                <a16:creationId xmlns:a16="http://schemas.microsoft.com/office/drawing/2014/main" id="{7CE32E6F-0879-DEE9-AEA4-907647E37F39}"/>
              </a:ext>
            </a:extLst>
          </p:cNvPr>
          <p:cNvSpPr>
            <a:spLocks noChangeAspect="1"/>
          </p:cNvSpPr>
          <p:nvPr/>
        </p:nvSpPr>
        <p:spPr>
          <a:xfrm>
            <a:off x="8897185" y="3091180"/>
            <a:ext cx="365760" cy="36576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graphicFrame>
        <p:nvGraphicFramePr>
          <p:cNvPr id="13" name="Table 12">
            <a:extLst>
              <a:ext uri="{FF2B5EF4-FFF2-40B4-BE49-F238E27FC236}">
                <a16:creationId xmlns:a16="http://schemas.microsoft.com/office/drawing/2014/main" id="{B41CE4F7-6ED8-393E-BDA3-A99A584BC564}"/>
              </a:ext>
            </a:extLst>
          </p:cNvPr>
          <p:cNvGraphicFramePr>
            <a:graphicFrameLocks noGrp="1"/>
          </p:cNvGraphicFramePr>
          <p:nvPr>
            <p:extLst>
              <p:ext uri="{D42A27DB-BD31-4B8C-83A1-F6EECF244321}">
                <p14:modId xmlns:p14="http://schemas.microsoft.com/office/powerpoint/2010/main" val="3071902566"/>
              </p:ext>
            </p:extLst>
          </p:nvPr>
        </p:nvGraphicFramePr>
        <p:xfrm>
          <a:off x="1031385" y="6076408"/>
          <a:ext cx="4747115" cy="396240"/>
        </p:xfrm>
        <a:graphic>
          <a:graphicData uri="http://schemas.openxmlformats.org/drawingml/2006/table">
            <a:tbl>
              <a:tblPr/>
              <a:tblGrid>
                <a:gridCol w="4747115">
                  <a:extLst>
                    <a:ext uri="{9D8B030D-6E8A-4147-A177-3AD203B41FA5}">
                      <a16:colId xmlns:a16="http://schemas.microsoft.com/office/drawing/2014/main" val="1771977462"/>
                    </a:ext>
                  </a:extLst>
                </a:gridCol>
              </a:tblGrid>
              <a:tr h="366644">
                <a:tc>
                  <a:txBody>
                    <a:bodyPr/>
                    <a:lstStyle>
                      <a:lvl1pPr marL="0" algn="l" defTabSz="914400" rtl="0" eaLnBrk="1" latinLnBrk="0" hangingPunct="1">
                        <a:defRPr sz="1800" kern="1200">
                          <a:solidFill>
                            <a:schemeClr val="tx1"/>
                          </a:solidFill>
                          <a:latin typeface="DM Sans 14pt"/>
                        </a:defRPr>
                      </a:lvl1pPr>
                      <a:lvl2pPr marL="457200" algn="l" defTabSz="914400" rtl="0" eaLnBrk="1" latinLnBrk="0" hangingPunct="1">
                        <a:defRPr sz="1800" kern="1200">
                          <a:solidFill>
                            <a:schemeClr val="tx1"/>
                          </a:solidFill>
                          <a:latin typeface="DM Sans 14pt"/>
                        </a:defRPr>
                      </a:lvl2pPr>
                      <a:lvl3pPr marL="914400" algn="l" defTabSz="914400" rtl="0" eaLnBrk="1" latinLnBrk="0" hangingPunct="1">
                        <a:defRPr sz="1800" kern="1200">
                          <a:solidFill>
                            <a:schemeClr val="tx1"/>
                          </a:solidFill>
                          <a:latin typeface="DM Sans 14pt"/>
                        </a:defRPr>
                      </a:lvl3pPr>
                      <a:lvl4pPr marL="1371600" algn="l" defTabSz="914400" rtl="0" eaLnBrk="1" latinLnBrk="0" hangingPunct="1">
                        <a:defRPr sz="1800" kern="1200">
                          <a:solidFill>
                            <a:schemeClr val="tx1"/>
                          </a:solidFill>
                          <a:latin typeface="DM Sans 14pt"/>
                        </a:defRPr>
                      </a:lvl4pPr>
                      <a:lvl5pPr marL="1828800" algn="l" defTabSz="914400" rtl="0" eaLnBrk="1" latinLnBrk="0" hangingPunct="1">
                        <a:defRPr sz="1800" kern="1200">
                          <a:solidFill>
                            <a:schemeClr val="tx1"/>
                          </a:solidFill>
                          <a:latin typeface="DM Sans 14pt"/>
                        </a:defRPr>
                      </a:lvl5pPr>
                      <a:lvl6pPr marL="2286000" algn="l" defTabSz="914400" rtl="0" eaLnBrk="1" latinLnBrk="0" hangingPunct="1">
                        <a:defRPr sz="1800" kern="1200">
                          <a:solidFill>
                            <a:schemeClr val="tx1"/>
                          </a:solidFill>
                          <a:latin typeface="DM Sans 14pt"/>
                        </a:defRPr>
                      </a:lvl6pPr>
                      <a:lvl7pPr marL="2743200" algn="l" defTabSz="914400" rtl="0" eaLnBrk="1" latinLnBrk="0" hangingPunct="1">
                        <a:defRPr sz="1800" kern="1200">
                          <a:solidFill>
                            <a:schemeClr val="tx1"/>
                          </a:solidFill>
                          <a:latin typeface="DM Sans 14pt"/>
                        </a:defRPr>
                      </a:lvl7pPr>
                      <a:lvl8pPr marL="3200400" algn="l" defTabSz="914400" rtl="0" eaLnBrk="1" latinLnBrk="0" hangingPunct="1">
                        <a:defRPr sz="1800" kern="1200">
                          <a:solidFill>
                            <a:schemeClr val="tx1"/>
                          </a:solidFill>
                          <a:latin typeface="DM Sans 14pt"/>
                        </a:defRPr>
                      </a:lvl8pPr>
                      <a:lvl9pPr marL="3657600" algn="l" defTabSz="914400" rtl="0" eaLnBrk="1" latinLnBrk="0" hangingPunct="1">
                        <a:defRPr sz="1800" kern="1200">
                          <a:solidFill>
                            <a:schemeClr val="tx1"/>
                          </a:solidFill>
                          <a:latin typeface="DM Sans 14pt"/>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r>
                        <a:rPr lang="en-US" sz="2000" b="1">
                          <a:effectLst/>
                          <a:latin typeface="Lato" panose="020F0502020204030203" pitchFamily="34" charset="0"/>
                          <a:ea typeface="Lato" panose="020F0502020204030203" pitchFamily="34" charset="0"/>
                          <a:cs typeface="Lato" panose="020F0502020204030203" pitchFamily="34" charset="0"/>
                        </a:rPr>
                        <a:t>Key: </a:t>
                      </a:r>
                      <a:r>
                        <a:rPr lang="en-US" sz="2000">
                          <a:effectLst/>
                          <a:latin typeface="Lato" panose="020F0502020204030203" pitchFamily="34" charset="0"/>
                          <a:ea typeface="Lato" panose="020F0502020204030203" pitchFamily="34" charset="0"/>
                          <a:cs typeface="Lato" panose="020F0502020204030203" pitchFamily="34" charset="0"/>
                        </a:rPr>
                        <a:t>Project =           Organisation =</a:t>
                      </a:r>
                      <a:endParaRPr lang="en-US" sz="2000" b="0" i="0">
                        <a:effectLst/>
                        <a:latin typeface="Lato" panose="020F0502020204030203" pitchFamily="34" charset="0"/>
                        <a:ea typeface="Lato" panose="020F0502020204030203" pitchFamily="34" charset="0"/>
                        <a:cs typeface="Lato" panose="020F0502020204030203" pitchFamily="34" charset="0"/>
                      </a:endParaRPr>
                    </a:p>
                  </a:txBody>
                  <a:tcPr marR="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1967653"/>
                  </a:ext>
                </a:extLst>
              </a:tr>
            </a:tbl>
          </a:graphicData>
        </a:graphic>
      </p:graphicFrame>
      <p:sp>
        <p:nvSpPr>
          <p:cNvPr id="14" name="Rectangle 13">
            <a:extLst>
              <a:ext uri="{FF2B5EF4-FFF2-40B4-BE49-F238E27FC236}">
                <a16:creationId xmlns:a16="http://schemas.microsoft.com/office/drawing/2014/main" id="{2DD9DADE-859E-1F1C-86DB-EE2FC8F47E9A}"/>
              </a:ext>
            </a:extLst>
          </p:cNvPr>
          <p:cNvSpPr>
            <a:spLocks noChangeAspect="1"/>
          </p:cNvSpPr>
          <p:nvPr/>
        </p:nvSpPr>
        <p:spPr>
          <a:xfrm>
            <a:off x="5113020" y="6129748"/>
            <a:ext cx="274320" cy="27432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5" name="Rectangle 14">
            <a:extLst>
              <a:ext uri="{FF2B5EF4-FFF2-40B4-BE49-F238E27FC236}">
                <a16:creationId xmlns:a16="http://schemas.microsoft.com/office/drawing/2014/main" id="{417DC4E9-324A-3416-76A0-F24D88E6C371}"/>
              </a:ext>
            </a:extLst>
          </p:cNvPr>
          <p:cNvSpPr>
            <a:spLocks noChangeAspect="1"/>
          </p:cNvSpPr>
          <p:nvPr/>
        </p:nvSpPr>
        <p:spPr>
          <a:xfrm>
            <a:off x="2778832" y="6144988"/>
            <a:ext cx="274320" cy="274320"/>
          </a:xfrm>
          <a:prstGeom prst="rect">
            <a:avLst/>
          </a:prstGeom>
          <a:pattFill prst="pct1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grpSp>
        <p:nvGrpSpPr>
          <p:cNvPr id="20" name="Group 19">
            <a:extLst>
              <a:ext uri="{FF2B5EF4-FFF2-40B4-BE49-F238E27FC236}">
                <a16:creationId xmlns:a16="http://schemas.microsoft.com/office/drawing/2014/main" id="{D652113B-6A4A-8691-E009-68FF54E183EC}"/>
              </a:ext>
            </a:extLst>
          </p:cNvPr>
          <p:cNvGrpSpPr>
            <a:grpSpLocks noChangeAspect="1"/>
          </p:cNvGrpSpPr>
          <p:nvPr/>
        </p:nvGrpSpPr>
        <p:grpSpPr>
          <a:xfrm>
            <a:off x="8897185" y="5268651"/>
            <a:ext cx="365760" cy="365760"/>
            <a:chOff x="7346440" y="327635"/>
            <a:chExt cx="274320" cy="274320"/>
          </a:xfrm>
        </p:grpSpPr>
        <p:sp>
          <p:nvSpPr>
            <p:cNvPr id="21" name="Rectangle 20">
              <a:extLst>
                <a:ext uri="{FF2B5EF4-FFF2-40B4-BE49-F238E27FC236}">
                  <a16:creationId xmlns:a16="http://schemas.microsoft.com/office/drawing/2014/main" id="{624088B9-CB23-2078-ED65-F0C431913365}"/>
                </a:ext>
              </a:extLst>
            </p:cNvPr>
            <p:cNvSpPr/>
            <p:nvPr/>
          </p:nvSpPr>
          <p:spPr>
            <a:xfrm>
              <a:off x="7483600" y="327635"/>
              <a:ext cx="137160" cy="274320"/>
            </a:xfrm>
            <a:prstGeom prst="rect">
              <a:avLst/>
            </a:prstGeom>
            <a:pattFill prst="pct1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sp>
          <p:nvSpPr>
            <p:cNvPr id="22" name="Rectangle 21">
              <a:extLst>
                <a:ext uri="{FF2B5EF4-FFF2-40B4-BE49-F238E27FC236}">
                  <a16:creationId xmlns:a16="http://schemas.microsoft.com/office/drawing/2014/main" id="{8BA3A5D1-7615-C698-F682-1E2D77085707}"/>
                </a:ext>
              </a:extLst>
            </p:cNvPr>
            <p:cNvSpPr/>
            <p:nvPr/>
          </p:nvSpPr>
          <p:spPr>
            <a:xfrm>
              <a:off x="7346440" y="327635"/>
              <a:ext cx="137160" cy="27432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grpSp>
      <p:grpSp>
        <p:nvGrpSpPr>
          <p:cNvPr id="23" name="Group 22">
            <a:extLst>
              <a:ext uri="{FF2B5EF4-FFF2-40B4-BE49-F238E27FC236}">
                <a16:creationId xmlns:a16="http://schemas.microsoft.com/office/drawing/2014/main" id="{5421A881-BA4E-0605-CB3B-3BDA8FDC874C}"/>
              </a:ext>
            </a:extLst>
          </p:cNvPr>
          <p:cNvGrpSpPr>
            <a:grpSpLocks noChangeAspect="1"/>
          </p:cNvGrpSpPr>
          <p:nvPr/>
        </p:nvGrpSpPr>
        <p:grpSpPr>
          <a:xfrm>
            <a:off x="8897185" y="3630252"/>
            <a:ext cx="365760" cy="365760"/>
            <a:chOff x="7346440" y="327635"/>
            <a:chExt cx="274320" cy="274320"/>
          </a:xfrm>
        </p:grpSpPr>
        <p:sp>
          <p:nvSpPr>
            <p:cNvPr id="24" name="Rectangle 23">
              <a:extLst>
                <a:ext uri="{FF2B5EF4-FFF2-40B4-BE49-F238E27FC236}">
                  <a16:creationId xmlns:a16="http://schemas.microsoft.com/office/drawing/2014/main" id="{19D4B09C-13D8-850D-8A22-DDC5CB6888E0}"/>
                </a:ext>
              </a:extLst>
            </p:cNvPr>
            <p:cNvSpPr/>
            <p:nvPr/>
          </p:nvSpPr>
          <p:spPr>
            <a:xfrm>
              <a:off x="7483600" y="327635"/>
              <a:ext cx="137160" cy="274320"/>
            </a:xfrm>
            <a:prstGeom prst="rect">
              <a:avLst/>
            </a:prstGeom>
            <a:pattFill prst="pct1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sp>
          <p:nvSpPr>
            <p:cNvPr id="25" name="Rectangle 24">
              <a:extLst>
                <a:ext uri="{FF2B5EF4-FFF2-40B4-BE49-F238E27FC236}">
                  <a16:creationId xmlns:a16="http://schemas.microsoft.com/office/drawing/2014/main" id="{697B2FD8-0A10-1B28-2F29-A6C11F4B2729}"/>
                </a:ext>
              </a:extLst>
            </p:cNvPr>
            <p:cNvSpPr/>
            <p:nvPr/>
          </p:nvSpPr>
          <p:spPr>
            <a:xfrm>
              <a:off x="7346440" y="327635"/>
              <a:ext cx="137160" cy="27432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grpSp>
      <p:sp>
        <p:nvSpPr>
          <p:cNvPr id="26" name="Rectangle 25">
            <a:extLst>
              <a:ext uri="{FF2B5EF4-FFF2-40B4-BE49-F238E27FC236}">
                <a16:creationId xmlns:a16="http://schemas.microsoft.com/office/drawing/2014/main" id="{881EDEFF-187C-E0C4-60D1-6157A8DDF1A4}"/>
              </a:ext>
            </a:extLst>
          </p:cNvPr>
          <p:cNvSpPr>
            <a:spLocks noChangeAspect="1"/>
          </p:cNvSpPr>
          <p:nvPr/>
        </p:nvSpPr>
        <p:spPr>
          <a:xfrm>
            <a:off x="8897185" y="4755527"/>
            <a:ext cx="365760" cy="365760"/>
          </a:xfrm>
          <a:prstGeom prst="rect">
            <a:avLst/>
          </a:prstGeom>
          <a:pattFill prst="pct5">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grpSp>
        <p:nvGrpSpPr>
          <p:cNvPr id="27" name="Group 26">
            <a:extLst>
              <a:ext uri="{FF2B5EF4-FFF2-40B4-BE49-F238E27FC236}">
                <a16:creationId xmlns:a16="http://schemas.microsoft.com/office/drawing/2014/main" id="{E0DBAFFE-DB85-5C08-A219-F5046D234D2E}"/>
              </a:ext>
            </a:extLst>
          </p:cNvPr>
          <p:cNvGrpSpPr>
            <a:grpSpLocks noChangeAspect="1"/>
          </p:cNvGrpSpPr>
          <p:nvPr/>
        </p:nvGrpSpPr>
        <p:grpSpPr>
          <a:xfrm>
            <a:off x="8897185" y="4197033"/>
            <a:ext cx="365760" cy="365760"/>
            <a:chOff x="7346440" y="327635"/>
            <a:chExt cx="274320" cy="274320"/>
          </a:xfrm>
        </p:grpSpPr>
        <p:sp>
          <p:nvSpPr>
            <p:cNvPr id="28" name="Rectangle 27">
              <a:extLst>
                <a:ext uri="{FF2B5EF4-FFF2-40B4-BE49-F238E27FC236}">
                  <a16:creationId xmlns:a16="http://schemas.microsoft.com/office/drawing/2014/main" id="{063B20D7-7AC0-2589-554A-E33EBB8709BA}"/>
                </a:ext>
              </a:extLst>
            </p:cNvPr>
            <p:cNvSpPr/>
            <p:nvPr/>
          </p:nvSpPr>
          <p:spPr>
            <a:xfrm>
              <a:off x="7483600" y="327635"/>
              <a:ext cx="137160" cy="274320"/>
            </a:xfrm>
            <a:prstGeom prst="rect">
              <a:avLst/>
            </a:prstGeom>
            <a:pattFill prst="pct1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sp>
          <p:nvSpPr>
            <p:cNvPr id="29" name="Rectangle 28">
              <a:extLst>
                <a:ext uri="{FF2B5EF4-FFF2-40B4-BE49-F238E27FC236}">
                  <a16:creationId xmlns:a16="http://schemas.microsoft.com/office/drawing/2014/main" id="{CD909DCA-DC96-E90C-8B77-716BF890D435}"/>
                </a:ext>
              </a:extLst>
            </p:cNvPr>
            <p:cNvSpPr/>
            <p:nvPr/>
          </p:nvSpPr>
          <p:spPr>
            <a:xfrm>
              <a:off x="7346440" y="327635"/>
              <a:ext cx="137160" cy="27432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DM Sans 14pt"/>
                <a:ea typeface="+mn-ea"/>
                <a:cs typeface="+mn-cs"/>
              </a:endParaRPr>
            </a:p>
          </p:txBody>
        </p:sp>
      </p:grpSp>
    </p:spTree>
    <p:extLst>
      <p:ext uri="{BB962C8B-B14F-4D97-AF65-F5344CB8AC3E}">
        <p14:creationId xmlns:p14="http://schemas.microsoft.com/office/powerpoint/2010/main" val="3196034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3D140-080C-5EC1-7FCE-300F1B749C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3B111D-CB1F-AE40-A6A2-130B5E087E4E}"/>
              </a:ext>
            </a:extLst>
          </p:cNvPr>
          <p:cNvSpPr>
            <a:spLocks noGrp="1"/>
          </p:cNvSpPr>
          <p:nvPr>
            <p:ph type="title"/>
          </p:nvPr>
        </p:nvSpPr>
        <p:spPr/>
        <p:txBody>
          <a:bodyPr>
            <a:normAutofit/>
          </a:bodyPr>
          <a:lstStyle/>
          <a:p>
            <a:r>
              <a:rPr lang="en-GB" sz="3200"/>
              <a:t>Focus Area #1: Governance</a:t>
            </a:r>
          </a:p>
        </p:txBody>
      </p:sp>
      <p:pic>
        <p:nvPicPr>
          <p:cNvPr id="7" name="Picture 6">
            <a:extLst>
              <a:ext uri="{FF2B5EF4-FFF2-40B4-BE49-F238E27FC236}">
                <a16:creationId xmlns:a16="http://schemas.microsoft.com/office/drawing/2014/main" id="{16994B9D-2928-64FD-31E4-279D6F0410F1}"/>
              </a:ext>
            </a:extLst>
          </p:cNvPr>
          <p:cNvPicPr>
            <a:picLocks noChangeAspect="1"/>
          </p:cNvPicPr>
          <p:nvPr/>
        </p:nvPicPr>
        <p:blipFill>
          <a:blip r:embed="rId3"/>
          <a:srcRect/>
          <a:stretch/>
        </p:blipFill>
        <p:spPr>
          <a:xfrm>
            <a:off x="9512939" y="6118861"/>
            <a:ext cx="1716917" cy="577608"/>
          </a:xfrm>
          <a:prstGeom prst="rect">
            <a:avLst/>
          </a:prstGeom>
        </p:spPr>
      </p:pic>
      <p:sp>
        <p:nvSpPr>
          <p:cNvPr id="3" name="Text Placeholder 18">
            <a:extLst>
              <a:ext uri="{FF2B5EF4-FFF2-40B4-BE49-F238E27FC236}">
                <a16:creationId xmlns:a16="http://schemas.microsoft.com/office/drawing/2014/main" id="{5DB1CC14-857A-A4D1-B307-854B5DA36774}"/>
              </a:ext>
            </a:extLst>
          </p:cNvPr>
          <p:cNvSpPr txBox="1">
            <a:spLocks/>
          </p:cNvSpPr>
          <p:nvPr/>
        </p:nvSpPr>
        <p:spPr>
          <a:xfrm>
            <a:off x="4479665" y="2308694"/>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50"/>
              </a:spcBef>
              <a:spcAft>
                <a:spcPts val="150"/>
              </a:spcAft>
              <a:defRPr/>
            </a:pPr>
            <a:r>
              <a:rPr lang="en-GB" sz="1300" b="1">
                <a:latin typeface="Lato" panose="020F0502020204030203" pitchFamily="34" charset="0"/>
                <a:ea typeface="Lato" panose="020F0502020204030203" pitchFamily="34" charset="0"/>
                <a:cs typeface="Lato" panose="020F0502020204030203" pitchFamily="34" charset="0"/>
              </a:rPr>
              <a:t>Good Practice Criteria</a:t>
            </a:r>
          </a:p>
        </p:txBody>
      </p:sp>
      <p:sp>
        <p:nvSpPr>
          <p:cNvPr id="4" name="Text Placeholder 20">
            <a:extLst>
              <a:ext uri="{FF2B5EF4-FFF2-40B4-BE49-F238E27FC236}">
                <a16:creationId xmlns:a16="http://schemas.microsoft.com/office/drawing/2014/main" id="{1B248438-D654-2C1C-895A-BBEF4CD1B94D}"/>
              </a:ext>
            </a:extLst>
          </p:cNvPr>
          <p:cNvSpPr txBox="1">
            <a:spLocks/>
          </p:cNvSpPr>
          <p:nvPr/>
        </p:nvSpPr>
        <p:spPr>
          <a:xfrm>
            <a:off x="2035828" y="2308694"/>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50"/>
              </a:spcBef>
              <a:spcAft>
                <a:spcPts val="150"/>
              </a:spcAft>
              <a:defRPr/>
            </a:pPr>
            <a:r>
              <a:rPr lang="en-GB" sz="1300" b="1">
                <a:latin typeface="Lato" panose="020F0502020204030203" pitchFamily="34" charset="0"/>
                <a:ea typeface="Lato" panose="020F0502020204030203" pitchFamily="34" charset="0"/>
                <a:cs typeface="Lato" panose="020F0502020204030203" pitchFamily="34" charset="0"/>
              </a:rPr>
              <a:t>Good Practice Criteria</a:t>
            </a:r>
          </a:p>
          <a:p>
            <a:pPr>
              <a:spcBef>
                <a:spcPts val="150"/>
              </a:spcBef>
              <a:spcAft>
                <a:spcPts val="150"/>
              </a:spcAft>
              <a:defRPr/>
            </a:pPr>
            <a:endParaRPr lang="en-GB" sz="1300">
              <a:latin typeface="Lato" panose="020F0502020204030203" pitchFamily="34" charset="0"/>
              <a:ea typeface="Lato" panose="020F0502020204030203" pitchFamily="34" charset="0"/>
              <a:cs typeface="Lato" panose="020F0502020204030203" pitchFamily="34" charset="0"/>
            </a:endParaRPr>
          </a:p>
          <a:p>
            <a:pPr algn="ctr">
              <a:spcBef>
                <a:spcPts val="150"/>
              </a:spcBef>
              <a:spcAft>
                <a:spcPts val="150"/>
              </a:spcAft>
              <a:defRPr/>
            </a:pPr>
            <a:endParaRPr lang="en-GB" sz="1300" b="1">
              <a:latin typeface="Lato" panose="020F0502020204030203" pitchFamily="34" charset="0"/>
              <a:ea typeface="Lato" panose="020F0502020204030203" pitchFamily="34" charset="0"/>
              <a:cs typeface="Lato" panose="020F0502020204030203" pitchFamily="34" charset="0"/>
            </a:endParaRPr>
          </a:p>
          <a:p>
            <a:pPr algn="ctr">
              <a:spcBef>
                <a:spcPts val="150"/>
              </a:spcBef>
              <a:spcAft>
                <a:spcPts val="150"/>
              </a:spcAft>
              <a:defRPr/>
            </a:pPr>
            <a:endParaRPr lang="en-GB" sz="1300" b="1">
              <a:latin typeface="Lato" panose="020F0502020204030203" pitchFamily="34" charset="0"/>
              <a:ea typeface="Lato" panose="020F0502020204030203" pitchFamily="34" charset="0"/>
              <a:cs typeface="Lato" panose="020F0502020204030203" pitchFamily="34" charset="0"/>
            </a:endParaRPr>
          </a:p>
          <a:p>
            <a:pPr>
              <a:spcBef>
                <a:spcPts val="150"/>
              </a:spcBef>
              <a:spcAft>
                <a:spcPts val="150"/>
              </a:spcAft>
              <a:defRPr/>
            </a:pPr>
            <a:endParaRPr lang="en-GB" sz="1300" b="1">
              <a:latin typeface="Lato" panose="020F0502020204030203" pitchFamily="34" charset="0"/>
              <a:ea typeface="Lato" panose="020F0502020204030203" pitchFamily="34" charset="0"/>
              <a:cs typeface="Lato" panose="020F0502020204030203" pitchFamily="34" charset="0"/>
            </a:endParaRPr>
          </a:p>
        </p:txBody>
      </p:sp>
      <p:sp>
        <p:nvSpPr>
          <p:cNvPr id="6" name="Text Placeholder 21">
            <a:extLst>
              <a:ext uri="{FF2B5EF4-FFF2-40B4-BE49-F238E27FC236}">
                <a16:creationId xmlns:a16="http://schemas.microsoft.com/office/drawing/2014/main" id="{934273AE-F9A6-905B-B457-8A18289A94FC}"/>
              </a:ext>
            </a:extLst>
          </p:cNvPr>
          <p:cNvSpPr txBox="1">
            <a:spLocks/>
          </p:cNvSpPr>
          <p:nvPr/>
        </p:nvSpPr>
        <p:spPr>
          <a:xfrm>
            <a:off x="2035828" y="2019061"/>
            <a:ext cx="2252361"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400">
                <a:latin typeface="Lato" panose="020F0502020204030203" pitchFamily="34" charset="0"/>
                <a:ea typeface="Lato" panose="020F0502020204030203" pitchFamily="34" charset="0"/>
                <a:cs typeface="Lato" panose="020F0502020204030203" pitchFamily="34" charset="0"/>
              </a:rPr>
              <a:t>Accountability</a:t>
            </a:r>
          </a:p>
        </p:txBody>
      </p:sp>
      <p:sp>
        <p:nvSpPr>
          <p:cNvPr id="8" name="Text Placeholder 22">
            <a:extLst>
              <a:ext uri="{FF2B5EF4-FFF2-40B4-BE49-F238E27FC236}">
                <a16:creationId xmlns:a16="http://schemas.microsoft.com/office/drawing/2014/main" id="{4E5D2361-F9AC-53FE-4274-EFE328C2FF35}"/>
              </a:ext>
            </a:extLst>
          </p:cNvPr>
          <p:cNvSpPr txBox="1">
            <a:spLocks/>
          </p:cNvSpPr>
          <p:nvPr/>
        </p:nvSpPr>
        <p:spPr>
          <a:xfrm>
            <a:off x="4456693" y="2019061"/>
            <a:ext cx="2281684"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400">
                <a:latin typeface="Lato" panose="020F0502020204030203" pitchFamily="34" charset="0"/>
                <a:ea typeface="Lato" panose="020F0502020204030203" pitchFamily="34" charset="0"/>
                <a:cs typeface="Lato" panose="020F0502020204030203" pitchFamily="34" charset="0"/>
              </a:rPr>
              <a:t>Governance Processes</a:t>
            </a:r>
          </a:p>
        </p:txBody>
      </p:sp>
      <p:sp>
        <p:nvSpPr>
          <p:cNvPr id="9" name="Text Placeholder 17">
            <a:extLst>
              <a:ext uri="{FF2B5EF4-FFF2-40B4-BE49-F238E27FC236}">
                <a16:creationId xmlns:a16="http://schemas.microsoft.com/office/drawing/2014/main" id="{CDB8B0EC-38E5-100A-A061-EE611FF5751B}"/>
              </a:ext>
            </a:extLst>
          </p:cNvPr>
          <p:cNvSpPr txBox="1">
            <a:spLocks/>
          </p:cNvSpPr>
          <p:nvPr/>
        </p:nvSpPr>
        <p:spPr>
          <a:xfrm>
            <a:off x="6929533" y="2308694"/>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Good Practice Criteria</a:t>
            </a:r>
          </a:p>
        </p:txBody>
      </p:sp>
      <p:sp>
        <p:nvSpPr>
          <p:cNvPr id="10" name="Text Placeholder 20">
            <a:extLst>
              <a:ext uri="{FF2B5EF4-FFF2-40B4-BE49-F238E27FC236}">
                <a16:creationId xmlns:a16="http://schemas.microsoft.com/office/drawing/2014/main" id="{367D5EF3-3EB8-B116-5276-362E583CCF05}"/>
              </a:ext>
            </a:extLst>
          </p:cNvPr>
          <p:cNvSpPr txBox="1">
            <a:spLocks/>
          </p:cNvSpPr>
          <p:nvPr/>
        </p:nvSpPr>
        <p:spPr>
          <a:xfrm>
            <a:off x="9360460" y="2308694"/>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Good Practice Criteria</a:t>
            </a:r>
          </a:p>
        </p:txBody>
      </p:sp>
      <p:sp>
        <p:nvSpPr>
          <p:cNvPr id="11" name="Text Placeholder 21">
            <a:extLst>
              <a:ext uri="{FF2B5EF4-FFF2-40B4-BE49-F238E27FC236}">
                <a16:creationId xmlns:a16="http://schemas.microsoft.com/office/drawing/2014/main" id="{AA579DA1-5D2F-4B75-AC0D-783C135A39A2}"/>
              </a:ext>
            </a:extLst>
          </p:cNvPr>
          <p:cNvSpPr txBox="1">
            <a:spLocks/>
          </p:cNvSpPr>
          <p:nvPr/>
        </p:nvSpPr>
        <p:spPr>
          <a:xfrm>
            <a:off x="9357070" y="2012998"/>
            <a:ext cx="2286000"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400" b="0" i="0" u="none" strike="noStrike" kern="1200" cap="none" spc="0" normalizeH="0" baseline="0" noProof="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rPr>
              <a:t>Decision-Making</a:t>
            </a:r>
          </a:p>
        </p:txBody>
      </p:sp>
      <p:sp>
        <p:nvSpPr>
          <p:cNvPr id="12" name="Text Placeholder 22">
            <a:extLst>
              <a:ext uri="{FF2B5EF4-FFF2-40B4-BE49-F238E27FC236}">
                <a16:creationId xmlns:a16="http://schemas.microsoft.com/office/drawing/2014/main" id="{08529798-08AD-951E-ACD1-05C5E8CA0760}"/>
              </a:ext>
            </a:extLst>
          </p:cNvPr>
          <p:cNvSpPr txBox="1">
            <a:spLocks/>
          </p:cNvSpPr>
          <p:nvPr/>
        </p:nvSpPr>
        <p:spPr>
          <a:xfrm>
            <a:off x="6906881" y="2019061"/>
            <a:ext cx="2281684"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400" b="0" i="0" u="none" strike="noStrike" kern="1200" cap="none" spc="0" normalizeH="0" baseline="0" noProof="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rPr>
              <a:t>Compliance &amp; Reporting</a:t>
            </a:r>
          </a:p>
        </p:txBody>
      </p:sp>
      <p:sp>
        <p:nvSpPr>
          <p:cNvPr id="13" name="Text Placeholder 20">
            <a:extLst>
              <a:ext uri="{FF2B5EF4-FFF2-40B4-BE49-F238E27FC236}">
                <a16:creationId xmlns:a16="http://schemas.microsoft.com/office/drawing/2014/main" id="{54FB99C2-349A-DF0D-F836-2978AF36122B}"/>
              </a:ext>
            </a:extLst>
          </p:cNvPr>
          <p:cNvSpPr txBox="1">
            <a:spLocks/>
          </p:cNvSpPr>
          <p:nvPr/>
        </p:nvSpPr>
        <p:spPr>
          <a:xfrm>
            <a:off x="2016887" y="5408602"/>
            <a:ext cx="2298064"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 </a:t>
            </a:r>
            <a:r>
              <a:rPr kumimoji="0" lang="en-GB" sz="1300" b="0"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Organogram; Named reporting lead; Governance roles and responsibilities; RACI matrix</a:t>
            </a:r>
          </a:p>
        </p:txBody>
      </p:sp>
      <p:sp>
        <p:nvSpPr>
          <p:cNvPr id="14" name="Text Placeholder 20">
            <a:extLst>
              <a:ext uri="{FF2B5EF4-FFF2-40B4-BE49-F238E27FC236}">
                <a16:creationId xmlns:a16="http://schemas.microsoft.com/office/drawing/2014/main" id="{D48CB6D8-ABA2-815D-27EC-DC5F3FBBE875}"/>
              </a:ext>
            </a:extLst>
          </p:cNvPr>
          <p:cNvSpPr txBox="1">
            <a:spLocks/>
          </p:cNvSpPr>
          <p:nvPr/>
        </p:nvSpPr>
        <p:spPr>
          <a:xfrm>
            <a:off x="4476411" y="5408602"/>
            <a:ext cx="2286000"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1300" b="0"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Governance procedures; Decision logs; Management review records</a:t>
            </a:r>
            <a:endParaRPr kumimoji="0" lang="en-GB" sz="1300" b="0"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5" name="Text Placeholder 20">
            <a:extLst>
              <a:ext uri="{FF2B5EF4-FFF2-40B4-BE49-F238E27FC236}">
                <a16:creationId xmlns:a16="http://schemas.microsoft.com/office/drawing/2014/main" id="{34D00FE6-1056-1E56-187E-C2D14A6C9132}"/>
              </a:ext>
            </a:extLst>
          </p:cNvPr>
          <p:cNvSpPr txBox="1">
            <a:spLocks/>
          </p:cNvSpPr>
          <p:nvPr/>
        </p:nvSpPr>
        <p:spPr>
          <a:xfrm>
            <a:off x="6916741" y="5408602"/>
            <a:ext cx="2286000"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0"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Compliance register; Framework register; Reporting roadmap</a:t>
            </a:r>
          </a:p>
        </p:txBody>
      </p:sp>
      <p:sp>
        <p:nvSpPr>
          <p:cNvPr id="16" name="Text Placeholder 20">
            <a:extLst>
              <a:ext uri="{FF2B5EF4-FFF2-40B4-BE49-F238E27FC236}">
                <a16:creationId xmlns:a16="http://schemas.microsoft.com/office/drawing/2014/main" id="{C5C73F5A-F678-F519-48B3-89E886AD77B2}"/>
              </a:ext>
            </a:extLst>
          </p:cNvPr>
          <p:cNvSpPr txBox="1">
            <a:spLocks/>
          </p:cNvSpPr>
          <p:nvPr/>
        </p:nvSpPr>
        <p:spPr>
          <a:xfrm>
            <a:off x="9357070" y="5408602"/>
            <a:ext cx="2286000"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0"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Investment committee papers; Business cases; Strategic planning documentation</a:t>
            </a:r>
          </a:p>
        </p:txBody>
      </p:sp>
      <p:grpSp>
        <p:nvGrpSpPr>
          <p:cNvPr id="17" name="Group 16">
            <a:extLst>
              <a:ext uri="{FF2B5EF4-FFF2-40B4-BE49-F238E27FC236}">
                <a16:creationId xmlns:a16="http://schemas.microsoft.com/office/drawing/2014/main" id="{CEBBA555-80D9-EE26-E952-F63BED3E4AF0}"/>
              </a:ext>
            </a:extLst>
          </p:cNvPr>
          <p:cNvGrpSpPr/>
          <p:nvPr/>
        </p:nvGrpSpPr>
        <p:grpSpPr>
          <a:xfrm>
            <a:off x="259114" y="2669870"/>
            <a:ext cx="1612846" cy="2455874"/>
            <a:chOff x="259114" y="2430378"/>
            <a:chExt cx="1612846" cy="2455874"/>
          </a:xfrm>
        </p:grpSpPr>
        <p:sp>
          <p:nvSpPr>
            <p:cNvPr id="18" name="Arrow: Pentagon 17">
              <a:extLst>
                <a:ext uri="{FF2B5EF4-FFF2-40B4-BE49-F238E27FC236}">
                  <a16:creationId xmlns:a16="http://schemas.microsoft.com/office/drawing/2014/main" id="{F25A1600-72DB-0B6E-78DD-E0204741DEB2}"/>
                </a:ext>
              </a:extLst>
            </p:cNvPr>
            <p:cNvSpPr/>
            <p:nvPr/>
          </p:nvSpPr>
          <p:spPr>
            <a:xfrm rot="16200000">
              <a:off x="251871" y="3600876"/>
              <a:ext cx="1597596" cy="331306"/>
            </a:xfrm>
            <a:prstGeom prst="homePlate">
              <a:avLst>
                <a:gd name="adj" fmla="val 79837"/>
              </a:avLst>
            </a:prstGeom>
            <a:solidFill>
              <a:srgbClr val="4CAA6D">
                <a:lumMod val="20000"/>
                <a:lumOff val="80000"/>
              </a:srgbClr>
            </a:solidFill>
            <a:ln w="19050" cap="flat" cmpd="sng" algn="ctr">
              <a:no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9" name="Text Placeholder 21">
              <a:extLst>
                <a:ext uri="{FF2B5EF4-FFF2-40B4-BE49-F238E27FC236}">
                  <a16:creationId xmlns:a16="http://schemas.microsoft.com/office/drawing/2014/main" id="{8CFC2602-81E9-AF73-A737-D2FE06601CE8}"/>
                </a:ext>
              </a:extLst>
            </p:cNvPr>
            <p:cNvSpPr txBox="1">
              <a:spLocks/>
            </p:cNvSpPr>
            <p:nvPr/>
          </p:nvSpPr>
          <p:spPr>
            <a:xfrm>
              <a:off x="259115" y="2430378"/>
              <a:ext cx="1612845" cy="540000"/>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defPPr>
                <a:defRPr lang="en-US"/>
              </a:defPPr>
              <a:lvl1pPr marL="11113" marR="0" indent="0" algn="ctr" defTabSz="914332" fontAlgn="auto">
                <a:lnSpc>
                  <a:spcPct val="100000"/>
                </a:lnSpc>
                <a:spcBef>
                  <a:spcPts val="1000"/>
                </a:spcBef>
                <a:spcAft>
                  <a:spcPts val="0"/>
                </a:spcAft>
                <a:buClr>
                  <a:schemeClr val="accent1"/>
                </a:buClr>
                <a:buSzPct val="60000"/>
                <a:buFont typeface="System Font Regular"/>
                <a:buNone/>
                <a:tabLst/>
                <a:defRPr sz="1600" b="0" i="0">
                  <a:solidFill>
                    <a:schemeClr val="accent3"/>
                  </a:solidFill>
                  <a:latin typeface="DM Sans 14pt Medium" pitchFamily="2" charset="77"/>
                </a:defRPr>
              </a:lvl1pPr>
              <a:lvl2pPr marL="393671" indent="-152389" defTabSz="914332">
                <a:lnSpc>
                  <a:spcPct val="100000"/>
                </a:lnSpc>
                <a:spcBef>
                  <a:spcPts val="500"/>
                </a:spcBef>
                <a:buClr>
                  <a:schemeClr val="accent1"/>
                </a:buClr>
                <a:buSzPct val="60000"/>
                <a:buFont typeface="System Font Regular"/>
                <a:buChar char="◼"/>
                <a:tabLst/>
                <a:defRPr sz="4800" b="1" i="0">
                  <a:latin typeface="DM Sans 14pt SemiBold" pitchFamily="2" charset="77"/>
                </a:defRPr>
              </a:lvl2pPr>
              <a:lvl3pPr marL="660350" indent="-165088" defTabSz="914332">
                <a:lnSpc>
                  <a:spcPct val="100000"/>
                </a:lnSpc>
                <a:spcBef>
                  <a:spcPts val="500"/>
                </a:spcBef>
                <a:buClr>
                  <a:schemeClr val="accent1"/>
                </a:buClr>
                <a:buSzPct val="60000"/>
                <a:buFont typeface="System Font Regular"/>
                <a:buChar char="◼"/>
                <a:tabLst/>
                <a:defRPr sz="4800" b="0" i="0">
                  <a:latin typeface="DM Sans 14pt Medium" pitchFamily="2" charset="77"/>
                </a:defRPr>
              </a:lvl3pPr>
              <a:lvl4pPr marL="927031"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4pPr>
              <a:lvl5pPr marL="1104817"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5pPr>
              <a:lvl6pPr marL="2514412" indent="-228583" defTabSz="914332">
                <a:lnSpc>
                  <a:spcPct val="90000"/>
                </a:lnSpc>
                <a:spcBef>
                  <a:spcPts val="500"/>
                </a:spcBef>
                <a:buFont typeface="Arial" panose="020B0604020202020204" pitchFamily="34" charset="0"/>
                <a:buChar char="•"/>
                <a:defRPr sz="1800"/>
              </a:lvl6pPr>
              <a:lvl7pPr marL="2971578" indent="-228583" defTabSz="914332">
                <a:lnSpc>
                  <a:spcPct val="90000"/>
                </a:lnSpc>
                <a:spcBef>
                  <a:spcPts val="500"/>
                </a:spcBef>
                <a:buFont typeface="Arial" panose="020B0604020202020204" pitchFamily="34" charset="0"/>
                <a:buChar char="•"/>
                <a:defRPr sz="1800"/>
              </a:lvl7pPr>
              <a:lvl8pPr marL="3428743" indent="-228583" defTabSz="914332">
                <a:lnSpc>
                  <a:spcPct val="90000"/>
                </a:lnSpc>
                <a:spcBef>
                  <a:spcPts val="500"/>
                </a:spcBef>
                <a:buFont typeface="Arial" panose="020B0604020202020204" pitchFamily="34" charset="0"/>
                <a:buChar char="•"/>
                <a:defRPr sz="1800"/>
              </a:lvl8pPr>
              <a:lvl9pPr marL="3885909" indent="-228583" defTabSz="914332">
                <a:lnSpc>
                  <a:spcPct val="90000"/>
                </a:lnSpc>
                <a:spcBef>
                  <a:spcPts val="500"/>
                </a:spcBef>
                <a:buFont typeface="Arial" panose="020B0604020202020204" pitchFamily="34" charset="0"/>
                <a:buChar char="•"/>
                <a:defRPr sz="1800"/>
              </a:lvl9pPr>
            </a:lstStyle>
            <a:p>
              <a:pPr marL="11113" marR="0" lvl="0" indent="0" algn="ctr" defTabSz="914332"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0" cap="none" spc="0" normalizeH="0" baseline="0" noProof="0">
                  <a:ln>
                    <a:noFill/>
                  </a:ln>
                  <a:solidFill>
                    <a:srgbClr val="196B24"/>
                  </a:solidFill>
                  <a:effectLst/>
                  <a:uLnTx/>
                  <a:uFillTx/>
                  <a:latin typeface="Lato" panose="020F0502020204030203" pitchFamily="34" charset="0"/>
                  <a:ea typeface="Lato" panose="020F0502020204030203" pitchFamily="34" charset="0"/>
                  <a:cs typeface="Lato" panose="020F0502020204030203" pitchFamily="34" charset="0"/>
                </a:rPr>
                <a:t>Innovator</a:t>
              </a:r>
            </a:p>
          </p:txBody>
        </p:sp>
        <p:sp>
          <p:nvSpPr>
            <p:cNvPr id="20" name="Text Placeholder 21">
              <a:extLst>
                <a:ext uri="{FF2B5EF4-FFF2-40B4-BE49-F238E27FC236}">
                  <a16:creationId xmlns:a16="http://schemas.microsoft.com/office/drawing/2014/main" id="{809857EC-444D-4B6F-D91D-6EE0583C8EE1}"/>
                </a:ext>
              </a:extLst>
            </p:cNvPr>
            <p:cNvSpPr txBox="1">
              <a:spLocks/>
            </p:cNvSpPr>
            <p:nvPr/>
          </p:nvSpPr>
          <p:spPr>
            <a:xfrm>
              <a:off x="259114" y="3412128"/>
              <a:ext cx="1612845" cy="540000"/>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defPPr>
                <a:defRPr lang="en-US"/>
              </a:defPPr>
              <a:lvl1pPr marL="11113" marR="0" indent="0" algn="ctr" defTabSz="914332" fontAlgn="auto">
                <a:lnSpc>
                  <a:spcPct val="100000"/>
                </a:lnSpc>
                <a:spcBef>
                  <a:spcPts val="1000"/>
                </a:spcBef>
                <a:spcAft>
                  <a:spcPts val="0"/>
                </a:spcAft>
                <a:buClr>
                  <a:schemeClr val="accent1"/>
                </a:buClr>
                <a:buSzPct val="60000"/>
                <a:buFont typeface="System Font Regular"/>
                <a:buNone/>
                <a:tabLst/>
                <a:defRPr sz="1600" b="0" i="0">
                  <a:solidFill>
                    <a:schemeClr val="accent4"/>
                  </a:solidFill>
                  <a:latin typeface="DM Sans 14pt Medium" pitchFamily="2" charset="77"/>
                </a:defRPr>
              </a:lvl1pPr>
              <a:lvl2pPr marL="393671" indent="-152389" defTabSz="914332">
                <a:lnSpc>
                  <a:spcPct val="100000"/>
                </a:lnSpc>
                <a:spcBef>
                  <a:spcPts val="500"/>
                </a:spcBef>
                <a:buClr>
                  <a:schemeClr val="accent1"/>
                </a:buClr>
                <a:buSzPct val="60000"/>
                <a:buFont typeface="System Font Regular"/>
                <a:buChar char="◼"/>
                <a:tabLst/>
                <a:defRPr sz="4800" b="1" i="0">
                  <a:latin typeface="DM Sans 14pt SemiBold" pitchFamily="2" charset="77"/>
                </a:defRPr>
              </a:lvl2pPr>
              <a:lvl3pPr marL="660350" indent="-165088" defTabSz="914332">
                <a:lnSpc>
                  <a:spcPct val="100000"/>
                </a:lnSpc>
                <a:spcBef>
                  <a:spcPts val="500"/>
                </a:spcBef>
                <a:buClr>
                  <a:schemeClr val="accent1"/>
                </a:buClr>
                <a:buSzPct val="60000"/>
                <a:buFont typeface="System Font Regular"/>
                <a:buChar char="◼"/>
                <a:tabLst/>
                <a:defRPr sz="4800" b="0" i="0">
                  <a:latin typeface="DM Sans 14pt Medium" pitchFamily="2" charset="77"/>
                </a:defRPr>
              </a:lvl3pPr>
              <a:lvl4pPr marL="927031"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4pPr>
              <a:lvl5pPr marL="1104817"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5pPr>
              <a:lvl6pPr marL="2514412" indent="-228583" defTabSz="914332">
                <a:lnSpc>
                  <a:spcPct val="90000"/>
                </a:lnSpc>
                <a:spcBef>
                  <a:spcPts val="500"/>
                </a:spcBef>
                <a:buFont typeface="Arial" panose="020B0604020202020204" pitchFamily="34" charset="0"/>
                <a:buChar char="•"/>
                <a:defRPr sz="1800"/>
              </a:lvl6pPr>
              <a:lvl7pPr marL="2971578" indent="-228583" defTabSz="914332">
                <a:lnSpc>
                  <a:spcPct val="90000"/>
                </a:lnSpc>
                <a:spcBef>
                  <a:spcPts val="500"/>
                </a:spcBef>
                <a:buFont typeface="Arial" panose="020B0604020202020204" pitchFamily="34" charset="0"/>
                <a:buChar char="•"/>
                <a:defRPr sz="1800"/>
              </a:lvl7pPr>
              <a:lvl8pPr marL="3428743" indent="-228583" defTabSz="914332">
                <a:lnSpc>
                  <a:spcPct val="90000"/>
                </a:lnSpc>
                <a:spcBef>
                  <a:spcPts val="500"/>
                </a:spcBef>
                <a:buFont typeface="Arial" panose="020B0604020202020204" pitchFamily="34" charset="0"/>
                <a:buChar char="•"/>
                <a:defRPr sz="1800"/>
              </a:lvl8pPr>
              <a:lvl9pPr marL="3885909" indent="-228583" defTabSz="914332">
                <a:lnSpc>
                  <a:spcPct val="90000"/>
                </a:lnSpc>
                <a:spcBef>
                  <a:spcPts val="500"/>
                </a:spcBef>
                <a:buFont typeface="Arial" panose="020B0604020202020204" pitchFamily="34" charset="0"/>
                <a:buChar char="•"/>
                <a:defRPr sz="1800"/>
              </a:lvl9pPr>
            </a:lstStyle>
            <a:p>
              <a:pPr marL="11113" marR="0" lvl="0" indent="0" algn="ctr" defTabSz="914332"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0" cap="none" spc="0" normalizeH="0" baseline="0" noProof="0">
                  <a:ln>
                    <a:noFill/>
                  </a:ln>
                  <a:solidFill>
                    <a:srgbClr val="0F9ED5"/>
                  </a:solidFill>
                  <a:effectLst/>
                  <a:uLnTx/>
                  <a:uFillTx/>
                  <a:latin typeface="Lato" panose="020F0502020204030203" pitchFamily="34" charset="0"/>
                  <a:ea typeface="Lato" panose="020F0502020204030203" pitchFamily="34" charset="0"/>
                  <a:cs typeface="Lato" panose="020F0502020204030203" pitchFamily="34" charset="0"/>
                </a:rPr>
                <a:t>Practitioner</a:t>
              </a:r>
            </a:p>
          </p:txBody>
        </p:sp>
        <p:sp>
          <p:nvSpPr>
            <p:cNvPr id="21" name="Text Placeholder 21">
              <a:extLst>
                <a:ext uri="{FF2B5EF4-FFF2-40B4-BE49-F238E27FC236}">
                  <a16:creationId xmlns:a16="http://schemas.microsoft.com/office/drawing/2014/main" id="{01DEA0C8-D152-29AA-7D71-2B16B4B26EA9}"/>
                </a:ext>
              </a:extLst>
            </p:cNvPr>
            <p:cNvSpPr txBox="1">
              <a:spLocks/>
            </p:cNvSpPr>
            <p:nvPr/>
          </p:nvSpPr>
          <p:spPr>
            <a:xfrm>
              <a:off x="259114" y="4346252"/>
              <a:ext cx="1612845" cy="540000"/>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defPPr>
                <a:defRPr lang="en-US"/>
              </a:defPPr>
              <a:lvl1pPr marL="11113" marR="0" indent="0" algn="ctr" defTabSz="914332" fontAlgn="auto">
                <a:lnSpc>
                  <a:spcPct val="100000"/>
                </a:lnSpc>
                <a:spcBef>
                  <a:spcPts val="1000"/>
                </a:spcBef>
                <a:spcAft>
                  <a:spcPts val="0"/>
                </a:spcAft>
                <a:buClr>
                  <a:schemeClr val="accent1"/>
                </a:buClr>
                <a:buSzPct val="60000"/>
                <a:buFont typeface="System Font Regular"/>
                <a:buNone/>
                <a:tabLst/>
                <a:defRPr sz="1600" b="0" i="0">
                  <a:solidFill>
                    <a:schemeClr val="bg2">
                      <a:lumMod val="50000"/>
                    </a:schemeClr>
                  </a:solidFill>
                  <a:latin typeface="DM Sans 14pt Medium" pitchFamily="2" charset="77"/>
                </a:defRPr>
              </a:lvl1pPr>
              <a:lvl2pPr marL="393671" indent="-152389" defTabSz="914332">
                <a:lnSpc>
                  <a:spcPct val="100000"/>
                </a:lnSpc>
                <a:spcBef>
                  <a:spcPts val="500"/>
                </a:spcBef>
                <a:buClr>
                  <a:schemeClr val="accent1"/>
                </a:buClr>
                <a:buSzPct val="60000"/>
                <a:buFont typeface="System Font Regular"/>
                <a:buChar char="◼"/>
                <a:tabLst/>
                <a:defRPr sz="4800" b="1" i="0">
                  <a:latin typeface="DM Sans 14pt SemiBold" pitchFamily="2" charset="77"/>
                </a:defRPr>
              </a:lvl2pPr>
              <a:lvl3pPr marL="660350" indent="-165088" defTabSz="914332">
                <a:lnSpc>
                  <a:spcPct val="100000"/>
                </a:lnSpc>
                <a:spcBef>
                  <a:spcPts val="500"/>
                </a:spcBef>
                <a:buClr>
                  <a:schemeClr val="accent1"/>
                </a:buClr>
                <a:buSzPct val="60000"/>
                <a:buFont typeface="System Font Regular"/>
                <a:buChar char="◼"/>
                <a:tabLst/>
                <a:defRPr sz="4800" b="0" i="0">
                  <a:latin typeface="DM Sans 14pt Medium" pitchFamily="2" charset="77"/>
                </a:defRPr>
              </a:lvl3pPr>
              <a:lvl4pPr marL="927031"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4pPr>
              <a:lvl5pPr marL="1104817"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5pPr>
              <a:lvl6pPr marL="2514412" indent="-228583" defTabSz="914332">
                <a:lnSpc>
                  <a:spcPct val="90000"/>
                </a:lnSpc>
                <a:spcBef>
                  <a:spcPts val="500"/>
                </a:spcBef>
                <a:buFont typeface="Arial" panose="020B0604020202020204" pitchFamily="34" charset="0"/>
                <a:buChar char="•"/>
                <a:defRPr sz="1800"/>
              </a:lvl6pPr>
              <a:lvl7pPr marL="2971578" indent="-228583" defTabSz="914332">
                <a:lnSpc>
                  <a:spcPct val="90000"/>
                </a:lnSpc>
                <a:spcBef>
                  <a:spcPts val="500"/>
                </a:spcBef>
                <a:buFont typeface="Arial" panose="020B0604020202020204" pitchFamily="34" charset="0"/>
                <a:buChar char="•"/>
                <a:defRPr sz="1800"/>
              </a:lvl7pPr>
              <a:lvl8pPr marL="3428743" indent="-228583" defTabSz="914332">
                <a:lnSpc>
                  <a:spcPct val="90000"/>
                </a:lnSpc>
                <a:spcBef>
                  <a:spcPts val="500"/>
                </a:spcBef>
                <a:buFont typeface="Arial" panose="020B0604020202020204" pitchFamily="34" charset="0"/>
                <a:buChar char="•"/>
                <a:defRPr sz="1800"/>
              </a:lvl8pPr>
              <a:lvl9pPr marL="3885909" indent="-228583" defTabSz="914332">
                <a:lnSpc>
                  <a:spcPct val="90000"/>
                </a:lnSpc>
                <a:spcBef>
                  <a:spcPts val="500"/>
                </a:spcBef>
                <a:buFont typeface="Arial" panose="020B0604020202020204" pitchFamily="34" charset="0"/>
                <a:buChar char="•"/>
                <a:defRPr sz="1800"/>
              </a:lvl9pPr>
            </a:lstStyle>
            <a:p>
              <a:pPr marL="11113" marR="0" lvl="0" indent="0" algn="ctr" defTabSz="914332"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0" cap="none" spc="0" normalizeH="0" baseline="0" noProof="0">
                  <a:ln>
                    <a:noFill/>
                  </a:ln>
                  <a:solidFill>
                    <a:srgbClr val="E8E8E8">
                      <a:lumMod val="50000"/>
                    </a:srgbClr>
                  </a:solidFill>
                  <a:effectLst/>
                  <a:uLnTx/>
                  <a:uFillTx/>
                  <a:latin typeface="Lato" panose="020F0502020204030203" pitchFamily="34" charset="0"/>
                  <a:ea typeface="Lato" panose="020F0502020204030203" pitchFamily="34" charset="0"/>
                  <a:cs typeface="Lato" panose="020F0502020204030203" pitchFamily="34" charset="0"/>
                </a:rPr>
                <a:t>Explorer</a:t>
              </a:r>
            </a:p>
          </p:txBody>
        </p:sp>
      </p:grpSp>
      <p:grpSp>
        <p:nvGrpSpPr>
          <p:cNvPr id="22" name="Group 21">
            <a:extLst>
              <a:ext uri="{FF2B5EF4-FFF2-40B4-BE49-F238E27FC236}">
                <a16:creationId xmlns:a16="http://schemas.microsoft.com/office/drawing/2014/main" id="{499A0FFF-879D-4F2C-9099-8361AB571DD7}"/>
              </a:ext>
            </a:extLst>
          </p:cNvPr>
          <p:cNvGrpSpPr/>
          <p:nvPr/>
        </p:nvGrpSpPr>
        <p:grpSpPr>
          <a:xfrm>
            <a:off x="2035828" y="3183899"/>
            <a:ext cx="9607242" cy="523220"/>
            <a:chOff x="2035828" y="2944407"/>
            <a:chExt cx="9607242" cy="523220"/>
          </a:xfrm>
        </p:grpSpPr>
        <p:cxnSp>
          <p:nvCxnSpPr>
            <p:cNvPr id="23" name="Straight Connector 22">
              <a:extLst>
                <a:ext uri="{FF2B5EF4-FFF2-40B4-BE49-F238E27FC236}">
                  <a16:creationId xmlns:a16="http://schemas.microsoft.com/office/drawing/2014/main" id="{81F2F4D6-A8C1-27AF-0D30-98EB5AD6E5E5}"/>
                </a:ext>
              </a:extLst>
            </p:cNvPr>
            <p:cNvCxnSpPr>
              <a:cxnSpLocks/>
            </p:cNvCxnSpPr>
            <p:nvPr/>
          </p:nvCxnSpPr>
          <p:spPr>
            <a:xfrm>
              <a:off x="2035828" y="3215567"/>
              <a:ext cx="9607242" cy="0"/>
            </a:xfrm>
            <a:prstGeom prst="line">
              <a:avLst/>
            </a:prstGeom>
            <a:noFill/>
            <a:ln w="15875" cap="flat" cmpd="sng" algn="ctr">
              <a:solidFill>
                <a:srgbClr val="010203">
                  <a:lumMod val="90000"/>
                  <a:lumOff val="10000"/>
                </a:srgbClr>
              </a:solidFill>
              <a:prstDash val="dash"/>
              <a:miter lim="800000"/>
            </a:ln>
            <a:effectLst/>
          </p:spPr>
        </p:cxnSp>
        <p:sp>
          <p:nvSpPr>
            <p:cNvPr id="24" name="TextBox 23">
              <a:extLst>
                <a:ext uri="{FF2B5EF4-FFF2-40B4-BE49-F238E27FC236}">
                  <a16:creationId xmlns:a16="http://schemas.microsoft.com/office/drawing/2014/main" id="{668A9539-E0D3-112A-FEE2-0C2B67AC0AFC}"/>
                </a:ext>
              </a:extLst>
            </p:cNvPr>
            <p:cNvSpPr txBox="1"/>
            <p:nvPr/>
          </p:nvSpPr>
          <p:spPr>
            <a:xfrm>
              <a:off x="3004203"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25" name="TextBox 24">
              <a:extLst>
                <a:ext uri="{FF2B5EF4-FFF2-40B4-BE49-F238E27FC236}">
                  <a16:creationId xmlns:a16="http://schemas.microsoft.com/office/drawing/2014/main" id="{935ABD66-94E9-390A-7C46-CAD6233C4B0A}"/>
                </a:ext>
              </a:extLst>
            </p:cNvPr>
            <p:cNvSpPr txBox="1"/>
            <p:nvPr/>
          </p:nvSpPr>
          <p:spPr>
            <a:xfrm>
              <a:off x="10362479"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26" name="TextBox 25">
              <a:extLst>
                <a:ext uri="{FF2B5EF4-FFF2-40B4-BE49-F238E27FC236}">
                  <a16:creationId xmlns:a16="http://schemas.microsoft.com/office/drawing/2014/main" id="{24F07CD7-34A8-4C27-1D5D-902F412F1D03}"/>
                </a:ext>
              </a:extLst>
            </p:cNvPr>
            <p:cNvSpPr txBox="1"/>
            <p:nvPr/>
          </p:nvSpPr>
          <p:spPr>
            <a:xfrm>
              <a:off x="5456962"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27" name="TextBox 26">
              <a:extLst>
                <a:ext uri="{FF2B5EF4-FFF2-40B4-BE49-F238E27FC236}">
                  <a16:creationId xmlns:a16="http://schemas.microsoft.com/office/drawing/2014/main" id="{4B2822AC-37DA-C858-0754-D2EB06199CE0}"/>
                </a:ext>
              </a:extLst>
            </p:cNvPr>
            <p:cNvSpPr txBox="1"/>
            <p:nvPr/>
          </p:nvSpPr>
          <p:spPr>
            <a:xfrm>
              <a:off x="7909721"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grpSp>
      <p:grpSp>
        <p:nvGrpSpPr>
          <p:cNvPr id="28" name="Group 27">
            <a:extLst>
              <a:ext uri="{FF2B5EF4-FFF2-40B4-BE49-F238E27FC236}">
                <a16:creationId xmlns:a16="http://schemas.microsoft.com/office/drawing/2014/main" id="{42D289B3-C1C1-54DE-A144-FAA9E3E666CD}"/>
              </a:ext>
            </a:extLst>
          </p:cNvPr>
          <p:cNvGrpSpPr/>
          <p:nvPr/>
        </p:nvGrpSpPr>
        <p:grpSpPr>
          <a:xfrm>
            <a:off x="2035828" y="4138377"/>
            <a:ext cx="9607242" cy="523220"/>
            <a:chOff x="2035828" y="3898885"/>
            <a:chExt cx="9607242" cy="523220"/>
          </a:xfrm>
        </p:grpSpPr>
        <p:cxnSp>
          <p:nvCxnSpPr>
            <p:cNvPr id="29" name="Straight Connector 28">
              <a:extLst>
                <a:ext uri="{FF2B5EF4-FFF2-40B4-BE49-F238E27FC236}">
                  <a16:creationId xmlns:a16="http://schemas.microsoft.com/office/drawing/2014/main" id="{C8FE58D7-2600-BA06-E782-2AB61E754DE1}"/>
                </a:ext>
              </a:extLst>
            </p:cNvPr>
            <p:cNvCxnSpPr>
              <a:cxnSpLocks/>
            </p:cNvCxnSpPr>
            <p:nvPr/>
          </p:nvCxnSpPr>
          <p:spPr>
            <a:xfrm>
              <a:off x="2035828" y="4170045"/>
              <a:ext cx="9607242" cy="0"/>
            </a:xfrm>
            <a:prstGeom prst="line">
              <a:avLst/>
            </a:prstGeom>
            <a:noFill/>
            <a:ln w="15875" cap="flat" cmpd="sng" algn="ctr">
              <a:solidFill>
                <a:srgbClr val="010203">
                  <a:lumMod val="90000"/>
                  <a:lumOff val="10000"/>
                </a:srgbClr>
              </a:solidFill>
              <a:prstDash val="dash"/>
              <a:miter lim="800000"/>
            </a:ln>
            <a:effectLst/>
          </p:spPr>
        </p:cxnSp>
        <p:sp>
          <p:nvSpPr>
            <p:cNvPr id="30" name="TextBox 29">
              <a:extLst>
                <a:ext uri="{FF2B5EF4-FFF2-40B4-BE49-F238E27FC236}">
                  <a16:creationId xmlns:a16="http://schemas.microsoft.com/office/drawing/2014/main" id="{B561385D-18D2-73EA-2B1A-97D1B050A13B}"/>
                </a:ext>
              </a:extLst>
            </p:cNvPr>
            <p:cNvSpPr txBox="1"/>
            <p:nvPr/>
          </p:nvSpPr>
          <p:spPr>
            <a:xfrm>
              <a:off x="3004203"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31" name="TextBox 30">
              <a:extLst>
                <a:ext uri="{FF2B5EF4-FFF2-40B4-BE49-F238E27FC236}">
                  <a16:creationId xmlns:a16="http://schemas.microsoft.com/office/drawing/2014/main" id="{6CCE956B-A895-B864-7613-BBD0B8617BE0}"/>
                </a:ext>
              </a:extLst>
            </p:cNvPr>
            <p:cNvSpPr txBox="1"/>
            <p:nvPr/>
          </p:nvSpPr>
          <p:spPr>
            <a:xfrm>
              <a:off x="10362479"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32" name="TextBox 31">
              <a:extLst>
                <a:ext uri="{FF2B5EF4-FFF2-40B4-BE49-F238E27FC236}">
                  <a16:creationId xmlns:a16="http://schemas.microsoft.com/office/drawing/2014/main" id="{A0C3D368-5E58-B935-8EA1-5262610F04D9}"/>
                </a:ext>
              </a:extLst>
            </p:cNvPr>
            <p:cNvSpPr txBox="1"/>
            <p:nvPr/>
          </p:nvSpPr>
          <p:spPr>
            <a:xfrm>
              <a:off x="5456962"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33" name="TextBox 32">
              <a:extLst>
                <a:ext uri="{FF2B5EF4-FFF2-40B4-BE49-F238E27FC236}">
                  <a16:creationId xmlns:a16="http://schemas.microsoft.com/office/drawing/2014/main" id="{411CE357-8B45-1ECB-BB04-FC8FBF1526D1}"/>
                </a:ext>
              </a:extLst>
            </p:cNvPr>
            <p:cNvSpPr txBox="1"/>
            <p:nvPr/>
          </p:nvSpPr>
          <p:spPr>
            <a:xfrm>
              <a:off x="7909721"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grpSp>
      <p:graphicFrame>
        <p:nvGraphicFramePr>
          <p:cNvPr id="51" name="Table 50">
            <a:extLst>
              <a:ext uri="{FF2B5EF4-FFF2-40B4-BE49-F238E27FC236}">
                <a16:creationId xmlns:a16="http://schemas.microsoft.com/office/drawing/2014/main" id="{6AB92DD4-BB0D-DFAF-570F-2145C331DB15}"/>
              </a:ext>
            </a:extLst>
          </p:cNvPr>
          <p:cNvGraphicFramePr>
            <a:graphicFrameLocks noGrp="1"/>
          </p:cNvGraphicFramePr>
          <p:nvPr>
            <p:extLst>
              <p:ext uri="{D42A27DB-BD31-4B8C-83A1-F6EECF244321}">
                <p14:modId xmlns:p14="http://schemas.microsoft.com/office/powerpoint/2010/main" val="2513101896"/>
              </p:ext>
            </p:extLst>
          </p:nvPr>
        </p:nvGraphicFramePr>
        <p:xfrm>
          <a:off x="9683085" y="9698"/>
          <a:ext cx="2500380" cy="823844"/>
        </p:xfrm>
        <a:graphic>
          <a:graphicData uri="http://schemas.openxmlformats.org/drawingml/2006/table">
            <a:tbl>
              <a:tblPr/>
              <a:tblGrid>
                <a:gridCol w="1250190">
                  <a:extLst>
                    <a:ext uri="{9D8B030D-6E8A-4147-A177-3AD203B41FA5}">
                      <a16:colId xmlns:a16="http://schemas.microsoft.com/office/drawing/2014/main" val="1771977462"/>
                    </a:ext>
                  </a:extLst>
                </a:gridCol>
                <a:gridCol w="1250190">
                  <a:extLst>
                    <a:ext uri="{9D8B030D-6E8A-4147-A177-3AD203B41FA5}">
                      <a16:colId xmlns:a16="http://schemas.microsoft.com/office/drawing/2014/main" val="2245242497"/>
                    </a:ext>
                  </a:extLst>
                </a:gridCol>
              </a:tblGrid>
              <a:tr h="320080">
                <a:tc>
                  <a:txBody>
                    <a:bodyPr/>
                    <a:lstStyle>
                      <a:lvl1pPr marL="0" algn="l" defTabSz="914400" rtl="0" eaLnBrk="1" latinLnBrk="0" hangingPunct="1">
                        <a:defRPr sz="1800" kern="1200">
                          <a:solidFill>
                            <a:schemeClr val="tx1"/>
                          </a:solidFill>
                          <a:latin typeface="DM Sans 14pt"/>
                        </a:defRPr>
                      </a:lvl1pPr>
                      <a:lvl2pPr marL="457200" algn="l" defTabSz="914400" rtl="0" eaLnBrk="1" latinLnBrk="0" hangingPunct="1">
                        <a:defRPr sz="1800" kern="1200">
                          <a:solidFill>
                            <a:schemeClr val="tx1"/>
                          </a:solidFill>
                          <a:latin typeface="DM Sans 14pt"/>
                        </a:defRPr>
                      </a:lvl2pPr>
                      <a:lvl3pPr marL="914400" algn="l" defTabSz="914400" rtl="0" eaLnBrk="1" latinLnBrk="0" hangingPunct="1">
                        <a:defRPr sz="1800" kern="1200">
                          <a:solidFill>
                            <a:schemeClr val="tx1"/>
                          </a:solidFill>
                          <a:latin typeface="DM Sans 14pt"/>
                        </a:defRPr>
                      </a:lvl3pPr>
                      <a:lvl4pPr marL="1371600" algn="l" defTabSz="914400" rtl="0" eaLnBrk="1" latinLnBrk="0" hangingPunct="1">
                        <a:defRPr sz="1800" kern="1200">
                          <a:solidFill>
                            <a:schemeClr val="tx1"/>
                          </a:solidFill>
                          <a:latin typeface="DM Sans 14pt"/>
                        </a:defRPr>
                      </a:lvl4pPr>
                      <a:lvl5pPr marL="1828800" algn="l" defTabSz="914400" rtl="0" eaLnBrk="1" latinLnBrk="0" hangingPunct="1">
                        <a:defRPr sz="1800" kern="1200">
                          <a:solidFill>
                            <a:schemeClr val="tx1"/>
                          </a:solidFill>
                          <a:latin typeface="DM Sans 14pt"/>
                        </a:defRPr>
                      </a:lvl5pPr>
                      <a:lvl6pPr marL="2286000" algn="l" defTabSz="914400" rtl="0" eaLnBrk="1" latinLnBrk="0" hangingPunct="1">
                        <a:defRPr sz="1800" kern="1200">
                          <a:solidFill>
                            <a:schemeClr val="tx1"/>
                          </a:solidFill>
                          <a:latin typeface="DM Sans 14pt"/>
                        </a:defRPr>
                      </a:lvl6pPr>
                      <a:lvl7pPr marL="2743200" algn="l" defTabSz="914400" rtl="0" eaLnBrk="1" latinLnBrk="0" hangingPunct="1">
                        <a:defRPr sz="1800" kern="1200">
                          <a:solidFill>
                            <a:schemeClr val="tx1"/>
                          </a:solidFill>
                          <a:latin typeface="DM Sans 14pt"/>
                        </a:defRPr>
                      </a:lvl7pPr>
                      <a:lvl8pPr marL="3200400" algn="l" defTabSz="914400" rtl="0" eaLnBrk="1" latinLnBrk="0" hangingPunct="1">
                        <a:defRPr sz="1800" kern="1200">
                          <a:solidFill>
                            <a:schemeClr val="tx1"/>
                          </a:solidFill>
                          <a:latin typeface="DM Sans 14pt"/>
                        </a:defRPr>
                      </a:lvl8pPr>
                      <a:lvl9pPr marL="3657600" algn="l" defTabSz="914400" rtl="0" eaLnBrk="1" latinLnBrk="0" hangingPunct="1">
                        <a:defRPr sz="1800" kern="1200">
                          <a:solidFill>
                            <a:schemeClr val="tx1"/>
                          </a:solidFill>
                          <a:latin typeface="DM Sans 14pt"/>
                        </a:defRPr>
                      </a:lvl9pPr>
                    </a:lstStyle>
                    <a:p>
                      <a:pPr algn="ctr">
                        <a:buNone/>
                      </a:pPr>
                      <a:r>
                        <a:rPr lang="en-US" sz="1200" b="1">
                          <a:solidFill>
                            <a:schemeClr val="bg1"/>
                          </a:solidFill>
                          <a:effectLst/>
                        </a:rPr>
                        <a:t>Primary focus area relevance</a:t>
                      </a:r>
                      <a:endParaRPr lang="en-US" sz="1200" b="1" baseline="30000">
                        <a:solidFill>
                          <a:schemeClr val="bg1"/>
                        </a:solidFill>
                        <a:effectLst/>
                      </a:endParaRPr>
                    </a:p>
                  </a:txBody>
                  <a:tcPr marR="0" anchor="ctr">
                    <a:lnL w="19050" cap="flat" cmpd="sng" algn="ctr">
                      <a:solidFill>
                        <a:srgbClr val="010203"/>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010203"/>
                      </a:solidFill>
                      <a:prstDash val="solid"/>
                      <a:round/>
                      <a:headEnd type="none" w="med" len="med"/>
                      <a:tailEnd type="none" w="med" len="med"/>
                    </a:lnT>
                    <a:lnB w="19050" cap="flat" cmpd="sng" algn="ctr">
                      <a:solidFill>
                        <a:srgbClr val="010203"/>
                      </a:solidFill>
                      <a:prstDash val="solid"/>
                      <a:round/>
                      <a:headEnd type="none" w="med" len="med"/>
                      <a:tailEnd type="none" w="med" len="med"/>
                    </a:lnB>
                    <a:lnTlToBr w="12700" cmpd="sng">
                      <a:noFill/>
                      <a:prstDash val="solid"/>
                    </a:lnTlToBr>
                    <a:lnBlToTr w="12700" cmpd="sng">
                      <a:noFill/>
                      <a:prstDash val="solid"/>
                    </a:lnBlToTr>
                    <a:solidFill>
                      <a:srgbClr val="53D27F"/>
                    </a:solidFill>
                  </a:tcPr>
                </a:tc>
                <a:tc>
                  <a:txBody>
                    <a:bodyPr/>
                    <a:lstStyle>
                      <a:lvl1pPr marL="0" algn="l" defTabSz="914400" rtl="0" eaLnBrk="1" latinLnBrk="0" hangingPunct="1">
                        <a:defRPr sz="1800" kern="1200">
                          <a:solidFill>
                            <a:schemeClr val="tx1"/>
                          </a:solidFill>
                          <a:latin typeface="DM Sans 14pt"/>
                        </a:defRPr>
                      </a:lvl1pPr>
                      <a:lvl2pPr marL="457200" algn="l" defTabSz="914400" rtl="0" eaLnBrk="1" latinLnBrk="0" hangingPunct="1">
                        <a:defRPr sz="1800" kern="1200">
                          <a:solidFill>
                            <a:schemeClr val="tx1"/>
                          </a:solidFill>
                          <a:latin typeface="DM Sans 14pt"/>
                        </a:defRPr>
                      </a:lvl2pPr>
                      <a:lvl3pPr marL="914400" algn="l" defTabSz="914400" rtl="0" eaLnBrk="1" latinLnBrk="0" hangingPunct="1">
                        <a:defRPr sz="1800" kern="1200">
                          <a:solidFill>
                            <a:schemeClr val="tx1"/>
                          </a:solidFill>
                          <a:latin typeface="DM Sans 14pt"/>
                        </a:defRPr>
                      </a:lvl3pPr>
                      <a:lvl4pPr marL="1371600" algn="l" defTabSz="914400" rtl="0" eaLnBrk="1" latinLnBrk="0" hangingPunct="1">
                        <a:defRPr sz="1800" kern="1200">
                          <a:solidFill>
                            <a:schemeClr val="tx1"/>
                          </a:solidFill>
                          <a:latin typeface="DM Sans 14pt"/>
                        </a:defRPr>
                      </a:lvl4pPr>
                      <a:lvl5pPr marL="1828800" algn="l" defTabSz="914400" rtl="0" eaLnBrk="1" latinLnBrk="0" hangingPunct="1">
                        <a:defRPr sz="1800" kern="1200">
                          <a:solidFill>
                            <a:schemeClr val="tx1"/>
                          </a:solidFill>
                          <a:latin typeface="DM Sans 14pt"/>
                        </a:defRPr>
                      </a:lvl5pPr>
                      <a:lvl6pPr marL="2286000" algn="l" defTabSz="914400" rtl="0" eaLnBrk="1" latinLnBrk="0" hangingPunct="1">
                        <a:defRPr sz="1800" kern="1200">
                          <a:solidFill>
                            <a:schemeClr val="tx1"/>
                          </a:solidFill>
                          <a:latin typeface="DM Sans 14pt"/>
                        </a:defRPr>
                      </a:lvl6pPr>
                      <a:lvl7pPr marL="2743200" algn="l" defTabSz="914400" rtl="0" eaLnBrk="1" latinLnBrk="0" hangingPunct="1">
                        <a:defRPr sz="1800" kern="1200">
                          <a:solidFill>
                            <a:schemeClr val="tx1"/>
                          </a:solidFill>
                          <a:latin typeface="DM Sans 14pt"/>
                        </a:defRPr>
                      </a:lvl7pPr>
                      <a:lvl8pPr marL="3200400" algn="l" defTabSz="914400" rtl="0" eaLnBrk="1" latinLnBrk="0" hangingPunct="1">
                        <a:defRPr sz="1800" kern="1200">
                          <a:solidFill>
                            <a:schemeClr val="tx1"/>
                          </a:solidFill>
                          <a:latin typeface="DM Sans 14pt"/>
                        </a:defRPr>
                      </a:lvl8pPr>
                      <a:lvl9pPr marL="3657600" algn="l" defTabSz="914400" rtl="0" eaLnBrk="1" latinLnBrk="0" hangingPunct="1">
                        <a:defRPr sz="1800" kern="1200">
                          <a:solidFill>
                            <a:schemeClr val="tx1"/>
                          </a:solidFill>
                          <a:latin typeface="DM Sans 14pt"/>
                        </a:defRPr>
                      </a:lvl9pPr>
                    </a:lstStyle>
                    <a:p>
                      <a:pPr fontAlgn="t">
                        <a:lnSpc>
                          <a:spcPts val="1500"/>
                        </a:lnSpc>
                        <a:buNone/>
                      </a:pPr>
                      <a:endParaRPr lang="en-US" sz="1200" b="0" i="0">
                        <a:effectLst/>
                        <a:latin typeface="Segoe UI" panose="020B0502040204020203" pitchFamily="34" charset="0"/>
                      </a:endParaRPr>
                    </a:p>
                  </a:txBody>
                  <a:tcPr marR="0" anchor="ctr">
                    <a:lnL w="19050" cap="flat" cmpd="sng" algn="ctr">
                      <a:noFill/>
                      <a:prstDash val="solid"/>
                      <a:round/>
                      <a:headEnd type="none" w="med" len="med"/>
                      <a:tailEnd type="none" w="med" len="med"/>
                    </a:lnL>
                    <a:lnR w="19050" cap="flat" cmpd="sng" algn="ctr">
                      <a:solidFill>
                        <a:srgbClr val="010203"/>
                      </a:solidFill>
                      <a:prstDash val="solid"/>
                      <a:round/>
                      <a:headEnd type="none" w="med" len="med"/>
                      <a:tailEnd type="none" w="med" len="med"/>
                    </a:lnR>
                    <a:lnT w="19050" cap="flat" cmpd="sng" algn="ctr">
                      <a:solidFill>
                        <a:srgbClr val="010203"/>
                      </a:solidFill>
                      <a:prstDash val="solid"/>
                      <a:round/>
                      <a:headEnd type="none" w="med" len="med"/>
                      <a:tailEnd type="none" w="med" len="med"/>
                    </a:lnT>
                    <a:lnB w="19050" cap="flat" cmpd="sng" algn="ctr">
                      <a:solidFill>
                        <a:srgbClr val="010203"/>
                      </a:solidFill>
                      <a:prstDash val="solid"/>
                      <a:round/>
                      <a:headEnd type="none" w="med" len="med"/>
                      <a:tailEnd type="none" w="med" len="med"/>
                    </a:lnB>
                    <a:lnTlToBr w="12700" cmpd="sng">
                      <a:noFill/>
                      <a:prstDash val="solid"/>
                    </a:lnTlToBr>
                    <a:lnBlToTr w="12700" cmpd="sng">
                      <a:noFill/>
                      <a:prstDash val="solid"/>
                    </a:lnBlToTr>
                    <a:solidFill>
                      <a:srgbClr val="53D27F"/>
                    </a:solidFill>
                  </a:tcPr>
                </a:tc>
                <a:extLst>
                  <a:ext uri="{0D108BD9-81ED-4DB2-BD59-A6C34878D82A}">
                    <a16:rowId xmlns:a16="http://schemas.microsoft.com/office/drawing/2014/main" val="1349671937"/>
                  </a:ext>
                </a:extLst>
              </a:tr>
              <a:tr h="366644">
                <a:tc gridSpan="2">
                  <a:txBody>
                    <a:bodyPr/>
                    <a:lstStyle>
                      <a:lvl1pPr marL="0" algn="l" defTabSz="914400" rtl="0" eaLnBrk="1" latinLnBrk="0" hangingPunct="1">
                        <a:defRPr sz="1800" kern="1200">
                          <a:solidFill>
                            <a:schemeClr val="tx1"/>
                          </a:solidFill>
                          <a:latin typeface="DM Sans 14pt"/>
                        </a:defRPr>
                      </a:lvl1pPr>
                      <a:lvl2pPr marL="457200" algn="l" defTabSz="914400" rtl="0" eaLnBrk="1" latinLnBrk="0" hangingPunct="1">
                        <a:defRPr sz="1800" kern="1200">
                          <a:solidFill>
                            <a:schemeClr val="tx1"/>
                          </a:solidFill>
                          <a:latin typeface="DM Sans 14pt"/>
                        </a:defRPr>
                      </a:lvl2pPr>
                      <a:lvl3pPr marL="914400" algn="l" defTabSz="914400" rtl="0" eaLnBrk="1" latinLnBrk="0" hangingPunct="1">
                        <a:defRPr sz="1800" kern="1200">
                          <a:solidFill>
                            <a:schemeClr val="tx1"/>
                          </a:solidFill>
                          <a:latin typeface="DM Sans 14pt"/>
                        </a:defRPr>
                      </a:lvl3pPr>
                      <a:lvl4pPr marL="1371600" algn="l" defTabSz="914400" rtl="0" eaLnBrk="1" latinLnBrk="0" hangingPunct="1">
                        <a:defRPr sz="1800" kern="1200">
                          <a:solidFill>
                            <a:schemeClr val="tx1"/>
                          </a:solidFill>
                          <a:latin typeface="DM Sans 14pt"/>
                        </a:defRPr>
                      </a:lvl4pPr>
                      <a:lvl5pPr marL="1828800" algn="l" defTabSz="914400" rtl="0" eaLnBrk="1" latinLnBrk="0" hangingPunct="1">
                        <a:defRPr sz="1800" kern="1200">
                          <a:solidFill>
                            <a:schemeClr val="tx1"/>
                          </a:solidFill>
                          <a:latin typeface="DM Sans 14pt"/>
                        </a:defRPr>
                      </a:lvl5pPr>
                      <a:lvl6pPr marL="2286000" algn="l" defTabSz="914400" rtl="0" eaLnBrk="1" latinLnBrk="0" hangingPunct="1">
                        <a:defRPr sz="1800" kern="1200">
                          <a:solidFill>
                            <a:schemeClr val="tx1"/>
                          </a:solidFill>
                          <a:latin typeface="DM Sans 14pt"/>
                        </a:defRPr>
                      </a:lvl6pPr>
                      <a:lvl7pPr marL="2743200" algn="l" defTabSz="914400" rtl="0" eaLnBrk="1" latinLnBrk="0" hangingPunct="1">
                        <a:defRPr sz="1800" kern="1200">
                          <a:solidFill>
                            <a:schemeClr val="tx1"/>
                          </a:solidFill>
                          <a:latin typeface="DM Sans 14pt"/>
                        </a:defRPr>
                      </a:lvl7pPr>
                      <a:lvl8pPr marL="3200400" algn="l" defTabSz="914400" rtl="0" eaLnBrk="1" latinLnBrk="0" hangingPunct="1">
                        <a:defRPr sz="1800" kern="1200">
                          <a:solidFill>
                            <a:schemeClr val="tx1"/>
                          </a:solidFill>
                          <a:latin typeface="DM Sans 14pt"/>
                        </a:defRPr>
                      </a:lvl8pPr>
                      <a:lvl9pPr marL="3657600" algn="l" defTabSz="914400" rtl="0" eaLnBrk="1" latinLnBrk="0" hangingPunct="1">
                        <a:defRPr sz="1800" kern="1200">
                          <a:solidFill>
                            <a:schemeClr val="tx1"/>
                          </a:solidFill>
                          <a:latin typeface="DM Sans 14pt"/>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r>
                        <a:rPr lang="en-US" sz="1000" b="1">
                          <a:effectLst/>
                        </a:rPr>
                        <a:t>Key: </a:t>
                      </a:r>
                      <a:r>
                        <a:rPr lang="en-US" sz="1000">
                          <a:effectLst/>
                        </a:rPr>
                        <a:t>Project =           </a:t>
                      </a:r>
                      <a:r>
                        <a:rPr lang="en-US" sz="1000" err="1">
                          <a:effectLst/>
                        </a:rPr>
                        <a:t>Organisation</a:t>
                      </a:r>
                      <a:r>
                        <a:rPr lang="en-US" sz="1000">
                          <a:effectLst/>
                        </a:rPr>
                        <a:t> =</a:t>
                      </a:r>
                      <a:endParaRPr lang="en-US" sz="1000" b="0" i="0">
                        <a:effectLst/>
                        <a:latin typeface="Segoe UI" panose="020B0502040204020203"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1020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D27F">
                        <a:lumMod val="20000"/>
                        <a:lumOff val="80000"/>
                        <a:alpha val="50000"/>
                      </a:srgbClr>
                    </a:solidFill>
                  </a:tcPr>
                </a:tc>
                <a:tc hMerge="1">
                  <a:txBody>
                    <a:bodyPr/>
                    <a:lstStyle/>
                    <a:p>
                      <a:pPr fontAlgn="t">
                        <a:lnSpc>
                          <a:spcPts val="1500"/>
                        </a:lnSpc>
                        <a:buNone/>
                      </a:pPr>
                      <a:endParaRPr lang="en-US" sz="1200" b="0" i="0">
                        <a:effectLst/>
                        <a:latin typeface="Segoe UI" panose="020B0502040204020203" pitchFamily="34" charset="0"/>
                      </a:endParaRPr>
                    </a:p>
                  </a:txBody>
                  <a:tcPr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50000"/>
                      </a:schemeClr>
                    </a:solidFill>
                  </a:tcPr>
                </a:tc>
                <a:extLst>
                  <a:ext uri="{0D108BD9-81ED-4DB2-BD59-A6C34878D82A}">
                    <a16:rowId xmlns:a16="http://schemas.microsoft.com/office/drawing/2014/main" val="2181967653"/>
                  </a:ext>
                </a:extLst>
              </a:tr>
            </a:tbl>
          </a:graphicData>
        </a:graphic>
      </p:graphicFrame>
      <p:sp>
        <p:nvSpPr>
          <p:cNvPr id="52" name="Rectangle 51">
            <a:extLst>
              <a:ext uri="{FF2B5EF4-FFF2-40B4-BE49-F238E27FC236}">
                <a16:creationId xmlns:a16="http://schemas.microsoft.com/office/drawing/2014/main" id="{927B380E-CFE5-8755-7D7C-BE22176E3923}"/>
              </a:ext>
            </a:extLst>
          </p:cNvPr>
          <p:cNvSpPr/>
          <p:nvPr/>
        </p:nvSpPr>
        <p:spPr>
          <a:xfrm>
            <a:off x="11873272" y="554983"/>
            <a:ext cx="182880" cy="18288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53" name="Rectangle 52">
            <a:extLst>
              <a:ext uri="{FF2B5EF4-FFF2-40B4-BE49-F238E27FC236}">
                <a16:creationId xmlns:a16="http://schemas.microsoft.com/office/drawing/2014/main" id="{3CBD036E-56E2-4831-1C3B-1E461BCE71A7}"/>
              </a:ext>
            </a:extLst>
          </p:cNvPr>
          <p:cNvSpPr/>
          <p:nvPr/>
        </p:nvSpPr>
        <p:spPr>
          <a:xfrm>
            <a:off x="10642695" y="552319"/>
            <a:ext cx="182880" cy="182880"/>
          </a:xfrm>
          <a:prstGeom prst="rect">
            <a:avLst/>
          </a:prstGeom>
          <a:pattFill prst="pct1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54" name="Rectangle 53">
            <a:extLst>
              <a:ext uri="{FF2B5EF4-FFF2-40B4-BE49-F238E27FC236}">
                <a16:creationId xmlns:a16="http://schemas.microsoft.com/office/drawing/2014/main" id="{C4633170-2918-C936-611F-1B9CA77DFCAC}"/>
              </a:ext>
            </a:extLst>
          </p:cNvPr>
          <p:cNvSpPr/>
          <p:nvPr/>
        </p:nvSpPr>
        <p:spPr>
          <a:xfrm>
            <a:off x="11315628" y="89408"/>
            <a:ext cx="274320" cy="27432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4" name="TextBox 33">
            <a:extLst>
              <a:ext uri="{FF2B5EF4-FFF2-40B4-BE49-F238E27FC236}">
                <a16:creationId xmlns:a16="http://schemas.microsoft.com/office/drawing/2014/main" id="{F450EEDC-4957-54E1-7D7B-5B97AF82301F}"/>
              </a:ext>
            </a:extLst>
          </p:cNvPr>
          <p:cNvSpPr txBox="1"/>
          <p:nvPr/>
        </p:nvSpPr>
        <p:spPr>
          <a:xfrm>
            <a:off x="2016886" y="3570946"/>
            <a:ext cx="2249816" cy="692497"/>
          </a:xfrm>
          <a:prstGeom prst="rect">
            <a:avLst/>
          </a:prstGeom>
          <a:noFill/>
        </p:spPr>
        <p:txBody>
          <a:bodyPr wrap="square">
            <a:spAutoFit/>
          </a:bodyPr>
          <a:lstStyle/>
          <a:p>
            <a:pPr marL="11113" defTabSz="914332">
              <a:spcBef>
                <a:spcPts val="150"/>
              </a:spcBef>
              <a:spcAft>
                <a:spcPts val="150"/>
              </a:spcAft>
              <a:buClr>
                <a:srgbClr val="4CAA6D"/>
              </a:buClr>
              <a:buSzPct val="60000"/>
              <a:buFont typeface="System Font Regular"/>
              <a:buNone/>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Nature-related responsibilities embedded in governance structures</a:t>
            </a:r>
          </a:p>
        </p:txBody>
      </p:sp>
      <p:sp>
        <p:nvSpPr>
          <p:cNvPr id="35" name="TextBox 34">
            <a:extLst>
              <a:ext uri="{FF2B5EF4-FFF2-40B4-BE49-F238E27FC236}">
                <a16:creationId xmlns:a16="http://schemas.microsoft.com/office/drawing/2014/main" id="{BDADB1B2-D774-4BFA-223A-95546CECDF57}"/>
              </a:ext>
            </a:extLst>
          </p:cNvPr>
          <p:cNvSpPr txBox="1"/>
          <p:nvPr/>
        </p:nvSpPr>
        <p:spPr>
          <a:xfrm>
            <a:off x="4467348" y="3570946"/>
            <a:ext cx="2249816" cy="492443"/>
          </a:xfrm>
          <a:prstGeom prst="rect">
            <a:avLst/>
          </a:prstGeom>
          <a:noFill/>
        </p:spPr>
        <p:txBody>
          <a:bodyPr wrap="square">
            <a:spAutoFit/>
          </a:bodyPr>
          <a:lstStyle/>
          <a:p>
            <a:pPr marL="11113" defTabSz="914332">
              <a:spcBef>
                <a:spcPts val="150"/>
              </a:spcBef>
              <a:spcAft>
                <a:spcPts val="150"/>
              </a:spcAft>
              <a:buClr>
                <a:srgbClr val="4CAA6D"/>
              </a:buClr>
              <a:buSzPct val="60000"/>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Applied consistently across projects and business units</a:t>
            </a:r>
          </a:p>
        </p:txBody>
      </p:sp>
      <p:sp>
        <p:nvSpPr>
          <p:cNvPr id="36" name="TextBox 35">
            <a:extLst>
              <a:ext uri="{FF2B5EF4-FFF2-40B4-BE49-F238E27FC236}">
                <a16:creationId xmlns:a16="http://schemas.microsoft.com/office/drawing/2014/main" id="{9A3C8126-4B09-D7C9-EB11-F92E938CC1E9}"/>
              </a:ext>
            </a:extLst>
          </p:cNvPr>
          <p:cNvSpPr txBox="1"/>
          <p:nvPr/>
        </p:nvSpPr>
        <p:spPr>
          <a:xfrm>
            <a:off x="6933849" y="3570946"/>
            <a:ext cx="2249816"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Governance processes support reporting across applicable frameworks</a:t>
            </a:r>
          </a:p>
        </p:txBody>
      </p:sp>
      <p:sp>
        <p:nvSpPr>
          <p:cNvPr id="37" name="TextBox 36">
            <a:extLst>
              <a:ext uri="{FF2B5EF4-FFF2-40B4-BE49-F238E27FC236}">
                <a16:creationId xmlns:a16="http://schemas.microsoft.com/office/drawing/2014/main" id="{C8AAB119-2135-3A7E-354F-E540C8C4159C}"/>
              </a:ext>
            </a:extLst>
          </p:cNvPr>
          <p:cNvSpPr txBox="1"/>
          <p:nvPr/>
        </p:nvSpPr>
        <p:spPr>
          <a:xfrm>
            <a:off x="9360940" y="3570946"/>
            <a:ext cx="2249816" cy="692497"/>
          </a:xfrm>
          <a:prstGeom prst="rect">
            <a:avLst/>
          </a:prstGeom>
          <a:noFill/>
        </p:spPr>
        <p:txBody>
          <a:bodyPr wrap="square">
            <a:spAutoFit/>
          </a:bodyPr>
          <a:lstStyle/>
          <a:p>
            <a:pPr defTabSz="1828663">
              <a:spcBef>
                <a:spcPts val="150"/>
              </a:spcBef>
              <a:spcAft>
                <a:spcPts val="150"/>
              </a:spcAft>
              <a:defRPr/>
            </a:pPr>
            <a:r>
              <a:rPr lang="en-US" sz="1300">
                <a:solidFill>
                  <a:srgbClr val="010203"/>
                </a:solidFill>
                <a:latin typeface="Lato" panose="020F0502020204030203" pitchFamily="34" charset="0"/>
                <a:ea typeface="Lato" panose="020F0502020204030203" pitchFamily="34" charset="0"/>
                <a:cs typeface="Lato" panose="020F0502020204030203" pitchFamily="34" charset="0"/>
              </a:rPr>
              <a:t>Nature considerations influence operational decisions</a:t>
            </a:r>
            <a:endParaRPr lang="en-GB" sz="1300">
              <a:solidFill>
                <a:srgbClr val="010203"/>
              </a:solidFill>
              <a:latin typeface="Lato" panose="020F0502020204030203" pitchFamily="34" charset="0"/>
              <a:ea typeface="Lato" panose="020F0502020204030203" pitchFamily="34" charset="0"/>
              <a:cs typeface="Lato" panose="020F0502020204030203" pitchFamily="34" charset="0"/>
            </a:endParaRPr>
          </a:p>
        </p:txBody>
      </p:sp>
      <p:sp>
        <p:nvSpPr>
          <p:cNvPr id="38" name="TextBox 37">
            <a:extLst>
              <a:ext uri="{FF2B5EF4-FFF2-40B4-BE49-F238E27FC236}">
                <a16:creationId xmlns:a16="http://schemas.microsoft.com/office/drawing/2014/main" id="{339908CE-15FE-3CCA-A616-6AA295081A79}"/>
              </a:ext>
            </a:extLst>
          </p:cNvPr>
          <p:cNvSpPr txBox="1"/>
          <p:nvPr/>
        </p:nvSpPr>
        <p:spPr>
          <a:xfrm>
            <a:off x="2016886" y="2604716"/>
            <a:ext cx="2298064" cy="692497"/>
          </a:xfrm>
          <a:prstGeom prst="rect">
            <a:avLst/>
          </a:prstGeom>
          <a:noFill/>
        </p:spPr>
        <p:txBody>
          <a:bodyPr wrap="square">
            <a:spAutoFit/>
          </a:bodyPr>
          <a:lstStyle/>
          <a:p>
            <a:pPr marL="11113" defTabSz="914332">
              <a:spcBef>
                <a:spcPts val="150"/>
              </a:spcBef>
              <a:spcAft>
                <a:spcPts val="150"/>
              </a:spcAft>
              <a:buClr>
                <a:srgbClr val="4CAA6D"/>
              </a:buClr>
              <a:buSzPct val="60000"/>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Executive and/or Board oversight of nature outcomes established</a:t>
            </a:r>
          </a:p>
        </p:txBody>
      </p:sp>
      <p:sp>
        <p:nvSpPr>
          <p:cNvPr id="39" name="TextBox 38">
            <a:extLst>
              <a:ext uri="{FF2B5EF4-FFF2-40B4-BE49-F238E27FC236}">
                <a16:creationId xmlns:a16="http://schemas.microsoft.com/office/drawing/2014/main" id="{D6A8130B-C86D-1172-C242-3F0B12C55260}"/>
              </a:ext>
            </a:extLst>
          </p:cNvPr>
          <p:cNvSpPr txBox="1"/>
          <p:nvPr/>
        </p:nvSpPr>
        <p:spPr>
          <a:xfrm>
            <a:off x="4467348" y="2604716"/>
            <a:ext cx="2333638" cy="492443"/>
          </a:xfrm>
          <a:prstGeom prst="rect">
            <a:avLst/>
          </a:prstGeom>
          <a:noFill/>
        </p:spPr>
        <p:txBody>
          <a:bodyPr wrap="square">
            <a:spAutoFit/>
          </a:bodyPr>
          <a:lstStyle/>
          <a:p>
            <a:pPr marL="11113" defTabSz="914332">
              <a:spcBef>
                <a:spcPts val="150"/>
              </a:spcBef>
              <a:spcAft>
                <a:spcPts val="150"/>
              </a:spcAft>
              <a:buClr>
                <a:srgbClr val="4CAA6D"/>
              </a:buClr>
              <a:buSzPct val="60000"/>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Governance enables impact beyond boundaries</a:t>
            </a:r>
          </a:p>
        </p:txBody>
      </p:sp>
      <p:sp>
        <p:nvSpPr>
          <p:cNvPr id="40" name="TextBox 39">
            <a:extLst>
              <a:ext uri="{FF2B5EF4-FFF2-40B4-BE49-F238E27FC236}">
                <a16:creationId xmlns:a16="http://schemas.microsoft.com/office/drawing/2014/main" id="{B5450B08-216C-4A1A-CCDB-0C2901B78455}"/>
              </a:ext>
            </a:extLst>
          </p:cNvPr>
          <p:cNvSpPr txBox="1"/>
          <p:nvPr/>
        </p:nvSpPr>
        <p:spPr>
          <a:xfrm>
            <a:off x="6933849" y="2604716"/>
            <a:ext cx="2298064"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Governance streamlines multi-framework reporting through shared information</a:t>
            </a:r>
          </a:p>
        </p:txBody>
      </p:sp>
      <p:sp>
        <p:nvSpPr>
          <p:cNvPr id="41" name="TextBox 40">
            <a:extLst>
              <a:ext uri="{FF2B5EF4-FFF2-40B4-BE49-F238E27FC236}">
                <a16:creationId xmlns:a16="http://schemas.microsoft.com/office/drawing/2014/main" id="{68702E7D-E7AB-5EC1-05C5-8B9D95F98519}"/>
              </a:ext>
            </a:extLst>
          </p:cNvPr>
          <p:cNvSpPr txBox="1"/>
          <p:nvPr/>
        </p:nvSpPr>
        <p:spPr>
          <a:xfrm>
            <a:off x="9360940" y="2604716"/>
            <a:ext cx="2298064"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Nature considerations influence strategic and investment decisions</a:t>
            </a:r>
          </a:p>
        </p:txBody>
      </p:sp>
      <p:sp>
        <p:nvSpPr>
          <p:cNvPr id="42" name="TextBox 41">
            <a:extLst>
              <a:ext uri="{FF2B5EF4-FFF2-40B4-BE49-F238E27FC236}">
                <a16:creationId xmlns:a16="http://schemas.microsoft.com/office/drawing/2014/main" id="{4617C475-08A3-6686-3E09-4BEF9CFE1214}"/>
              </a:ext>
            </a:extLst>
          </p:cNvPr>
          <p:cNvSpPr txBox="1"/>
          <p:nvPr/>
        </p:nvSpPr>
        <p:spPr>
          <a:xfrm>
            <a:off x="2016886" y="4537206"/>
            <a:ext cx="2249816" cy="743793"/>
          </a:xfrm>
          <a:prstGeom prst="rect">
            <a:avLst/>
          </a:prstGeom>
          <a:noFill/>
        </p:spPr>
        <p:txBody>
          <a:bodyPr wrap="square">
            <a:spAutoFit/>
          </a:bodyPr>
          <a:lstStyle/>
          <a:p>
            <a:pPr marL="11113" defTabSz="914332">
              <a:spcBef>
                <a:spcPts val="150"/>
              </a:spcBef>
              <a:spcAft>
                <a:spcPts val="150"/>
              </a:spcAft>
              <a:buClr>
                <a:srgbClr val="4CAA6D"/>
              </a:buClr>
              <a:buSzPct val="60000"/>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Reporting responsibility assigned</a:t>
            </a:r>
          </a:p>
          <a:p>
            <a:pPr marL="11113" defTabSz="914332">
              <a:spcBef>
                <a:spcPts val="150"/>
              </a:spcBef>
              <a:spcAft>
                <a:spcPts val="150"/>
              </a:spcAft>
              <a:buClr>
                <a:srgbClr val="4CAA6D"/>
              </a:buClr>
              <a:buSzPct val="60000"/>
              <a:buFont typeface="System Font Regular"/>
              <a:buNone/>
              <a:defRPr/>
            </a:pPr>
            <a:endParaRPr lang="en-GB" sz="1300">
              <a:solidFill>
                <a:srgbClr val="010203"/>
              </a:solidFill>
              <a:latin typeface="Lato" panose="020F0502020204030203" pitchFamily="34" charset="0"/>
              <a:ea typeface="Lato" panose="020F0502020204030203" pitchFamily="34" charset="0"/>
              <a:cs typeface="Lato" panose="020F0502020204030203" pitchFamily="34" charset="0"/>
            </a:endParaRPr>
          </a:p>
        </p:txBody>
      </p:sp>
      <p:sp>
        <p:nvSpPr>
          <p:cNvPr id="43" name="TextBox 42">
            <a:extLst>
              <a:ext uri="{FF2B5EF4-FFF2-40B4-BE49-F238E27FC236}">
                <a16:creationId xmlns:a16="http://schemas.microsoft.com/office/drawing/2014/main" id="{5D1D3373-9D76-74CA-0987-7A2A519EB316}"/>
              </a:ext>
            </a:extLst>
          </p:cNvPr>
          <p:cNvSpPr txBox="1"/>
          <p:nvPr/>
        </p:nvSpPr>
        <p:spPr>
          <a:xfrm>
            <a:off x="4467348" y="4539458"/>
            <a:ext cx="2249816" cy="492443"/>
          </a:xfrm>
          <a:prstGeom prst="rect">
            <a:avLst/>
          </a:prstGeom>
          <a:noFill/>
        </p:spPr>
        <p:txBody>
          <a:bodyPr wrap="square">
            <a:spAutoFit/>
          </a:bodyPr>
          <a:lstStyle/>
          <a:p>
            <a:pPr marL="11113" defTabSz="914332">
              <a:spcBef>
                <a:spcPts val="150"/>
              </a:spcBef>
              <a:spcAft>
                <a:spcPts val="150"/>
              </a:spcAft>
              <a:buClr>
                <a:srgbClr val="4CAA6D"/>
              </a:buClr>
              <a:buSzPct val="60000"/>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Governance responsibilities documented</a:t>
            </a:r>
          </a:p>
        </p:txBody>
      </p:sp>
      <p:sp>
        <p:nvSpPr>
          <p:cNvPr id="44" name="TextBox 43">
            <a:extLst>
              <a:ext uri="{FF2B5EF4-FFF2-40B4-BE49-F238E27FC236}">
                <a16:creationId xmlns:a16="http://schemas.microsoft.com/office/drawing/2014/main" id="{AEA98520-EB70-A7EC-3979-E3F00172FA0D}"/>
              </a:ext>
            </a:extLst>
          </p:cNvPr>
          <p:cNvSpPr txBox="1"/>
          <p:nvPr/>
        </p:nvSpPr>
        <p:spPr>
          <a:xfrm>
            <a:off x="6933849" y="4539458"/>
            <a:ext cx="2298064" cy="492443"/>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Compliance and reporting obligations identified</a:t>
            </a:r>
          </a:p>
        </p:txBody>
      </p:sp>
      <p:sp>
        <p:nvSpPr>
          <p:cNvPr id="45" name="TextBox 44">
            <a:extLst>
              <a:ext uri="{FF2B5EF4-FFF2-40B4-BE49-F238E27FC236}">
                <a16:creationId xmlns:a16="http://schemas.microsoft.com/office/drawing/2014/main" id="{7C8A5AE9-ECB1-B90E-80CD-089AD2C5952D}"/>
              </a:ext>
            </a:extLst>
          </p:cNvPr>
          <p:cNvSpPr txBox="1"/>
          <p:nvPr/>
        </p:nvSpPr>
        <p:spPr>
          <a:xfrm>
            <a:off x="9360940" y="4539458"/>
            <a:ext cx="2249816" cy="492443"/>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Nature issues considered in relevant decisions</a:t>
            </a:r>
          </a:p>
        </p:txBody>
      </p:sp>
      <p:sp>
        <p:nvSpPr>
          <p:cNvPr id="46" name="Rectangle 45">
            <a:extLst>
              <a:ext uri="{FF2B5EF4-FFF2-40B4-BE49-F238E27FC236}">
                <a16:creationId xmlns:a16="http://schemas.microsoft.com/office/drawing/2014/main" id="{72A3A1B7-0648-A69C-F5C4-5DE7068C7BA5}"/>
              </a:ext>
            </a:extLst>
          </p:cNvPr>
          <p:cNvSpPr/>
          <p:nvPr/>
        </p:nvSpPr>
        <p:spPr>
          <a:xfrm>
            <a:off x="4456693" y="1917700"/>
            <a:ext cx="7316207" cy="4656220"/>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370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D8C6D-BD64-1710-9D1A-166812CA74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97D3AB-2FD9-2ABD-6BC9-01F997481291}"/>
              </a:ext>
            </a:extLst>
          </p:cNvPr>
          <p:cNvSpPr>
            <a:spLocks noGrp="1"/>
          </p:cNvSpPr>
          <p:nvPr>
            <p:ph type="title"/>
          </p:nvPr>
        </p:nvSpPr>
        <p:spPr/>
        <p:txBody>
          <a:bodyPr>
            <a:normAutofit/>
          </a:bodyPr>
          <a:lstStyle/>
          <a:p>
            <a:r>
              <a:rPr lang="en-GB" sz="3200"/>
              <a:t>Focus Area #4: Nature Outcomes, Metrics &amp; Monitoring</a:t>
            </a:r>
          </a:p>
        </p:txBody>
      </p:sp>
      <p:pic>
        <p:nvPicPr>
          <p:cNvPr id="7" name="Picture 6">
            <a:extLst>
              <a:ext uri="{FF2B5EF4-FFF2-40B4-BE49-F238E27FC236}">
                <a16:creationId xmlns:a16="http://schemas.microsoft.com/office/drawing/2014/main" id="{1D75EEDE-108D-026B-B368-F083A602A4C2}"/>
              </a:ext>
            </a:extLst>
          </p:cNvPr>
          <p:cNvPicPr>
            <a:picLocks noChangeAspect="1"/>
          </p:cNvPicPr>
          <p:nvPr/>
        </p:nvPicPr>
        <p:blipFill>
          <a:blip r:embed="rId3"/>
          <a:srcRect/>
          <a:stretch/>
        </p:blipFill>
        <p:spPr>
          <a:xfrm>
            <a:off x="9512939" y="6118861"/>
            <a:ext cx="1716917" cy="577608"/>
          </a:xfrm>
          <a:prstGeom prst="rect">
            <a:avLst/>
          </a:prstGeom>
        </p:spPr>
      </p:pic>
      <p:sp>
        <p:nvSpPr>
          <p:cNvPr id="132" name="Text Placeholder 18">
            <a:extLst>
              <a:ext uri="{FF2B5EF4-FFF2-40B4-BE49-F238E27FC236}">
                <a16:creationId xmlns:a16="http://schemas.microsoft.com/office/drawing/2014/main" id="{3F6813DA-1706-9539-3BA9-9D69004C8346}"/>
              </a:ext>
            </a:extLst>
          </p:cNvPr>
          <p:cNvSpPr txBox="1">
            <a:spLocks/>
          </p:cNvSpPr>
          <p:nvPr/>
        </p:nvSpPr>
        <p:spPr>
          <a:xfrm>
            <a:off x="4479665" y="2318913"/>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Good Practice Criteria</a:t>
            </a:r>
          </a:p>
        </p:txBody>
      </p:sp>
      <p:sp>
        <p:nvSpPr>
          <p:cNvPr id="133" name="Text Placeholder 20">
            <a:extLst>
              <a:ext uri="{FF2B5EF4-FFF2-40B4-BE49-F238E27FC236}">
                <a16:creationId xmlns:a16="http://schemas.microsoft.com/office/drawing/2014/main" id="{920476E2-0D12-8FD3-D0ED-BE95F0358BFD}"/>
              </a:ext>
            </a:extLst>
          </p:cNvPr>
          <p:cNvSpPr txBox="1">
            <a:spLocks/>
          </p:cNvSpPr>
          <p:nvPr/>
        </p:nvSpPr>
        <p:spPr>
          <a:xfrm>
            <a:off x="2035828" y="2318913"/>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Good Practice Criteria</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endParaRPr kumimoji="0" lang="en-GB" sz="1300" b="0"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11113" marR="0" lvl="0" indent="0" algn="ctr"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endPar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11113" marR="0" lvl="0" indent="0" algn="ctr"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endPar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endPar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34" name="Text Placeholder 21">
            <a:extLst>
              <a:ext uri="{FF2B5EF4-FFF2-40B4-BE49-F238E27FC236}">
                <a16:creationId xmlns:a16="http://schemas.microsoft.com/office/drawing/2014/main" id="{B3D33D3D-FCA2-E8DC-94E9-789D5C6791B1}"/>
              </a:ext>
            </a:extLst>
          </p:cNvPr>
          <p:cNvSpPr txBox="1">
            <a:spLocks/>
          </p:cNvSpPr>
          <p:nvPr/>
        </p:nvSpPr>
        <p:spPr>
          <a:xfrm>
            <a:off x="2035828" y="2029280"/>
            <a:ext cx="2252361"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400" b="0" i="0" u="none" strike="noStrike" kern="1200" cap="none" spc="0" normalizeH="0" baseline="0" noProof="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rPr>
              <a:t>Baseline Understanding</a:t>
            </a:r>
          </a:p>
        </p:txBody>
      </p:sp>
      <p:sp>
        <p:nvSpPr>
          <p:cNvPr id="135" name="Text Placeholder 22">
            <a:extLst>
              <a:ext uri="{FF2B5EF4-FFF2-40B4-BE49-F238E27FC236}">
                <a16:creationId xmlns:a16="http://schemas.microsoft.com/office/drawing/2014/main" id="{B0EADDE3-CB95-E5AA-250C-D406C5580109}"/>
              </a:ext>
            </a:extLst>
          </p:cNvPr>
          <p:cNvSpPr txBox="1">
            <a:spLocks/>
          </p:cNvSpPr>
          <p:nvPr/>
        </p:nvSpPr>
        <p:spPr>
          <a:xfrm>
            <a:off x="4456693" y="2029280"/>
            <a:ext cx="2281684"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400" b="0" i="0" u="none" strike="noStrike" kern="1200" cap="none" spc="0" normalizeH="0" baseline="0" noProof="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rPr>
              <a:t>Monitoring Design</a:t>
            </a:r>
          </a:p>
        </p:txBody>
      </p:sp>
      <p:sp>
        <p:nvSpPr>
          <p:cNvPr id="136" name="Text Placeholder 17">
            <a:extLst>
              <a:ext uri="{FF2B5EF4-FFF2-40B4-BE49-F238E27FC236}">
                <a16:creationId xmlns:a16="http://schemas.microsoft.com/office/drawing/2014/main" id="{050ACB4A-8FF4-91A3-F901-4DDEFA60DDDF}"/>
              </a:ext>
            </a:extLst>
          </p:cNvPr>
          <p:cNvSpPr txBox="1">
            <a:spLocks/>
          </p:cNvSpPr>
          <p:nvPr/>
        </p:nvSpPr>
        <p:spPr>
          <a:xfrm>
            <a:off x="6929533" y="2318913"/>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Good Practice Criteria</a:t>
            </a:r>
          </a:p>
        </p:txBody>
      </p:sp>
      <p:sp>
        <p:nvSpPr>
          <p:cNvPr id="137" name="Text Placeholder 20">
            <a:extLst>
              <a:ext uri="{FF2B5EF4-FFF2-40B4-BE49-F238E27FC236}">
                <a16:creationId xmlns:a16="http://schemas.microsoft.com/office/drawing/2014/main" id="{6DE58291-D318-CC08-3C31-7EE21261995F}"/>
              </a:ext>
            </a:extLst>
          </p:cNvPr>
          <p:cNvSpPr txBox="1">
            <a:spLocks/>
          </p:cNvSpPr>
          <p:nvPr/>
        </p:nvSpPr>
        <p:spPr>
          <a:xfrm>
            <a:off x="9360460" y="2318913"/>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Good Practice Criteria</a:t>
            </a:r>
          </a:p>
        </p:txBody>
      </p:sp>
      <p:sp>
        <p:nvSpPr>
          <p:cNvPr id="138" name="Text Placeholder 21">
            <a:extLst>
              <a:ext uri="{FF2B5EF4-FFF2-40B4-BE49-F238E27FC236}">
                <a16:creationId xmlns:a16="http://schemas.microsoft.com/office/drawing/2014/main" id="{EF908E80-9B65-4846-4698-F8BABB176584}"/>
              </a:ext>
            </a:extLst>
          </p:cNvPr>
          <p:cNvSpPr txBox="1">
            <a:spLocks/>
          </p:cNvSpPr>
          <p:nvPr/>
        </p:nvSpPr>
        <p:spPr>
          <a:xfrm>
            <a:off x="9357070" y="2023217"/>
            <a:ext cx="2286000"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400" b="0" i="0" u="none" strike="noStrike" kern="1200" cap="none" spc="0" normalizeH="0" baseline="0" noProof="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rPr>
              <a:t>Targets</a:t>
            </a:r>
          </a:p>
        </p:txBody>
      </p:sp>
      <p:sp>
        <p:nvSpPr>
          <p:cNvPr id="139" name="Text Placeholder 22">
            <a:extLst>
              <a:ext uri="{FF2B5EF4-FFF2-40B4-BE49-F238E27FC236}">
                <a16:creationId xmlns:a16="http://schemas.microsoft.com/office/drawing/2014/main" id="{840CB906-129C-450D-F8CF-648ABE6741B6}"/>
              </a:ext>
            </a:extLst>
          </p:cNvPr>
          <p:cNvSpPr txBox="1">
            <a:spLocks/>
          </p:cNvSpPr>
          <p:nvPr/>
        </p:nvSpPr>
        <p:spPr>
          <a:xfrm>
            <a:off x="6906881" y="2029280"/>
            <a:ext cx="2281684"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400" b="0" i="0" u="none" strike="noStrike" kern="1200" cap="none" spc="0" normalizeH="0" baseline="0" noProof="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rPr>
              <a:t>Metrics &amp; Indicators</a:t>
            </a:r>
          </a:p>
        </p:txBody>
      </p:sp>
      <p:sp>
        <p:nvSpPr>
          <p:cNvPr id="150" name="Text Placeholder 23">
            <a:extLst>
              <a:ext uri="{FF2B5EF4-FFF2-40B4-BE49-F238E27FC236}">
                <a16:creationId xmlns:a16="http://schemas.microsoft.com/office/drawing/2014/main" id="{6EA1AE5C-F03C-1872-7E75-C141C380279C}"/>
              </a:ext>
            </a:extLst>
          </p:cNvPr>
          <p:cNvSpPr txBox="1">
            <a:spLocks/>
          </p:cNvSpPr>
          <p:nvPr/>
        </p:nvSpPr>
        <p:spPr>
          <a:xfrm>
            <a:off x="5105334" y="1915635"/>
            <a:ext cx="2252362" cy="63327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000"/>
              </a:spcBef>
              <a:spcAft>
                <a:spcPts val="0"/>
              </a:spcAft>
              <a:buClr>
                <a:srgbClr val="4CAA6D"/>
              </a:buClr>
              <a:buSzPct val="60000"/>
              <a:buFont typeface="System Font Regular"/>
              <a:buNone/>
              <a:tabLst/>
              <a:defRPr/>
            </a:pPr>
            <a:endParaRPr kumimoji="0" lang="en-GB" sz="1400" b="0" i="0" u="none" strike="noStrike" kern="1200" cap="none" spc="0" normalizeH="0" baseline="0" noProof="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51" name="Text Placeholder 20">
            <a:extLst>
              <a:ext uri="{FF2B5EF4-FFF2-40B4-BE49-F238E27FC236}">
                <a16:creationId xmlns:a16="http://schemas.microsoft.com/office/drawing/2014/main" id="{45424440-CF3E-200B-18BC-80D3F88D0352}"/>
              </a:ext>
            </a:extLst>
          </p:cNvPr>
          <p:cNvSpPr txBox="1">
            <a:spLocks/>
          </p:cNvSpPr>
          <p:nvPr/>
        </p:nvSpPr>
        <p:spPr>
          <a:xfrm>
            <a:off x="2023128" y="5406121"/>
            <a:ext cx="2286000"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Baseline surveys; Biodiversity studies; Ecosystem assessments; Social baseline assessments</a:t>
            </a:r>
          </a:p>
        </p:txBody>
      </p:sp>
      <p:sp>
        <p:nvSpPr>
          <p:cNvPr id="152" name="Text Placeholder 20">
            <a:extLst>
              <a:ext uri="{FF2B5EF4-FFF2-40B4-BE49-F238E27FC236}">
                <a16:creationId xmlns:a16="http://schemas.microsoft.com/office/drawing/2014/main" id="{90708532-7F65-37DF-325F-1CE4BFE51D6F}"/>
              </a:ext>
            </a:extLst>
          </p:cNvPr>
          <p:cNvSpPr txBox="1">
            <a:spLocks/>
          </p:cNvSpPr>
          <p:nvPr/>
        </p:nvSpPr>
        <p:spPr>
          <a:xfrm>
            <a:off x="4466712" y="5406121"/>
            <a:ext cx="2286000"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Monitoring plans; Monitoring frameworks; Biodiversity Action Plans; Adaptive management plans</a:t>
            </a:r>
          </a:p>
        </p:txBody>
      </p:sp>
      <p:sp>
        <p:nvSpPr>
          <p:cNvPr id="153" name="Text Placeholder 20">
            <a:extLst>
              <a:ext uri="{FF2B5EF4-FFF2-40B4-BE49-F238E27FC236}">
                <a16:creationId xmlns:a16="http://schemas.microsoft.com/office/drawing/2014/main" id="{1F5C7C24-89C3-66D8-E6FE-363898EFF820}"/>
              </a:ext>
            </a:extLst>
          </p:cNvPr>
          <p:cNvSpPr txBox="1">
            <a:spLocks/>
          </p:cNvSpPr>
          <p:nvPr/>
        </p:nvSpPr>
        <p:spPr>
          <a:xfrm>
            <a:off x="6921149" y="5406121"/>
            <a:ext cx="2286000"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Indicator frameworks; Monitoring reports; Biodiversity trend analyses; Outcome dashboards</a:t>
            </a:r>
          </a:p>
        </p:txBody>
      </p:sp>
      <p:sp>
        <p:nvSpPr>
          <p:cNvPr id="154" name="Text Placeholder 20">
            <a:extLst>
              <a:ext uri="{FF2B5EF4-FFF2-40B4-BE49-F238E27FC236}">
                <a16:creationId xmlns:a16="http://schemas.microsoft.com/office/drawing/2014/main" id="{B601921C-E358-F3BD-B570-EEACD1A6FC59}"/>
              </a:ext>
            </a:extLst>
          </p:cNvPr>
          <p:cNvSpPr txBox="1">
            <a:spLocks/>
          </p:cNvSpPr>
          <p:nvPr/>
        </p:nvSpPr>
        <p:spPr>
          <a:xfrm>
            <a:off x="9344370" y="5406121"/>
            <a:ext cx="2286000"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Target registers; Performance tracking systems; Nature-related objectives; Strategic targets</a:t>
            </a:r>
          </a:p>
        </p:txBody>
      </p:sp>
      <p:grpSp>
        <p:nvGrpSpPr>
          <p:cNvPr id="157" name="Group 156">
            <a:extLst>
              <a:ext uri="{FF2B5EF4-FFF2-40B4-BE49-F238E27FC236}">
                <a16:creationId xmlns:a16="http://schemas.microsoft.com/office/drawing/2014/main" id="{AFFFCE01-D4A3-926B-7243-ACA765F0EB6A}"/>
              </a:ext>
            </a:extLst>
          </p:cNvPr>
          <p:cNvGrpSpPr/>
          <p:nvPr/>
        </p:nvGrpSpPr>
        <p:grpSpPr>
          <a:xfrm>
            <a:off x="259114" y="2680756"/>
            <a:ext cx="1612846" cy="2455874"/>
            <a:chOff x="259114" y="2430378"/>
            <a:chExt cx="1612846" cy="2455874"/>
          </a:xfrm>
        </p:grpSpPr>
        <p:sp>
          <p:nvSpPr>
            <p:cNvPr id="158" name="Arrow: Pentagon 157">
              <a:extLst>
                <a:ext uri="{FF2B5EF4-FFF2-40B4-BE49-F238E27FC236}">
                  <a16:creationId xmlns:a16="http://schemas.microsoft.com/office/drawing/2014/main" id="{5B8C5EBE-0BE6-376E-C7DD-6D903763EAD8}"/>
                </a:ext>
              </a:extLst>
            </p:cNvPr>
            <p:cNvSpPr/>
            <p:nvPr/>
          </p:nvSpPr>
          <p:spPr>
            <a:xfrm rot="16200000">
              <a:off x="251871" y="3600876"/>
              <a:ext cx="1597596" cy="331306"/>
            </a:xfrm>
            <a:prstGeom prst="homePlate">
              <a:avLst>
                <a:gd name="adj" fmla="val 79837"/>
              </a:avLst>
            </a:prstGeom>
            <a:solidFill>
              <a:srgbClr val="4CAA6D">
                <a:lumMod val="20000"/>
                <a:lumOff val="80000"/>
              </a:srgbClr>
            </a:solidFill>
            <a:ln w="19050" cap="flat" cmpd="sng" algn="ctr">
              <a:no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59" name="Text Placeholder 21">
              <a:extLst>
                <a:ext uri="{FF2B5EF4-FFF2-40B4-BE49-F238E27FC236}">
                  <a16:creationId xmlns:a16="http://schemas.microsoft.com/office/drawing/2014/main" id="{25F7C2DB-83F9-D048-5735-8205DD33F1C0}"/>
                </a:ext>
              </a:extLst>
            </p:cNvPr>
            <p:cNvSpPr txBox="1">
              <a:spLocks/>
            </p:cNvSpPr>
            <p:nvPr/>
          </p:nvSpPr>
          <p:spPr>
            <a:xfrm>
              <a:off x="259115" y="2430378"/>
              <a:ext cx="1612845" cy="540000"/>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defPPr>
                <a:defRPr lang="en-US"/>
              </a:defPPr>
              <a:lvl1pPr marL="11113" marR="0" indent="0" algn="ctr" defTabSz="914332" fontAlgn="auto">
                <a:lnSpc>
                  <a:spcPct val="100000"/>
                </a:lnSpc>
                <a:spcBef>
                  <a:spcPts val="1000"/>
                </a:spcBef>
                <a:spcAft>
                  <a:spcPts val="0"/>
                </a:spcAft>
                <a:buClr>
                  <a:schemeClr val="accent1"/>
                </a:buClr>
                <a:buSzPct val="60000"/>
                <a:buFont typeface="System Font Regular"/>
                <a:buNone/>
                <a:tabLst/>
                <a:defRPr sz="1600" b="0" i="0">
                  <a:solidFill>
                    <a:schemeClr val="accent3"/>
                  </a:solidFill>
                  <a:latin typeface="DM Sans 14pt Medium" pitchFamily="2" charset="77"/>
                </a:defRPr>
              </a:lvl1pPr>
              <a:lvl2pPr marL="393671" indent="-152389" defTabSz="914332">
                <a:lnSpc>
                  <a:spcPct val="100000"/>
                </a:lnSpc>
                <a:spcBef>
                  <a:spcPts val="500"/>
                </a:spcBef>
                <a:buClr>
                  <a:schemeClr val="accent1"/>
                </a:buClr>
                <a:buSzPct val="60000"/>
                <a:buFont typeface="System Font Regular"/>
                <a:buChar char="◼"/>
                <a:tabLst/>
                <a:defRPr sz="4800" b="1" i="0">
                  <a:latin typeface="DM Sans 14pt SemiBold" pitchFamily="2" charset="77"/>
                </a:defRPr>
              </a:lvl2pPr>
              <a:lvl3pPr marL="660350" indent="-165088" defTabSz="914332">
                <a:lnSpc>
                  <a:spcPct val="100000"/>
                </a:lnSpc>
                <a:spcBef>
                  <a:spcPts val="500"/>
                </a:spcBef>
                <a:buClr>
                  <a:schemeClr val="accent1"/>
                </a:buClr>
                <a:buSzPct val="60000"/>
                <a:buFont typeface="System Font Regular"/>
                <a:buChar char="◼"/>
                <a:tabLst/>
                <a:defRPr sz="4800" b="0" i="0">
                  <a:latin typeface="DM Sans 14pt Medium" pitchFamily="2" charset="77"/>
                </a:defRPr>
              </a:lvl3pPr>
              <a:lvl4pPr marL="927031"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4pPr>
              <a:lvl5pPr marL="1104817"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5pPr>
              <a:lvl6pPr marL="2514412" indent="-228583" defTabSz="914332">
                <a:lnSpc>
                  <a:spcPct val="90000"/>
                </a:lnSpc>
                <a:spcBef>
                  <a:spcPts val="500"/>
                </a:spcBef>
                <a:buFont typeface="Arial" panose="020B0604020202020204" pitchFamily="34" charset="0"/>
                <a:buChar char="•"/>
                <a:defRPr sz="1800"/>
              </a:lvl6pPr>
              <a:lvl7pPr marL="2971578" indent="-228583" defTabSz="914332">
                <a:lnSpc>
                  <a:spcPct val="90000"/>
                </a:lnSpc>
                <a:spcBef>
                  <a:spcPts val="500"/>
                </a:spcBef>
                <a:buFont typeface="Arial" panose="020B0604020202020204" pitchFamily="34" charset="0"/>
                <a:buChar char="•"/>
                <a:defRPr sz="1800"/>
              </a:lvl7pPr>
              <a:lvl8pPr marL="3428743" indent="-228583" defTabSz="914332">
                <a:lnSpc>
                  <a:spcPct val="90000"/>
                </a:lnSpc>
                <a:spcBef>
                  <a:spcPts val="500"/>
                </a:spcBef>
                <a:buFont typeface="Arial" panose="020B0604020202020204" pitchFamily="34" charset="0"/>
                <a:buChar char="•"/>
                <a:defRPr sz="1800"/>
              </a:lvl8pPr>
              <a:lvl9pPr marL="3885909" indent="-228583" defTabSz="914332">
                <a:lnSpc>
                  <a:spcPct val="90000"/>
                </a:lnSpc>
                <a:spcBef>
                  <a:spcPts val="500"/>
                </a:spcBef>
                <a:buFont typeface="Arial" panose="020B0604020202020204" pitchFamily="34" charset="0"/>
                <a:buChar char="•"/>
                <a:defRPr sz="1800"/>
              </a:lvl9pPr>
            </a:lstStyle>
            <a:p>
              <a:pPr marL="11113" marR="0" lvl="0" indent="0" algn="ctr" defTabSz="914332"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0" cap="none" spc="0" normalizeH="0" baseline="0" noProof="0">
                  <a:ln>
                    <a:noFill/>
                  </a:ln>
                  <a:solidFill>
                    <a:srgbClr val="196B24"/>
                  </a:solidFill>
                  <a:effectLst/>
                  <a:uLnTx/>
                  <a:uFillTx/>
                  <a:latin typeface="Lato" panose="020F0502020204030203" pitchFamily="34" charset="0"/>
                  <a:ea typeface="Lato" panose="020F0502020204030203" pitchFamily="34" charset="0"/>
                  <a:cs typeface="Lato" panose="020F0502020204030203" pitchFamily="34" charset="0"/>
                </a:rPr>
                <a:t>Innovator</a:t>
              </a:r>
            </a:p>
          </p:txBody>
        </p:sp>
        <p:sp>
          <p:nvSpPr>
            <p:cNvPr id="160" name="Text Placeholder 21">
              <a:extLst>
                <a:ext uri="{FF2B5EF4-FFF2-40B4-BE49-F238E27FC236}">
                  <a16:creationId xmlns:a16="http://schemas.microsoft.com/office/drawing/2014/main" id="{19FA2F37-D6B7-6FF5-5E4E-39612E0FF786}"/>
                </a:ext>
              </a:extLst>
            </p:cNvPr>
            <p:cNvSpPr txBox="1">
              <a:spLocks/>
            </p:cNvSpPr>
            <p:nvPr/>
          </p:nvSpPr>
          <p:spPr>
            <a:xfrm>
              <a:off x="259114" y="3412128"/>
              <a:ext cx="1612845" cy="540000"/>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defPPr>
                <a:defRPr lang="en-US"/>
              </a:defPPr>
              <a:lvl1pPr marL="11113" marR="0" indent="0" algn="ctr" defTabSz="914332" fontAlgn="auto">
                <a:lnSpc>
                  <a:spcPct val="100000"/>
                </a:lnSpc>
                <a:spcBef>
                  <a:spcPts val="1000"/>
                </a:spcBef>
                <a:spcAft>
                  <a:spcPts val="0"/>
                </a:spcAft>
                <a:buClr>
                  <a:schemeClr val="accent1"/>
                </a:buClr>
                <a:buSzPct val="60000"/>
                <a:buFont typeface="System Font Regular"/>
                <a:buNone/>
                <a:tabLst/>
                <a:defRPr sz="1600" b="0" i="0">
                  <a:solidFill>
                    <a:schemeClr val="accent4"/>
                  </a:solidFill>
                  <a:latin typeface="DM Sans 14pt Medium" pitchFamily="2" charset="77"/>
                </a:defRPr>
              </a:lvl1pPr>
              <a:lvl2pPr marL="393671" indent="-152389" defTabSz="914332">
                <a:lnSpc>
                  <a:spcPct val="100000"/>
                </a:lnSpc>
                <a:spcBef>
                  <a:spcPts val="500"/>
                </a:spcBef>
                <a:buClr>
                  <a:schemeClr val="accent1"/>
                </a:buClr>
                <a:buSzPct val="60000"/>
                <a:buFont typeface="System Font Regular"/>
                <a:buChar char="◼"/>
                <a:tabLst/>
                <a:defRPr sz="4800" b="1" i="0">
                  <a:latin typeface="DM Sans 14pt SemiBold" pitchFamily="2" charset="77"/>
                </a:defRPr>
              </a:lvl2pPr>
              <a:lvl3pPr marL="660350" indent="-165088" defTabSz="914332">
                <a:lnSpc>
                  <a:spcPct val="100000"/>
                </a:lnSpc>
                <a:spcBef>
                  <a:spcPts val="500"/>
                </a:spcBef>
                <a:buClr>
                  <a:schemeClr val="accent1"/>
                </a:buClr>
                <a:buSzPct val="60000"/>
                <a:buFont typeface="System Font Regular"/>
                <a:buChar char="◼"/>
                <a:tabLst/>
                <a:defRPr sz="4800" b="0" i="0">
                  <a:latin typeface="DM Sans 14pt Medium" pitchFamily="2" charset="77"/>
                </a:defRPr>
              </a:lvl3pPr>
              <a:lvl4pPr marL="927031"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4pPr>
              <a:lvl5pPr marL="1104817"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5pPr>
              <a:lvl6pPr marL="2514412" indent="-228583" defTabSz="914332">
                <a:lnSpc>
                  <a:spcPct val="90000"/>
                </a:lnSpc>
                <a:spcBef>
                  <a:spcPts val="500"/>
                </a:spcBef>
                <a:buFont typeface="Arial" panose="020B0604020202020204" pitchFamily="34" charset="0"/>
                <a:buChar char="•"/>
                <a:defRPr sz="1800"/>
              </a:lvl6pPr>
              <a:lvl7pPr marL="2971578" indent="-228583" defTabSz="914332">
                <a:lnSpc>
                  <a:spcPct val="90000"/>
                </a:lnSpc>
                <a:spcBef>
                  <a:spcPts val="500"/>
                </a:spcBef>
                <a:buFont typeface="Arial" panose="020B0604020202020204" pitchFamily="34" charset="0"/>
                <a:buChar char="•"/>
                <a:defRPr sz="1800"/>
              </a:lvl7pPr>
              <a:lvl8pPr marL="3428743" indent="-228583" defTabSz="914332">
                <a:lnSpc>
                  <a:spcPct val="90000"/>
                </a:lnSpc>
                <a:spcBef>
                  <a:spcPts val="500"/>
                </a:spcBef>
                <a:buFont typeface="Arial" panose="020B0604020202020204" pitchFamily="34" charset="0"/>
                <a:buChar char="•"/>
                <a:defRPr sz="1800"/>
              </a:lvl8pPr>
              <a:lvl9pPr marL="3885909" indent="-228583" defTabSz="914332">
                <a:lnSpc>
                  <a:spcPct val="90000"/>
                </a:lnSpc>
                <a:spcBef>
                  <a:spcPts val="500"/>
                </a:spcBef>
                <a:buFont typeface="Arial" panose="020B0604020202020204" pitchFamily="34" charset="0"/>
                <a:buChar char="•"/>
                <a:defRPr sz="1800"/>
              </a:lvl9pPr>
            </a:lstStyle>
            <a:p>
              <a:pPr marL="11113" marR="0" lvl="0" indent="0" algn="ctr" defTabSz="914332"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0" cap="none" spc="0" normalizeH="0" baseline="0" noProof="0">
                  <a:ln>
                    <a:noFill/>
                  </a:ln>
                  <a:solidFill>
                    <a:srgbClr val="0F9ED5"/>
                  </a:solidFill>
                  <a:effectLst/>
                  <a:uLnTx/>
                  <a:uFillTx/>
                  <a:latin typeface="Lato" panose="020F0502020204030203" pitchFamily="34" charset="0"/>
                  <a:ea typeface="Lato" panose="020F0502020204030203" pitchFamily="34" charset="0"/>
                  <a:cs typeface="Lato" panose="020F0502020204030203" pitchFamily="34" charset="0"/>
                </a:rPr>
                <a:t>Practitioner</a:t>
              </a:r>
            </a:p>
          </p:txBody>
        </p:sp>
        <p:sp>
          <p:nvSpPr>
            <p:cNvPr id="161" name="Text Placeholder 21">
              <a:extLst>
                <a:ext uri="{FF2B5EF4-FFF2-40B4-BE49-F238E27FC236}">
                  <a16:creationId xmlns:a16="http://schemas.microsoft.com/office/drawing/2014/main" id="{315F5D40-C58C-0AAC-4E2E-AD9F06FFB351}"/>
                </a:ext>
              </a:extLst>
            </p:cNvPr>
            <p:cNvSpPr txBox="1">
              <a:spLocks/>
            </p:cNvSpPr>
            <p:nvPr/>
          </p:nvSpPr>
          <p:spPr>
            <a:xfrm>
              <a:off x="259114" y="4346252"/>
              <a:ext cx="1612845" cy="540000"/>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defPPr>
                <a:defRPr lang="en-US"/>
              </a:defPPr>
              <a:lvl1pPr marL="11113" marR="0" indent="0" algn="ctr" defTabSz="914332" fontAlgn="auto">
                <a:lnSpc>
                  <a:spcPct val="100000"/>
                </a:lnSpc>
                <a:spcBef>
                  <a:spcPts val="1000"/>
                </a:spcBef>
                <a:spcAft>
                  <a:spcPts val="0"/>
                </a:spcAft>
                <a:buClr>
                  <a:schemeClr val="accent1"/>
                </a:buClr>
                <a:buSzPct val="60000"/>
                <a:buFont typeface="System Font Regular"/>
                <a:buNone/>
                <a:tabLst/>
                <a:defRPr sz="1600" b="0" i="0">
                  <a:solidFill>
                    <a:schemeClr val="bg2">
                      <a:lumMod val="50000"/>
                    </a:schemeClr>
                  </a:solidFill>
                  <a:latin typeface="DM Sans 14pt Medium" pitchFamily="2" charset="77"/>
                </a:defRPr>
              </a:lvl1pPr>
              <a:lvl2pPr marL="393671" indent="-152389" defTabSz="914332">
                <a:lnSpc>
                  <a:spcPct val="100000"/>
                </a:lnSpc>
                <a:spcBef>
                  <a:spcPts val="500"/>
                </a:spcBef>
                <a:buClr>
                  <a:schemeClr val="accent1"/>
                </a:buClr>
                <a:buSzPct val="60000"/>
                <a:buFont typeface="System Font Regular"/>
                <a:buChar char="◼"/>
                <a:tabLst/>
                <a:defRPr sz="4800" b="1" i="0">
                  <a:latin typeface="DM Sans 14pt SemiBold" pitchFamily="2" charset="77"/>
                </a:defRPr>
              </a:lvl2pPr>
              <a:lvl3pPr marL="660350" indent="-165088" defTabSz="914332">
                <a:lnSpc>
                  <a:spcPct val="100000"/>
                </a:lnSpc>
                <a:spcBef>
                  <a:spcPts val="500"/>
                </a:spcBef>
                <a:buClr>
                  <a:schemeClr val="accent1"/>
                </a:buClr>
                <a:buSzPct val="60000"/>
                <a:buFont typeface="System Font Regular"/>
                <a:buChar char="◼"/>
                <a:tabLst/>
                <a:defRPr sz="4800" b="0" i="0">
                  <a:latin typeface="DM Sans 14pt Medium" pitchFamily="2" charset="77"/>
                </a:defRPr>
              </a:lvl3pPr>
              <a:lvl4pPr marL="927031"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4pPr>
              <a:lvl5pPr marL="1104817"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5pPr>
              <a:lvl6pPr marL="2514412" indent="-228583" defTabSz="914332">
                <a:lnSpc>
                  <a:spcPct val="90000"/>
                </a:lnSpc>
                <a:spcBef>
                  <a:spcPts val="500"/>
                </a:spcBef>
                <a:buFont typeface="Arial" panose="020B0604020202020204" pitchFamily="34" charset="0"/>
                <a:buChar char="•"/>
                <a:defRPr sz="1800"/>
              </a:lvl6pPr>
              <a:lvl7pPr marL="2971578" indent="-228583" defTabSz="914332">
                <a:lnSpc>
                  <a:spcPct val="90000"/>
                </a:lnSpc>
                <a:spcBef>
                  <a:spcPts val="500"/>
                </a:spcBef>
                <a:buFont typeface="Arial" panose="020B0604020202020204" pitchFamily="34" charset="0"/>
                <a:buChar char="•"/>
                <a:defRPr sz="1800"/>
              </a:lvl7pPr>
              <a:lvl8pPr marL="3428743" indent="-228583" defTabSz="914332">
                <a:lnSpc>
                  <a:spcPct val="90000"/>
                </a:lnSpc>
                <a:spcBef>
                  <a:spcPts val="500"/>
                </a:spcBef>
                <a:buFont typeface="Arial" panose="020B0604020202020204" pitchFamily="34" charset="0"/>
                <a:buChar char="•"/>
                <a:defRPr sz="1800"/>
              </a:lvl8pPr>
              <a:lvl9pPr marL="3885909" indent="-228583" defTabSz="914332">
                <a:lnSpc>
                  <a:spcPct val="90000"/>
                </a:lnSpc>
                <a:spcBef>
                  <a:spcPts val="500"/>
                </a:spcBef>
                <a:buFont typeface="Arial" panose="020B0604020202020204" pitchFamily="34" charset="0"/>
                <a:buChar char="•"/>
                <a:defRPr sz="1800"/>
              </a:lvl9pPr>
            </a:lstStyle>
            <a:p>
              <a:pPr marL="11113" marR="0" lvl="0" indent="0" algn="ctr" defTabSz="914332"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0" cap="none" spc="0" normalizeH="0" baseline="0" noProof="0">
                  <a:ln>
                    <a:noFill/>
                  </a:ln>
                  <a:solidFill>
                    <a:srgbClr val="E8E8E8">
                      <a:lumMod val="50000"/>
                    </a:srgbClr>
                  </a:solidFill>
                  <a:effectLst/>
                  <a:uLnTx/>
                  <a:uFillTx/>
                  <a:latin typeface="Lato" panose="020F0502020204030203" pitchFamily="34" charset="0"/>
                  <a:ea typeface="Lato" panose="020F0502020204030203" pitchFamily="34" charset="0"/>
                  <a:cs typeface="Lato" panose="020F0502020204030203" pitchFamily="34" charset="0"/>
                </a:rPr>
                <a:t>Explorer</a:t>
              </a:r>
            </a:p>
          </p:txBody>
        </p:sp>
      </p:grpSp>
      <p:grpSp>
        <p:nvGrpSpPr>
          <p:cNvPr id="162" name="Group 161">
            <a:extLst>
              <a:ext uri="{FF2B5EF4-FFF2-40B4-BE49-F238E27FC236}">
                <a16:creationId xmlns:a16="http://schemas.microsoft.com/office/drawing/2014/main" id="{99C13860-605D-0C00-EA5D-C0BC32C52485}"/>
              </a:ext>
            </a:extLst>
          </p:cNvPr>
          <p:cNvGrpSpPr/>
          <p:nvPr/>
        </p:nvGrpSpPr>
        <p:grpSpPr>
          <a:xfrm>
            <a:off x="2035828" y="3194785"/>
            <a:ext cx="9607242" cy="523220"/>
            <a:chOff x="2035828" y="2944407"/>
            <a:chExt cx="9607242" cy="523220"/>
          </a:xfrm>
        </p:grpSpPr>
        <p:cxnSp>
          <p:nvCxnSpPr>
            <p:cNvPr id="163" name="Straight Connector 162">
              <a:extLst>
                <a:ext uri="{FF2B5EF4-FFF2-40B4-BE49-F238E27FC236}">
                  <a16:creationId xmlns:a16="http://schemas.microsoft.com/office/drawing/2014/main" id="{3F01A8BE-83A5-531A-9852-2DB673DDFA93}"/>
                </a:ext>
              </a:extLst>
            </p:cNvPr>
            <p:cNvCxnSpPr>
              <a:cxnSpLocks/>
            </p:cNvCxnSpPr>
            <p:nvPr/>
          </p:nvCxnSpPr>
          <p:spPr>
            <a:xfrm>
              <a:off x="2035828" y="3215567"/>
              <a:ext cx="9607242" cy="0"/>
            </a:xfrm>
            <a:prstGeom prst="line">
              <a:avLst/>
            </a:prstGeom>
            <a:noFill/>
            <a:ln w="15875" cap="flat" cmpd="sng" algn="ctr">
              <a:solidFill>
                <a:srgbClr val="010203">
                  <a:lumMod val="90000"/>
                  <a:lumOff val="10000"/>
                </a:srgbClr>
              </a:solidFill>
              <a:prstDash val="dash"/>
              <a:miter lim="800000"/>
            </a:ln>
            <a:effectLst/>
          </p:spPr>
        </p:cxnSp>
        <p:sp>
          <p:nvSpPr>
            <p:cNvPr id="164" name="TextBox 163">
              <a:extLst>
                <a:ext uri="{FF2B5EF4-FFF2-40B4-BE49-F238E27FC236}">
                  <a16:creationId xmlns:a16="http://schemas.microsoft.com/office/drawing/2014/main" id="{C2A95381-2AD5-C944-81B6-81C155274CD4}"/>
                </a:ext>
              </a:extLst>
            </p:cNvPr>
            <p:cNvSpPr txBox="1"/>
            <p:nvPr/>
          </p:nvSpPr>
          <p:spPr>
            <a:xfrm>
              <a:off x="3004203"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165" name="TextBox 164">
              <a:extLst>
                <a:ext uri="{FF2B5EF4-FFF2-40B4-BE49-F238E27FC236}">
                  <a16:creationId xmlns:a16="http://schemas.microsoft.com/office/drawing/2014/main" id="{2740FA69-BA5A-51EA-1D03-5D1D0B51E29F}"/>
                </a:ext>
              </a:extLst>
            </p:cNvPr>
            <p:cNvSpPr txBox="1"/>
            <p:nvPr/>
          </p:nvSpPr>
          <p:spPr>
            <a:xfrm>
              <a:off x="10362479"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166" name="TextBox 165">
              <a:extLst>
                <a:ext uri="{FF2B5EF4-FFF2-40B4-BE49-F238E27FC236}">
                  <a16:creationId xmlns:a16="http://schemas.microsoft.com/office/drawing/2014/main" id="{F0C550D6-1635-0767-FD70-21BF106D67C8}"/>
                </a:ext>
              </a:extLst>
            </p:cNvPr>
            <p:cNvSpPr txBox="1"/>
            <p:nvPr/>
          </p:nvSpPr>
          <p:spPr>
            <a:xfrm>
              <a:off x="5456962"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167" name="TextBox 166">
              <a:extLst>
                <a:ext uri="{FF2B5EF4-FFF2-40B4-BE49-F238E27FC236}">
                  <a16:creationId xmlns:a16="http://schemas.microsoft.com/office/drawing/2014/main" id="{D3AA9754-4AB1-CD88-1092-8D62C843C1C1}"/>
                </a:ext>
              </a:extLst>
            </p:cNvPr>
            <p:cNvSpPr txBox="1"/>
            <p:nvPr/>
          </p:nvSpPr>
          <p:spPr>
            <a:xfrm>
              <a:off x="7909721"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grpSp>
      <p:grpSp>
        <p:nvGrpSpPr>
          <p:cNvPr id="168" name="Group 167">
            <a:extLst>
              <a:ext uri="{FF2B5EF4-FFF2-40B4-BE49-F238E27FC236}">
                <a16:creationId xmlns:a16="http://schemas.microsoft.com/office/drawing/2014/main" id="{C8D8D473-84E4-C549-4F92-8A12347B3373}"/>
              </a:ext>
            </a:extLst>
          </p:cNvPr>
          <p:cNvGrpSpPr/>
          <p:nvPr/>
        </p:nvGrpSpPr>
        <p:grpSpPr>
          <a:xfrm>
            <a:off x="2035828" y="4149263"/>
            <a:ext cx="9607242" cy="523220"/>
            <a:chOff x="2035828" y="3898885"/>
            <a:chExt cx="9607242" cy="523220"/>
          </a:xfrm>
        </p:grpSpPr>
        <p:cxnSp>
          <p:nvCxnSpPr>
            <p:cNvPr id="169" name="Straight Connector 168">
              <a:extLst>
                <a:ext uri="{FF2B5EF4-FFF2-40B4-BE49-F238E27FC236}">
                  <a16:creationId xmlns:a16="http://schemas.microsoft.com/office/drawing/2014/main" id="{59856F18-6502-E85C-B4AF-755B50D6899D}"/>
                </a:ext>
              </a:extLst>
            </p:cNvPr>
            <p:cNvCxnSpPr>
              <a:cxnSpLocks/>
            </p:cNvCxnSpPr>
            <p:nvPr/>
          </p:nvCxnSpPr>
          <p:spPr>
            <a:xfrm>
              <a:off x="2035828" y="4170045"/>
              <a:ext cx="9607242" cy="0"/>
            </a:xfrm>
            <a:prstGeom prst="line">
              <a:avLst/>
            </a:prstGeom>
            <a:noFill/>
            <a:ln w="15875" cap="flat" cmpd="sng" algn="ctr">
              <a:solidFill>
                <a:srgbClr val="010203">
                  <a:lumMod val="90000"/>
                  <a:lumOff val="10000"/>
                </a:srgbClr>
              </a:solidFill>
              <a:prstDash val="dash"/>
              <a:miter lim="800000"/>
            </a:ln>
            <a:effectLst/>
          </p:spPr>
        </p:cxnSp>
        <p:sp>
          <p:nvSpPr>
            <p:cNvPr id="170" name="TextBox 169">
              <a:extLst>
                <a:ext uri="{FF2B5EF4-FFF2-40B4-BE49-F238E27FC236}">
                  <a16:creationId xmlns:a16="http://schemas.microsoft.com/office/drawing/2014/main" id="{214314E6-75BC-2D2E-D93C-CB067CD87CA4}"/>
                </a:ext>
              </a:extLst>
            </p:cNvPr>
            <p:cNvSpPr txBox="1"/>
            <p:nvPr/>
          </p:nvSpPr>
          <p:spPr>
            <a:xfrm>
              <a:off x="3004203"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171" name="TextBox 170">
              <a:extLst>
                <a:ext uri="{FF2B5EF4-FFF2-40B4-BE49-F238E27FC236}">
                  <a16:creationId xmlns:a16="http://schemas.microsoft.com/office/drawing/2014/main" id="{77DFA4C9-9EE8-F013-8B54-236AA3BFB166}"/>
                </a:ext>
              </a:extLst>
            </p:cNvPr>
            <p:cNvSpPr txBox="1"/>
            <p:nvPr/>
          </p:nvSpPr>
          <p:spPr>
            <a:xfrm>
              <a:off x="10362479"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172" name="TextBox 171">
              <a:extLst>
                <a:ext uri="{FF2B5EF4-FFF2-40B4-BE49-F238E27FC236}">
                  <a16:creationId xmlns:a16="http://schemas.microsoft.com/office/drawing/2014/main" id="{D043059B-DF79-CFFD-2250-05D4ED366093}"/>
                </a:ext>
              </a:extLst>
            </p:cNvPr>
            <p:cNvSpPr txBox="1"/>
            <p:nvPr/>
          </p:nvSpPr>
          <p:spPr>
            <a:xfrm>
              <a:off x="5456962"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173" name="TextBox 172">
              <a:extLst>
                <a:ext uri="{FF2B5EF4-FFF2-40B4-BE49-F238E27FC236}">
                  <a16:creationId xmlns:a16="http://schemas.microsoft.com/office/drawing/2014/main" id="{5D252FD1-D8CA-3887-3525-5CC2F86D5154}"/>
                </a:ext>
              </a:extLst>
            </p:cNvPr>
            <p:cNvSpPr txBox="1"/>
            <p:nvPr/>
          </p:nvSpPr>
          <p:spPr>
            <a:xfrm>
              <a:off x="7909721"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grpSp>
      <p:graphicFrame>
        <p:nvGraphicFramePr>
          <p:cNvPr id="174" name="Table 173">
            <a:extLst>
              <a:ext uri="{FF2B5EF4-FFF2-40B4-BE49-F238E27FC236}">
                <a16:creationId xmlns:a16="http://schemas.microsoft.com/office/drawing/2014/main" id="{6C3C3E7D-3661-5548-54F1-9D372438EED5}"/>
              </a:ext>
            </a:extLst>
          </p:cNvPr>
          <p:cNvGraphicFramePr>
            <a:graphicFrameLocks noGrp="1"/>
          </p:cNvGraphicFramePr>
          <p:nvPr>
            <p:extLst>
              <p:ext uri="{D42A27DB-BD31-4B8C-83A1-F6EECF244321}">
                <p14:modId xmlns:p14="http://schemas.microsoft.com/office/powerpoint/2010/main" val="1495800915"/>
              </p:ext>
            </p:extLst>
          </p:nvPr>
        </p:nvGraphicFramePr>
        <p:xfrm>
          <a:off x="9683085" y="9698"/>
          <a:ext cx="2500380" cy="823844"/>
        </p:xfrm>
        <a:graphic>
          <a:graphicData uri="http://schemas.openxmlformats.org/drawingml/2006/table">
            <a:tbl>
              <a:tblPr/>
              <a:tblGrid>
                <a:gridCol w="1250190">
                  <a:extLst>
                    <a:ext uri="{9D8B030D-6E8A-4147-A177-3AD203B41FA5}">
                      <a16:colId xmlns:a16="http://schemas.microsoft.com/office/drawing/2014/main" val="1771977462"/>
                    </a:ext>
                  </a:extLst>
                </a:gridCol>
                <a:gridCol w="1250190">
                  <a:extLst>
                    <a:ext uri="{9D8B030D-6E8A-4147-A177-3AD203B41FA5}">
                      <a16:colId xmlns:a16="http://schemas.microsoft.com/office/drawing/2014/main" val="2245242497"/>
                    </a:ext>
                  </a:extLst>
                </a:gridCol>
              </a:tblGrid>
              <a:tr h="320080">
                <a:tc>
                  <a:txBody>
                    <a:bodyPr/>
                    <a:lstStyle>
                      <a:lvl1pPr marL="0" algn="l" defTabSz="914400" rtl="0" eaLnBrk="1" latinLnBrk="0" hangingPunct="1">
                        <a:defRPr sz="1800" kern="1200">
                          <a:solidFill>
                            <a:schemeClr val="tx1"/>
                          </a:solidFill>
                          <a:latin typeface="DM Sans 14pt"/>
                        </a:defRPr>
                      </a:lvl1pPr>
                      <a:lvl2pPr marL="457200" algn="l" defTabSz="914400" rtl="0" eaLnBrk="1" latinLnBrk="0" hangingPunct="1">
                        <a:defRPr sz="1800" kern="1200">
                          <a:solidFill>
                            <a:schemeClr val="tx1"/>
                          </a:solidFill>
                          <a:latin typeface="DM Sans 14pt"/>
                        </a:defRPr>
                      </a:lvl2pPr>
                      <a:lvl3pPr marL="914400" algn="l" defTabSz="914400" rtl="0" eaLnBrk="1" latinLnBrk="0" hangingPunct="1">
                        <a:defRPr sz="1800" kern="1200">
                          <a:solidFill>
                            <a:schemeClr val="tx1"/>
                          </a:solidFill>
                          <a:latin typeface="DM Sans 14pt"/>
                        </a:defRPr>
                      </a:lvl3pPr>
                      <a:lvl4pPr marL="1371600" algn="l" defTabSz="914400" rtl="0" eaLnBrk="1" latinLnBrk="0" hangingPunct="1">
                        <a:defRPr sz="1800" kern="1200">
                          <a:solidFill>
                            <a:schemeClr val="tx1"/>
                          </a:solidFill>
                          <a:latin typeface="DM Sans 14pt"/>
                        </a:defRPr>
                      </a:lvl4pPr>
                      <a:lvl5pPr marL="1828800" algn="l" defTabSz="914400" rtl="0" eaLnBrk="1" latinLnBrk="0" hangingPunct="1">
                        <a:defRPr sz="1800" kern="1200">
                          <a:solidFill>
                            <a:schemeClr val="tx1"/>
                          </a:solidFill>
                          <a:latin typeface="DM Sans 14pt"/>
                        </a:defRPr>
                      </a:lvl5pPr>
                      <a:lvl6pPr marL="2286000" algn="l" defTabSz="914400" rtl="0" eaLnBrk="1" latinLnBrk="0" hangingPunct="1">
                        <a:defRPr sz="1800" kern="1200">
                          <a:solidFill>
                            <a:schemeClr val="tx1"/>
                          </a:solidFill>
                          <a:latin typeface="DM Sans 14pt"/>
                        </a:defRPr>
                      </a:lvl6pPr>
                      <a:lvl7pPr marL="2743200" algn="l" defTabSz="914400" rtl="0" eaLnBrk="1" latinLnBrk="0" hangingPunct="1">
                        <a:defRPr sz="1800" kern="1200">
                          <a:solidFill>
                            <a:schemeClr val="tx1"/>
                          </a:solidFill>
                          <a:latin typeface="DM Sans 14pt"/>
                        </a:defRPr>
                      </a:lvl7pPr>
                      <a:lvl8pPr marL="3200400" algn="l" defTabSz="914400" rtl="0" eaLnBrk="1" latinLnBrk="0" hangingPunct="1">
                        <a:defRPr sz="1800" kern="1200">
                          <a:solidFill>
                            <a:schemeClr val="tx1"/>
                          </a:solidFill>
                          <a:latin typeface="DM Sans 14pt"/>
                        </a:defRPr>
                      </a:lvl8pPr>
                      <a:lvl9pPr marL="3657600" algn="l" defTabSz="914400" rtl="0" eaLnBrk="1" latinLnBrk="0" hangingPunct="1">
                        <a:defRPr sz="1800" kern="1200">
                          <a:solidFill>
                            <a:schemeClr val="tx1"/>
                          </a:solidFill>
                          <a:latin typeface="DM Sans 14pt"/>
                        </a:defRPr>
                      </a:lvl9pPr>
                    </a:lstStyle>
                    <a:p>
                      <a:pPr algn="ctr">
                        <a:buNone/>
                      </a:pPr>
                      <a:r>
                        <a:rPr lang="en-US" sz="1200" b="1">
                          <a:solidFill>
                            <a:schemeClr val="bg1"/>
                          </a:solidFill>
                          <a:effectLst/>
                        </a:rPr>
                        <a:t>Primary focus area relevance</a:t>
                      </a:r>
                    </a:p>
                  </a:txBody>
                  <a:tcPr marR="0" anchor="ctr">
                    <a:lnL w="19050" cap="flat" cmpd="sng" algn="ctr">
                      <a:solidFill>
                        <a:srgbClr val="010203"/>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010203"/>
                      </a:solidFill>
                      <a:prstDash val="solid"/>
                      <a:round/>
                      <a:headEnd type="none" w="med" len="med"/>
                      <a:tailEnd type="none" w="med" len="med"/>
                    </a:lnT>
                    <a:lnB w="19050" cap="flat" cmpd="sng" algn="ctr">
                      <a:solidFill>
                        <a:srgbClr val="010203"/>
                      </a:solidFill>
                      <a:prstDash val="solid"/>
                      <a:round/>
                      <a:headEnd type="none" w="med" len="med"/>
                      <a:tailEnd type="none" w="med" len="med"/>
                    </a:lnB>
                    <a:lnTlToBr w="12700" cmpd="sng">
                      <a:noFill/>
                      <a:prstDash val="solid"/>
                    </a:lnTlToBr>
                    <a:lnBlToTr w="12700" cmpd="sng">
                      <a:noFill/>
                      <a:prstDash val="solid"/>
                    </a:lnBlToTr>
                    <a:solidFill>
                      <a:srgbClr val="53D27F"/>
                    </a:solidFill>
                  </a:tcPr>
                </a:tc>
                <a:tc>
                  <a:txBody>
                    <a:bodyPr/>
                    <a:lstStyle>
                      <a:lvl1pPr marL="0" algn="l" defTabSz="914400" rtl="0" eaLnBrk="1" latinLnBrk="0" hangingPunct="1">
                        <a:defRPr sz="1800" kern="1200">
                          <a:solidFill>
                            <a:schemeClr val="tx1"/>
                          </a:solidFill>
                          <a:latin typeface="DM Sans 14pt"/>
                        </a:defRPr>
                      </a:lvl1pPr>
                      <a:lvl2pPr marL="457200" algn="l" defTabSz="914400" rtl="0" eaLnBrk="1" latinLnBrk="0" hangingPunct="1">
                        <a:defRPr sz="1800" kern="1200">
                          <a:solidFill>
                            <a:schemeClr val="tx1"/>
                          </a:solidFill>
                          <a:latin typeface="DM Sans 14pt"/>
                        </a:defRPr>
                      </a:lvl2pPr>
                      <a:lvl3pPr marL="914400" algn="l" defTabSz="914400" rtl="0" eaLnBrk="1" latinLnBrk="0" hangingPunct="1">
                        <a:defRPr sz="1800" kern="1200">
                          <a:solidFill>
                            <a:schemeClr val="tx1"/>
                          </a:solidFill>
                          <a:latin typeface="DM Sans 14pt"/>
                        </a:defRPr>
                      </a:lvl3pPr>
                      <a:lvl4pPr marL="1371600" algn="l" defTabSz="914400" rtl="0" eaLnBrk="1" latinLnBrk="0" hangingPunct="1">
                        <a:defRPr sz="1800" kern="1200">
                          <a:solidFill>
                            <a:schemeClr val="tx1"/>
                          </a:solidFill>
                          <a:latin typeface="DM Sans 14pt"/>
                        </a:defRPr>
                      </a:lvl4pPr>
                      <a:lvl5pPr marL="1828800" algn="l" defTabSz="914400" rtl="0" eaLnBrk="1" latinLnBrk="0" hangingPunct="1">
                        <a:defRPr sz="1800" kern="1200">
                          <a:solidFill>
                            <a:schemeClr val="tx1"/>
                          </a:solidFill>
                          <a:latin typeface="DM Sans 14pt"/>
                        </a:defRPr>
                      </a:lvl5pPr>
                      <a:lvl6pPr marL="2286000" algn="l" defTabSz="914400" rtl="0" eaLnBrk="1" latinLnBrk="0" hangingPunct="1">
                        <a:defRPr sz="1800" kern="1200">
                          <a:solidFill>
                            <a:schemeClr val="tx1"/>
                          </a:solidFill>
                          <a:latin typeface="DM Sans 14pt"/>
                        </a:defRPr>
                      </a:lvl6pPr>
                      <a:lvl7pPr marL="2743200" algn="l" defTabSz="914400" rtl="0" eaLnBrk="1" latinLnBrk="0" hangingPunct="1">
                        <a:defRPr sz="1800" kern="1200">
                          <a:solidFill>
                            <a:schemeClr val="tx1"/>
                          </a:solidFill>
                          <a:latin typeface="DM Sans 14pt"/>
                        </a:defRPr>
                      </a:lvl7pPr>
                      <a:lvl8pPr marL="3200400" algn="l" defTabSz="914400" rtl="0" eaLnBrk="1" latinLnBrk="0" hangingPunct="1">
                        <a:defRPr sz="1800" kern="1200">
                          <a:solidFill>
                            <a:schemeClr val="tx1"/>
                          </a:solidFill>
                          <a:latin typeface="DM Sans 14pt"/>
                        </a:defRPr>
                      </a:lvl8pPr>
                      <a:lvl9pPr marL="3657600" algn="l" defTabSz="914400" rtl="0" eaLnBrk="1" latinLnBrk="0" hangingPunct="1">
                        <a:defRPr sz="1800" kern="1200">
                          <a:solidFill>
                            <a:schemeClr val="tx1"/>
                          </a:solidFill>
                          <a:latin typeface="DM Sans 14pt"/>
                        </a:defRPr>
                      </a:lvl9pPr>
                    </a:lstStyle>
                    <a:p>
                      <a:pPr fontAlgn="t">
                        <a:lnSpc>
                          <a:spcPts val="1500"/>
                        </a:lnSpc>
                        <a:buNone/>
                      </a:pPr>
                      <a:endParaRPr lang="en-US" sz="1200" b="0" i="0">
                        <a:effectLst/>
                        <a:latin typeface="Segoe UI" panose="020B0502040204020203" pitchFamily="34" charset="0"/>
                      </a:endParaRPr>
                    </a:p>
                  </a:txBody>
                  <a:tcPr marR="0" anchor="ctr">
                    <a:lnL w="19050" cap="flat" cmpd="sng" algn="ctr">
                      <a:noFill/>
                      <a:prstDash val="solid"/>
                      <a:round/>
                      <a:headEnd type="none" w="med" len="med"/>
                      <a:tailEnd type="none" w="med" len="med"/>
                    </a:lnL>
                    <a:lnR w="19050" cap="flat" cmpd="sng" algn="ctr">
                      <a:solidFill>
                        <a:srgbClr val="010203"/>
                      </a:solidFill>
                      <a:prstDash val="solid"/>
                      <a:round/>
                      <a:headEnd type="none" w="med" len="med"/>
                      <a:tailEnd type="none" w="med" len="med"/>
                    </a:lnR>
                    <a:lnT w="19050" cap="flat" cmpd="sng" algn="ctr">
                      <a:solidFill>
                        <a:srgbClr val="010203"/>
                      </a:solidFill>
                      <a:prstDash val="solid"/>
                      <a:round/>
                      <a:headEnd type="none" w="med" len="med"/>
                      <a:tailEnd type="none" w="med" len="med"/>
                    </a:lnT>
                    <a:lnB w="19050" cap="flat" cmpd="sng" algn="ctr">
                      <a:solidFill>
                        <a:srgbClr val="010203"/>
                      </a:solidFill>
                      <a:prstDash val="solid"/>
                      <a:round/>
                      <a:headEnd type="none" w="med" len="med"/>
                      <a:tailEnd type="none" w="med" len="med"/>
                    </a:lnB>
                    <a:lnTlToBr w="12700" cmpd="sng">
                      <a:noFill/>
                      <a:prstDash val="solid"/>
                    </a:lnTlToBr>
                    <a:lnBlToTr w="12700" cmpd="sng">
                      <a:noFill/>
                      <a:prstDash val="solid"/>
                    </a:lnBlToTr>
                    <a:solidFill>
                      <a:srgbClr val="53D27F"/>
                    </a:solidFill>
                  </a:tcPr>
                </a:tc>
                <a:extLst>
                  <a:ext uri="{0D108BD9-81ED-4DB2-BD59-A6C34878D82A}">
                    <a16:rowId xmlns:a16="http://schemas.microsoft.com/office/drawing/2014/main" val="1349671937"/>
                  </a:ext>
                </a:extLst>
              </a:tr>
              <a:tr h="366644">
                <a:tc gridSpan="2">
                  <a:txBody>
                    <a:bodyPr/>
                    <a:lstStyle>
                      <a:lvl1pPr marL="0" algn="l" defTabSz="914400" rtl="0" eaLnBrk="1" latinLnBrk="0" hangingPunct="1">
                        <a:defRPr sz="1800" kern="1200">
                          <a:solidFill>
                            <a:schemeClr val="tx1"/>
                          </a:solidFill>
                          <a:latin typeface="DM Sans 14pt"/>
                        </a:defRPr>
                      </a:lvl1pPr>
                      <a:lvl2pPr marL="457200" algn="l" defTabSz="914400" rtl="0" eaLnBrk="1" latinLnBrk="0" hangingPunct="1">
                        <a:defRPr sz="1800" kern="1200">
                          <a:solidFill>
                            <a:schemeClr val="tx1"/>
                          </a:solidFill>
                          <a:latin typeface="DM Sans 14pt"/>
                        </a:defRPr>
                      </a:lvl2pPr>
                      <a:lvl3pPr marL="914400" algn="l" defTabSz="914400" rtl="0" eaLnBrk="1" latinLnBrk="0" hangingPunct="1">
                        <a:defRPr sz="1800" kern="1200">
                          <a:solidFill>
                            <a:schemeClr val="tx1"/>
                          </a:solidFill>
                          <a:latin typeface="DM Sans 14pt"/>
                        </a:defRPr>
                      </a:lvl3pPr>
                      <a:lvl4pPr marL="1371600" algn="l" defTabSz="914400" rtl="0" eaLnBrk="1" latinLnBrk="0" hangingPunct="1">
                        <a:defRPr sz="1800" kern="1200">
                          <a:solidFill>
                            <a:schemeClr val="tx1"/>
                          </a:solidFill>
                          <a:latin typeface="DM Sans 14pt"/>
                        </a:defRPr>
                      </a:lvl4pPr>
                      <a:lvl5pPr marL="1828800" algn="l" defTabSz="914400" rtl="0" eaLnBrk="1" latinLnBrk="0" hangingPunct="1">
                        <a:defRPr sz="1800" kern="1200">
                          <a:solidFill>
                            <a:schemeClr val="tx1"/>
                          </a:solidFill>
                          <a:latin typeface="DM Sans 14pt"/>
                        </a:defRPr>
                      </a:lvl5pPr>
                      <a:lvl6pPr marL="2286000" algn="l" defTabSz="914400" rtl="0" eaLnBrk="1" latinLnBrk="0" hangingPunct="1">
                        <a:defRPr sz="1800" kern="1200">
                          <a:solidFill>
                            <a:schemeClr val="tx1"/>
                          </a:solidFill>
                          <a:latin typeface="DM Sans 14pt"/>
                        </a:defRPr>
                      </a:lvl6pPr>
                      <a:lvl7pPr marL="2743200" algn="l" defTabSz="914400" rtl="0" eaLnBrk="1" latinLnBrk="0" hangingPunct="1">
                        <a:defRPr sz="1800" kern="1200">
                          <a:solidFill>
                            <a:schemeClr val="tx1"/>
                          </a:solidFill>
                          <a:latin typeface="DM Sans 14pt"/>
                        </a:defRPr>
                      </a:lvl7pPr>
                      <a:lvl8pPr marL="3200400" algn="l" defTabSz="914400" rtl="0" eaLnBrk="1" latinLnBrk="0" hangingPunct="1">
                        <a:defRPr sz="1800" kern="1200">
                          <a:solidFill>
                            <a:schemeClr val="tx1"/>
                          </a:solidFill>
                          <a:latin typeface="DM Sans 14pt"/>
                        </a:defRPr>
                      </a:lvl8pPr>
                      <a:lvl9pPr marL="3657600" algn="l" defTabSz="914400" rtl="0" eaLnBrk="1" latinLnBrk="0" hangingPunct="1">
                        <a:defRPr sz="1800" kern="1200">
                          <a:solidFill>
                            <a:schemeClr val="tx1"/>
                          </a:solidFill>
                          <a:latin typeface="DM Sans 14pt"/>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r>
                        <a:rPr lang="en-US" sz="1000" b="1">
                          <a:effectLst/>
                        </a:rPr>
                        <a:t>Key: </a:t>
                      </a:r>
                      <a:r>
                        <a:rPr lang="en-US" sz="1000">
                          <a:effectLst/>
                        </a:rPr>
                        <a:t>Project =           </a:t>
                      </a:r>
                      <a:r>
                        <a:rPr lang="en-US" sz="1000" err="1">
                          <a:effectLst/>
                        </a:rPr>
                        <a:t>Organisation</a:t>
                      </a:r>
                      <a:r>
                        <a:rPr lang="en-US" sz="1000">
                          <a:effectLst/>
                        </a:rPr>
                        <a:t> =</a:t>
                      </a:r>
                      <a:endParaRPr lang="en-US" sz="1000" b="0" i="0">
                        <a:effectLst/>
                        <a:latin typeface="Segoe UI" panose="020B0502040204020203"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1020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D27F">
                        <a:lumMod val="20000"/>
                        <a:lumOff val="80000"/>
                        <a:alpha val="50000"/>
                      </a:srgbClr>
                    </a:solidFill>
                  </a:tcPr>
                </a:tc>
                <a:tc hMerge="1">
                  <a:txBody>
                    <a:bodyPr/>
                    <a:lstStyle/>
                    <a:p>
                      <a:pPr fontAlgn="t">
                        <a:lnSpc>
                          <a:spcPts val="1500"/>
                        </a:lnSpc>
                        <a:buNone/>
                      </a:pPr>
                      <a:endParaRPr lang="en-US" sz="1200" b="0" i="0">
                        <a:effectLst/>
                        <a:latin typeface="Segoe UI" panose="020B0502040204020203" pitchFamily="34" charset="0"/>
                      </a:endParaRPr>
                    </a:p>
                  </a:txBody>
                  <a:tcPr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50000"/>
                      </a:schemeClr>
                    </a:solidFill>
                  </a:tcPr>
                </a:tc>
                <a:extLst>
                  <a:ext uri="{0D108BD9-81ED-4DB2-BD59-A6C34878D82A}">
                    <a16:rowId xmlns:a16="http://schemas.microsoft.com/office/drawing/2014/main" val="2181967653"/>
                  </a:ext>
                </a:extLst>
              </a:tr>
            </a:tbl>
          </a:graphicData>
        </a:graphic>
      </p:graphicFrame>
      <p:sp>
        <p:nvSpPr>
          <p:cNvPr id="175" name="Rectangle 174">
            <a:extLst>
              <a:ext uri="{FF2B5EF4-FFF2-40B4-BE49-F238E27FC236}">
                <a16:creationId xmlns:a16="http://schemas.microsoft.com/office/drawing/2014/main" id="{0D778141-DE68-BFE4-B5A5-134C8FBCDCDA}"/>
              </a:ext>
            </a:extLst>
          </p:cNvPr>
          <p:cNvSpPr/>
          <p:nvPr/>
        </p:nvSpPr>
        <p:spPr>
          <a:xfrm>
            <a:off x="11873272" y="554983"/>
            <a:ext cx="182880" cy="18288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76" name="Rectangle 175">
            <a:extLst>
              <a:ext uri="{FF2B5EF4-FFF2-40B4-BE49-F238E27FC236}">
                <a16:creationId xmlns:a16="http://schemas.microsoft.com/office/drawing/2014/main" id="{1A291935-555E-F0EF-A2B8-682697CF783E}"/>
              </a:ext>
            </a:extLst>
          </p:cNvPr>
          <p:cNvSpPr/>
          <p:nvPr/>
        </p:nvSpPr>
        <p:spPr>
          <a:xfrm>
            <a:off x="10642695" y="552319"/>
            <a:ext cx="182880" cy="182880"/>
          </a:xfrm>
          <a:prstGeom prst="rect">
            <a:avLst/>
          </a:prstGeom>
          <a:pattFill prst="pct1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grpSp>
        <p:nvGrpSpPr>
          <p:cNvPr id="177" name="Group 176">
            <a:extLst>
              <a:ext uri="{FF2B5EF4-FFF2-40B4-BE49-F238E27FC236}">
                <a16:creationId xmlns:a16="http://schemas.microsoft.com/office/drawing/2014/main" id="{4A4956C8-D9ED-9989-8055-B7382D09B301}"/>
              </a:ext>
            </a:extLst>
          </p:cNvPr>
          <p:cNvGrpSpPr/>
          <p:nvPr/>
        </p:nvGrpSpPr>
        <p:grpSpPr>
          <a:xfrm>
            <a:off x="11315628" y="88866"/>
            <a:ext cx="274320" cy="274320"/>
            <a:chOff x="7346440" y="327635"/>
            <a:chExt cx="274320" cy="274320"/>
          </a:xfrm>
        </p:grpSpPr>
        <p:sp>
          <p:nvSpPr>
            <p:cNvPr id="178" name="Rectangle 177">
              <a:extLst>
                <a:ext uri="{FF2B5EF4-FFF2-40B4-BE49-F238E27FC236}">
                  <a16:creationId xmlns:a16="http://schemas.microsoft.com/office/drawing/2014/main" id="{33E8E20E-AF92-DD1A-112D-C5F92F1CD1F3}"/>
                </a:ext>
              </a:extLst>
            </p:cNvPr>
            <p:cNvSpPr/>
            <p:nvPr/>
          </p:nvSpPr>
          <p:spPr>
            <a:xfrm>
              <a:off x="7483600" y="327635"/>
              <a:ext cx="137160" cy="274320"/>
            </a:xfrm>
            <a:prstGeom prst="rect">
              <a:avLst/>
            </a:prstGeom>
            <a:pattFill prst="pct1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79" name="Rectangle 178">
              <a:extLst>
                <a:ext uri="{FF2B5EF4-FFF2-40B4-BE49-F238E27FC236}">
                  <a16:creationId xmlns:a16="http://schemas.microsoft.com/office/drawing/2014/main" id="{ED17E9D2-1056-370F-CE53-0735BABF5CCD}"/>
                </a:ext>
              </a:extLst>
            </p:cNvPr>
            <p:cNvSpPr/>
            <p:nvPr/>
          </p:nvSpPr>
          <p:spPr>
            <a:xfrm>
              <a:off x="7346440" y="327635"/>
              <a:ext cx="137160" cy="27432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grpSp>
      <p:sp>
        <p:nvSpPr>
          <p:cNvPr id="140" name="TextBox 139">
            <a:extLst>
              <a:ext uri="{FF2B5EF4-FFF2-40B4-BE49-F238E27FC236}">
                <a16:creationId xmlns:a16="http://schemas.microsoft.com/office/drawing/2014/main" id="{0F0F154B-A520-AA16-733E-036152FEDB17}"/>
              </a:ext>
            </a:extLst>
          </p:cNvPr>
          <p:cNvSpPr txBox="1"/>
          <p:nvPr/>
        </p:nvSpPr>
        <p:spPr>
          <a:xfrm>
            <a:off x="2016886" y="4548058"/>
            <a:ext cx="2249816"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Baseline conditions established proportionate to priority risks &amp; impacts</a:t>
            </a:r>
            <a:endParaRPr lang="en-GB" sz="1300" b="1">
              <a:solidFill>
                <a:srgbClr val="010203"/>
              </a:solidFill>
              <a:latin typeface="Lato" panose="020F0502020204030203" pitchFamily="34" charset="0"/>
              <a:ea typeface="Lato" panose="020F0502020204030203" pitchFamily="34" charset="0"/>
              <a:cs typeface="Lato" panose="020F0502020204030203" pitchFamily="34" charset="0"/>
            </a:endParaRPr>
          </a:p>
        </p:txBody>
      </p:sp>
      <p:sp>
        <p:nvSpPr>
          <p:cNvPr id="141" name="TextBox 140">
            <a:extLst>
              <a:ext uri="{FF2B5EF4-FFF2-40B4-BE49-F238E27FC236}">
                <a16:creationId xmlns:a16="http://schemas.microsoft.com/office/drawing/2014/main" id="{0A4265E2-48D1-D7B2-2AA8-B54B1A7A2423}"/>
              </a:ext>
            </a:extLst>
          </p:cNvPr>
          <p:cNvSpPr txBox="1"/>
          <p:nvPr/>
        </p:nvSpPr>
        <p:spPr>
          <a:xfrm>
            <a:off x="2016886" y="3578794"/>
            <a:ext cx="2249816" cy="492443"/>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Baselines reviewed and updated where required</a:t>
            </a:r>
          </a:p>
        </p:txBody>
      </p:sp>
      <p:sp>
        <p:nvSpPr>
          <p:cNvPr id="142" name="TextBox 141">
            <a:extLst>
              <a:ext uri="{FF2B5EF4-FFF2-40B4-BE49-F238E27FC236}">
                <a16:creationId xmlns:a16="http://schemas.microsoft.com/office/drawing/2014/main" id="{164B7329-9F0E-460D-5C3C-467995257C17}"/>
              </a:ext>
            </a:extLst>
          </p:cNvPr>
          <p:cNvSpPr txBox="1"/>
          <p:nvPr/>
        </p:nvSpPr>
        <p:spPr>
          <a:xfrm>
            <a:off x="4467348" y="4548058"/>
            <a:ext cx="2333638"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Monitoring and measurement approaches established</a:t>
            </a:r>
          </a:p>
        </p:txBody>
      </p:sp>
      <p:sp>
        <p:nvSpPr>
          <p:cNvPr id="143" name="TextBox 142">
            <a:extLst>
              <a:ext uri="{FF2B5EF4-FFF2-40B4-BE49-F238E27FC236}">
                <a16:creationId xmlns:a16="http://schemas.microsoft.com/office/drawing/2014/main" id="{BB597970-F0BF-8AFB-87D7-56A7CBAAC096}"/>
              </a:ext>
            </a:extLst>
          </p:cNvPr>
          <p:cNvSpPr txBox="1"/>
          <p:nvPr/>
        </p:nvSpPr>
        <p:spPr>
          <a:xfrm>
            <a:off x="4467348" y="3578794"/>
            <a:ext cx="2249816"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Monitoring linked to objectives, management actions and BAPs</a:t>
            </a:r>
            <a:endParaRPr lang="en-GB" sz="1300" b="1">
              <a:solidFill>
                <a:srgbClr val="010203"/>
              </a:solidFill>
              <a:latin typeface="Lato" panose="020F0502020204030203" pitchFamily="34" charset="0"/>
              <a:ea typeface="Lato" panose="020F0502020204030203" pitchFamily="34" charset="0"/>
              <a:cs typeface="Lato" panose="020F0502020204030203" pitchFamily="34" charset="0"/>
            </a:endParaRPr>
          </a:p>
        </p:txBody>
      </p:sp>
      <p:sp>
        <p:nvSpPr>
          <p:cNvPr id="144" name="TextBox 143">
            <a:extLst>
              <a:ext uri="{FF2B5EF4-FFF2-40B4-BE49-F238E27FC236}">
                <a16:creationId xmlns:a16="http://schemas.microsoft.com/office/drawing/2014/main" id="{C206DF55-1E1C-BC30-D7D5-16972C06A9C2}"/>
              </a:ext>
            </a:extLst>
          </p:cNvPr>
          <p:cNvSpPr txBox="1"/>
          <p:nvPr/>
        </p:nvSpPr>
        <p:spPr>
          <a:xfrm>
            <a:off x="4495755" y="2618674"/>
            <a:ext cx="2288852" cy="492443"/>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Monitoring drives  management</a:t>
            </a:r>
          </a:p>
        </p:txBody>
      </p:sp>
      <p:sp>
        <p:nvSpPr>
          <p:cNvPr id="145" name="TextBox 144">
            <a:extLst>
              <a:ext uri="{FF2B5EF4-FFF2-40B4-BE49-F238E27FC236}">
                <a16:creationId xmlns:a16="http://schemas.microsoft.com/office/drawing/2014/main" id="{77165D65-5B80-1AD5-11A4-3A6A57307F75}"/>
              </a:ext>
            </a:extLst>
          </p:cNvPr>
          <p:cNvSpPr txBox="1"/>
          <p:nvPr/>
        </p:nvSpPr>
        <p:spPr>
          <a:xfrm>
            <a:off x="6933849" y="4548058"/>
            <a:ext cx="2298064" cy="692497"/>
          </a:xfrm>
          <a:prstGeom prst="rect">
            <a:avLst/>
          </a:prstGeom>
          <a:noFill/>
        </p:spPr>
        <p:txBody>
          <a:bodyPr wrap="square">
            <a:spAutoFit/>
          </a:bodyPr>
          <a:lstStyle/>
          <a:p>
            <a:pPr defTabSz="1828663">
              <a:spcBef>
                <a:spcPts val="150"/>
              </a:spcBef>
              <a:spcAft>
                <a:spcPts val="150"/>
              </a:spcAft>
              <a:defRPr/>
            </a:pPr>
            <a:r>
              <a:rPr lang="it-IT" sz="1300">
                <a:solidFill>
                  <a:srgbClr val="010203"/>
                </a:solidFill>
                <a:latin typeface="Lato" panose="020F0502020204030203" pitchFamily="34" charset="0"/>
                <a:ea typeface="Lato" panose="020F0502020204030203" pitchFamily="34" charset="0"/>
                <a:cs typeface="Lato" panose="020F0502020204030203" pitchFamily="34" charset="0"/>
              </a:rPr>
              <a:t>Biodiversity, ecosystem services &amp; social metrics and indicators identified</a:t>
            </a:r>
          </a:p>
        </p:txBody>
      </p:sp>
      <p:sp>
        <p:nvSpPr>
          <p:cNvPr id="146" name="TextBox 145">
            <a:extLst>
              <a:ext uri="{FF2B5EF4-FFF2-40B4-BE49-F238E27FC236}">
                <a16:creationId xmlns:a16="http://schemas.microsoft.com/office/drawing/2014/main" id="{286681D5-7083-2543-54D8-3BDC357A3BA8}"/>
              </a:ext>
            </a:extLst>
          </p:cNvPr>
          <p:cNvSpPr txBox="1"/>
          <p:nvPr/>
        </p:nvSpPr>
        <p:spPr>
          <a:xfrm>
            <a:off x="6933848" y="3578794"/>
            <a:ext cx="2253949"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Assess effectiveness of mitigation and enhancement measures</a:t>
            </a:r>
            <a:endParaRPr lang="en-GB" sz="1300" b="1">
              <a:solidFill>
                <a:srgbClr val="010203"/>
              </a:solidFill>
              <a:latin typeface="Lato" panose="020F0502020204030203" pitchFamily="34" charset="0"/>
              <a:ea typeface="Lato" panose="020F0502020204030203" pitchFamily="34" charset="0"/>
              <a:cs typeface="Lato" panose="020F0502020204030203" pitchFamily="34" charset="0"/>
            </a:endParaRPr>
          </a:p>
        </p:txBody>
      </p:sp>
      <p:sp>
        <p:nvSpPr>
          <p:cNvPr id="147" name="TextBox 146">
            <a:extLst>
              <a:ext uri="{FF2B5EF4-FFF2-40B4-BE49-F238E27FC236}">
                <a16:creationId xmlns:a16="http://schemas.microsoft.com/office/drawing/2014/main" id="{DA7D6A72-394A-3221-F4D3-62215F7B87CB}"/>
              </a:ext>
            </a:extLst>
          </p:cNvPr>
          <p:cNvSpPr txBox="1"/>
          <p:nvPr/>
        </p:nvSpPr>
        <p:spPr>
          <a:xfrm>
            <a:off x="6933849" y="2618674"/>
            <a:ext cx="2298064" cy="492443"/>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Metrics demonstrate outcomes and co-benefits</a:t>
            </a:r>
          </a:p>
        </p:txBody>
      </p:sp>
      <p:sp>
        <p:nvSpPr>
          <p:cNvPr id="148" name="TextBox 147">
            <a:extLst>
              <a:ext uri="{FF2B5EF4-FFF2-40B4-BE49-F238E27FC236}">
                <a16:creationId xmlns:a16="http://schemas.microsoft.com/office/drawing/2014/main" id="{2B7C587B-7CDB-1562-15AD-851627BD26CD}"/>
              </a:ext>
            </a:extLst>
          </p:cNvPr>
          <p:cNvSpPr txBox="1"/>
          <p:nvPr/>
        </p:nvSpPr>
        <p:spPr>
          <a:xfrm>
            <a:off x="9360940" y="4548058"/>
            <a:ext cx="2249816"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Monitoring commitments documented and aligned with permitting</a:t>
            </a:r>
          </a:p>
        </p:txBody>
      </p:sp>
      <p:sp>
        <p:nvSpPr>
          <p:cNvPr id="149" name="TextBox 148">
            <a:extLst>
              <a:ext uri="{FF2B5EF4-FFF2-40B4-BE49-F238E27FC236}">
                <a16:creationId xmlns:a16="http://schemas.microsoft.com/office/drawing/2014/main" id="{A8A397B0-83E6-82AC-A2ED-F086B2000176}"/>
              </a:ext>
            </a:extLst>
          </p:cNvPr>
          <p:cNvSpPr txBox="1"/>
          <p:nvPr/>
        </p:nvSpPr>
        <p:spPr>
          <a:xfrm>
            <a:off x="9360940" y="3578794"/>
            <a:ext cx="2249816" cy="492443"/>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Targets established and reviewed</a:t>
            </a:r>
          </a:p>
        </p:txBody>
      </p:sp>
      <p:sp>
        <p:nvSpPr>
          <p:cNvPr id="155" name="TextBox 154">
            <a:extLst>
              <a:ext uri="{FF2B5EF4-FFF2-40B4-BE49-F238E27FC236}">
                <a16:creationId xmlns:a16="http://schemas.microsoft.com/office/drawing/2014/main" id="{ABD8EBC7-840F-BA5A-8207-8BD2FE156799}"/>
              </a:ext>
            </a:extLst>
          </p:cNvPr>
          <p:cNvSpPr txBox="1"/>
          <p:nvPr/>
        </p:nvSpPr>
        <p:spPr>
          <a:xfrm>
            <a:off x="9360940" y="2618674"/>
            <a:ext cx="2298064"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Targets linked to long-term Nature-Positive outcome ambitions</a:t>
            </a:r>
          </a:p>
        </p:txBody>
      </p:sp>
      <p:sp>
        <p:nvSpPr>
          <p:cNvPr id="156" name="TextBox 155">
            <a:extLst>
              <a:ext uri="{FF2B5EF4-FFF2-40B4-BE49-F238E27FC236}">
                <a16:creationId xmlns:a16="http://schemas.microsoft.com/office/drawing/2014/main" id="{939ABBBC-5B26-9237-1956-12505CB93F16}"/>
              </a:ext>
            </a:extLst>
          </p:cNvPr>
          <p:cNvSpPr txBox="1"/>
          <p:nvPr/>
        </p:nvSpPr>
        <p:spPr>
          <a:xfrm>
            <a:off x="2016885" y="2618674"/>
            <a:ext cx="2350322" cy="492443"/>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Baselines support long-term outcome evaluation</a:t>
            </a:r>
            <a:endParaRPr lang="en-GB" sz="1300" b="1">
              <a:solidFill>
                <a:srgbClr val="010203"/>
              </a:solidFill>
              <a:latin typeface="Lato" panose="020F0502020204030203" pitchFamily="34" charset="0"/>
              <a:ea typeface="Lato" panose="020F0502020204030203" pitchFamily="34" charset="0"/>
              <a:cs typeface="Lato" panose="020F0502020204030203" pitchFamily="34" charset="0"/>
            </a:endParaRPr>
          </a:p>
        </p:txBody>
      </p:sp>
      <p:sp>
        <p:nvSpPr>
          <p:cNvPr id="4" name="Rectangle 3">
            <a:extLst>
              <a:ext uri="{FF2B5EF4-FFF2-40B4-BE49-F238E27FC236}">
                <a16:creationId xmlns:a16="http://schemas.microsoft.com/office/drawing/2014/main" id="{4CF88E39-F359-272C-CFBA-D0192EA76596}"/>
              </a:ext>
            </a:extLst>
          </p:cNvPr>
          <p:cNvSpPr/>
          <p:nvPr/>
        </p:nvSpPr>
        <p:spPr>
          <a:xfrm>
            <a:off x="6883897" y="1917700"/>
            <a:ext cx="4889003" cy="4656220"/>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EDB7EA54-2C34-71EB-E622-0F4874D255D5}"/>
              </a:ext>
            </a:extLst>
          </p:cNvPr>
          <p:cNvSpPr/>
          <p:nvPr/>
        </p:nvSpPr>
        <p:spPr>
          <a:xfrm>
            <a:off x="2006958" y="1978975"/>
            <a:ext cx="2389507" cy="4656220"/>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8734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E93AD-98ED-3A36-4C7D-16AB863499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9F9768-7BEC-21FC-81B0-258A3F19D434}"/>
              </a:ext>
            </a:extLst>
          </p:cNvPr>
          <p:cNvSpPr>
            <a:spLocks noGrp="1"/>
          </p:cNvSpPr>
          <p:nvPr>
            <p:ph type="title"/>
          </p:nvPr>
        </p:nvSpPr>
        <p:spPr/>
        <p:txBody>
          <a:bodyPr>
            <a:normAutofit/>
          </a:bodyPr>
          <a:lstStyle/>
          <a:p>
            <a:r>
              <a:rPr lang="en-GB" sz="3200" dirty="0"/>
              <a:t>Focus Area #5: Stakeholder Participation</a:t>
            </a:r>
          </a:p>
        </p:txBody>
      </p:sp>
      <p:sp>
        <p:nvSpPr>
          <p:cNvPr id="21" name="Text Placeholder 23">
            <a:extLst>
              <a:ext uri="{FF2B5EF4-FFF2-40B4-BE49-F238E27FC236}">
                <a16:creationId xmlns:a16="http://schemas.microsoft.com/office/drawing/2014/main" id="{BB0F3062-A6BC-9B72-B87D-0B364B4B8D8B}"/>
              </a:ext>
            </a:extLst>
          </p:cNvPr>
          <p:cNvSpPr txBox="1">
            <a:spLocks/>
          </p:cNvSpPr>
          <p:nvPr/>
        </p:nvSpPr>
        <p:spPr>
          <a:xfrm>
            <a:off x="5105334" y="1726949"/>
            <a:ext cx="2252362" cy="63327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000"/>
              </a:spcBef>
              <a:spcAft>
                <a:spcPts val="0"/>
              </a:spcAft>
              <a:buClr>
                <a:srgbClr val="4CAA6D"/>
              </a:buClr>
              <a:buSzPct val="60000"/>
              <a:buFont typeface="System Font Regular"/>
              <a:buNone/>
              <a:tabLst/>
              <a:defRPr/>
            </a:pPr>
            <a:endParaRPr kumimoji="0" lang="en-GB" sz="1400" b="0" i="0" u="none" strike="noStrike" kern="1200" cap="none" spc="0" normalizeH="0" baseline="0" noProof="0">
              <a:ln>
                <a:noFill/>
              </a:ln>
              <a:solidFill>
                <a:srgbClr val="1E4E5B"/>
              </a:solidFill>
              <a:effectLst/>
              <a:uLnTx/>
              <a:uFillTx/>
              <a:latin typeface="DM Sans 14pt Medium" pitchFamily="2" charset="77"/>
              <a:ea typeface="+mn-ea"/>
              <a:cs typeface="+mn-cs"/>
            </a:endParaRPr>
          </a:p>
        </p:txBody>
      </p:sp>
      <p:sp>
        <p:nvSpPr>
          <p:cNvPr id="22" name="Text Placeholder 23">
            <a:extLst>
              <a:ext uri="{FF2B5EF4-FFF2-40B4-BE49-F238E27FC236}">
                <a16:creationId xmlns:a16="http://schemas.microsoft.com/office/drawing/2014/main" id="{2FB07A78-D7D5-646A-1F06-6519BBE084A3}"/>
              </a:ext>
            </a:extLst>
          </p:cNvPr>
          <p:cNvSpPr txBox="1">
            <a:spLocks/>
          </p:cNvSpPr>
          <p:nvPr/>
        </p:nvSpPr>
        <p:spPr>
          <a:xfrm>
            <a:off x="5105334" y="1726949"/>
            <a:ext cx="2252362" cy="63327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000"/>
              </a:spcBef>
              <a:spcAft>
                <a:spcPts val="0"/>
              </a:spcAft>
              <a:buClr>
                <a:srgbClr val="4CAA6D"/>
              </a:buClr>
              <a:buSzPct val="60000"/>
              <a:buFont typeface="System Font Regular"/>
              <a:buNone/>
              <a:tabLst/>
              <a:defRPr/>
            </a:pPr>
            <a:endParaRPr kumimoji="0" lang="en-GB" sz="1400" b="0" i="0" u="none" strike="noStrike" kern="1200" cap="none" spc="0" normalizeH="0" baseline="0" noProof="0">
              <a:ln>
                <a:noFill/>
              </a:ln>
              <a:solidFill>
                <a:srgbClr val="1E4E5B"/>
              </a:solidFill>
              <a:effectLst/>
              <a:uLnTx/>
              <a:uFillTx/>
              <a:latin typeface="DM Sans 14pt Medium" pitchFamily="2" charset="77"/>
              <a:ea typeface="+mn-ea"/>
              <a:cs typeface="+mn-cs"/>
            </a:endParaRPr>
          </a:p>
        </p:txBody>
      </p:sp>
      <p:sp>
        <p:nvSpPr>
          <p:cNvPr id="23" name="Text Placeholder 23">
            <a:extLst>
              <a:ext uri="{FF2B5EF4-FFF2-40B4-BE49-F238E27FC236}">
                <a16:creationId xmlns:a16="http://schemas.microsoft.com/office/drawing/2014/main" id="{5ED62F9A-CE05-9B4C-18D9-8844A5914DFD}"/>
              </a:ext>
            </a:extLst>
          </p:cNvPr>
          <p:cNvSpPr txBox="1">
            <a:spLocks/>
          </p:cNvSpPr>
          <p:nvPr/>
        </p:nvSpPr>
        <p:spPr>
          <a:xfrm>
            <a:off x="5105334" y="1726949"/>
            <a:ext cx="2252362" cy="63327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000"/>
              </a:spcBef>
              <a:spcAft>
                <a:spcPts val="0"/>
              </a:spcAft>
              <a:buClr>
                <a:srgbClr val="4CAA6D"/>
              </a:buClr>
              <a:buSzPct val="60000"/>
              <a:buFont typeface="System Font Regular"/>
              <a:buNone/>
              <a:tabLst/>
              <a:defRPr/>
            </a:pPr>
            <a:endParaRPr kumimoji="0" lang="en-GB" sz="1400" b="0" i="0" u="none" strike="noStrike" kern="1200" cap="none" spc="0" normalizeH="0" baseline="0" noProof="0">
              <a:ln>
                <a:noFill/>
              </a:ln>
              <a:solidFill>
                <a:srgbClr val="1E4E5B"/>
              </a:solidFill>
              <a:effectLst/>
              <a:uLnTx/>
              <a:uFillTx/>
              <a:latin typeface="DM Sans 14pt Medium" pitchFamily="2" charset="77"/>
              <a:ea typeface="+mn-ea"/>
              <a:cs typeface="+mn-cs"/>
            </a:endParaRPr>
          </a:p>
        </p:txBody>
      </p:sp>
      <p:graphicFrame>
        <p:nvGraphicFramePr>
          <p:cNvPr id="90" name="Table 89">
            <a:extLst>
              <a:ext uri="{FF2B5EF4-FFF2-40B4-BE49-F238E27FC236}">
                <a16:creationId xmlns:a16="http://schemas.microsoft.com/office/drawing/2014/main" id="{6B373087-45D7-9250-EECB-AEC16954714D}"/>
              </a:ext>
            </a:extLst>
          </p:cNvPr>
          <p:cNvGraphicFramePr>
            <a:graphicFrameLocks noGrp="1"/>
          </p:cNvGraphicFramePr>
          <p:nvPr>
            <p:extLst>
              <p:ext uri="{D42A27DB-BD31-4B8C-83A1-F6EECF244321}">
                <p14:modId xmlns:p14="http://schemas.microsoft.com/office/powerpoint/2010/main" val="2502548433"/>
              </p:ext>
            </p:extLst>
          </p:nvPr>
        </p:nvGraphicFramePr>
        <p:xfrm>
          <a:off x="9683085" y="9698"/>
          <a:ext cx="2500380" cy="823844"/>
        </p:xfrm>
        <a:graphic>
          <a:graphicData uri="http://schemas.openxmlformats.org/drawingml/2006/table">
            <a:tbl>
              <a:tblPr/>
              <a:tblGrid>
                <a:gridCol w="1250190">
                  <a:extLst>
                    <a:ext uri="{9D8B030D-6E8A-4147-A177-3AD203B41FA5}">
                      <a16:colId xmlns:a16="http://schemas.microsoft.com/office/drawing/2014/main" val="1771977462"/>
                    </a:ext>
                  </a:extLst>
                </a:gridCol>
                <a:gridCol w="1250190">
                  <a:extLst>
                    <a:ext uri="{9D8B030D-6E8A-4147-A177-3AD203B41FA5}">
                      <a16:colId xmlns:a16="http://schemas.microsoft.com/office/drawing/2014/main" val="2245242497"/>
                    </a:ext>
                  </a:extLst>
                </a:gridCol>
              </a:tblGrid>
              <a:tr h="320080">
                <a:tc>
                  <a:txBody>
                    <a:bodyPr/>
                    <a:lstStyle>
                      <a:lvl1pPr marL="0" algn="l" defTabSz="914400" rtl="0" eaLnBrk="1" latinLnBrk="0" hangingPunct="1">
                        <a:defRPr sz="1800" kern="1200">
                          <a:solidFill>
                            <a:schemeClr val="tx1"/>
                          </a:solidFill>
                          <a:latin typeface="DM Sans 14pt"/>
                        </a:defRPr>
                      </a:lvl1pPr>
                      <a:lvl2pPr marL="457200" algn="l" defTabSz="914400" rtl="0" eaLnBrk="1" latinLnBrk="0" hangingPunct="1">
                        <a:defRPr sz="1800" kern="1200">
                          <a:solidFill>
                            <a:schemeClr val="tx1"/>
                          </a:solidFill>
                          <a:latin typeface="DM Sans 14pt"/>
                        </a:defRPr>
                      </a:lvl2pPr>
                      <a:lvl3pPr marL="914400" algn="l" defTabSz="914400" rtl="0" eaLnBrk="1" latinLnBrk="0" hangingPunct="1">
                        <a:defRPr sz="1800" kern="1200">
                          <a:solidFill>
                            <a:schemeClr val="tx1"/>
                          </a:solidFill>
                          <a:latin typeface="DM Sans 14pt"/>
                        </a:defRPr>
                      </a:lvl3pPr>
                      <a:lvl4pPr marL="1371600" algn="l" defTabSz="914400" rtl="0" eaLnBrk="1" latinLnBrk="0" hangingPunct="1">
                        <a:defRPr sz="1800" kern="1200">
                          <a:solidFill>
                            <a:schemeClr val="tx1"/>
                          </a:solidFill>
                          <a:latin typeface="DM Sans 14pt"/>
                        </a:defRPr>
                      </a:lvl4pPr>
                      <a:lvl5pPr marL="1828800" algn="l" defTabSz="914400" rtl="0" eaLnBrk="1" latinLnBrk="0" hangingPunct="1">
                        <a:defRPr sz="1800" kern="1200">
                          <a:solidFill>
                            <a:schemeClr val="tx1"/>
                          </a:solidFill>
                          <a:latin typeface="DM Sans 14pt"/>
                        </a:defRPr>
                      </a:lvl5pPr>
                      <a:lvl6pPr marL="2286000" algn="l" defTabSz="914400" rtl="0" eaLnBrk="1" latinLnBrk="0" hangingPunct="1">
                        <a:defRPr sz="1800" kern="1200">
                          <a:solidFill>
                            <a:schemeClr val="tx1"/>
                          </a:solidFill>
                          <a:latin typeface="DM Sans 14pt"/>
                        </a:defRPr>
                      </a:lvl6pPr>
                      <a:lvl7pPr marL="2743200" algn="l" defTabSz="914400" rtl="0" eaLnBrk="1" latinLnBrk="0" hangingPunct="1">
                        <a:defRPr sz="1800" kern="1200">
                          <a:solidFill>
                            <a:schemeClr val="tx1"/>
                          </a:solidFill>
                          <a:latin typeface="DM Sans 14pt"/>
                        </a:defRPr>
                      </a:lvl7pPr>
                      <a:lvl8pPr marL="3200400" algn="l" defTabSz="914400" rtl="0" eaLnBrk="1" latinLnBrk="0" hangingPunct="1">
                        <a:defRPr sz="1800" kern="1200">
                          <a:solidFill>
                            <a:schemeClr val="tx1"/>
                          </a:solidFill>
                          <a:latin typeface="DM Sans 14pt"/>
                        </a:defRPr>
                      </a:lvl8pPr>
                      <a:lvl9pPr marL="3657600" algn="l" defTabSz="914400" rtl="0" eaLnBrk="1" latinLnBrk="0" hangingPunct="1">
                        <a:defRPr sz="1800" kern="1200">
                          <a:solidFill>
                            <a:schemeClr val="tx1"/>
                          </a:solidFill>
                          <a:latin typeface="DM Sans 14pt"/>
                        </a:defRPr>
                      </a:lvl9pPr>
                    </a:lstStyle>
                    <a:p>
                      <a:pPr algn="ctr">
                        <a:buNone/>
                      </a:pPr>
                      <a:r>
                        <a:rPr lang="en-US" sz="1200" b="1">
                          <a:solidFill>
                            <a:schemeClr val="bg1"/>
                          </a:solidFill>
                          <a:effectLst/>
                        </a:rPr>
                        <a:t>Primary focus area relevance</a:t>
                      </a:r>
                    </a:p>
                  </a:txBody>
                  <a:tcPr marR="0" anchor="ctr">
                    <a:lnL w="19050" cap="flat" cmpd="sng" algn="ctr">
                      <a:solidFill>
                        <a:srgbClr val="010203"/>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010203"/>
                      </a:solidFill>
                      <a:prstDash val="solid"/>
                      <a:round/>
                      <a:headEnd type="none" w="med" len="med"/>
                      <a:tailEnd type="none" w="med" len="med"/>
                    </a:lnT>
                    <a:lnB w="19050" cap="flat" cmpd="sng" algn="ctr">
                      <a:solidFill>
                        <a:srgbClr val="010203"/>
                      </a:solidFill>
                      <a:prstDash val="solid"/>
                      <a:round/>
                      <a:headEnd type="none" w="med" len="med"/>
                      <a:tailEnd type="none" w="med" len="med"/>
                    </a:lnB>
                    <a:lnTlToBr w="12700" cmpd="sng">
                      <a:noFill/>
                      <a:prstDash val="solid"/>
                    </a:lnTlToBr>
                    <a:lnBlToTr w="12700" cmpd="sng">
                      <a:noFill/>
                      <a:prstDash val="solid"/>
                    </a:lnBlToTr>
                    <a:solidFill>
                      <a:srgbClr val="53D27F"/>
                    </a:solidFill>
                  </a:tcPr>
                </a:tc>
                <a:tc>
                  <a:txBody>
                    <a:bodyPr/>
                    <a:lstStyle>
                      <a:lvl1pPr marL="0" algn="l" defTabSz="914400" rtl="0" eaLnBrk="1" latinLnBrk="0" hangingPunct="1">
                        <a:defRPr sz="1800" kern="1200">
                          <a:solidFill>
                            <a:schemeClr val="tx1"/>
                          </a:solidFill>
                          <a:latin typeface="DM Sans 14pt"/>
                        </a:defRPr>
                      </a:lvl1pPr>
                      <a:lvl2pPr marL="457200" algn="l" defTabSz="914400" rtl="0" eaLnBrk="1" latinLnBrk="0" hangingPunct="1">
                        <a:defRPr sz="1800" kern="1200">
                          <a:solidFill>
                            <a:schemeClr val="tx1"/>
                          </a:solidFill>
                          <a:latin typeface="DM Sans 14pt"/>
                        </a:defRPr>
                      </a:lvl2pPr>
                      <a:lvl3pPr marL="914400" algn="l" defTabSz="914400" rtl="0" eaLnBrk="1" latinLnBrk="0" hangingPunct="1">
                        <a:defRPr sz="1800" kern="1200">
                          <a:solidFill>
                            <a:schemeClr val="tx1"/>
                          </a:solidFill>
                          <a:latin typeface="DM Sans 14pt"/>
                        </a:defRPr>
                      </a:lvl3pPr>
                      <a:lvl4pPr marL="1371600" algn="l" defTabSz="914400" rtl="0" eaLnBrk="1" latinLnBrk="0" hangingPunct="1">
                        <a:defRPr sz="1800" kern="1200">
                          <a:solidFill>
                            <a:schemeClr val="tx1"/>
                          </a:solidFill>
                          <a:latin typeface="DM Sans 14pt"/>
                        </a:defRPr>
                      </a:lvl4pPr>
                      <a:lvl5pPr marL="1828800" algn="l" defTabSz="914400" rtl="0" eaLnBrk="1" latinLnBrk="0" hangingPunct="1">
                        <a:defRPr sz="1800" kern="1200">
                          <a:solidFill>
                            <a:schemeClr val="tx1"/>
                          </a:solidFill>
                          <a:latin typeface="DM Sans 14pt"/>
                        </a:defRPr>
                      </a:lvl5pPr>
                      <a:lvl6pPr marL="2286000" algn="l" defTabSz="914400" rtl="0" eaLnBrk="1" latinLnBrk="0" hangingPunct="1">
                        <a:defRPr sz="1800" kern="1200">
                          <a:solidFill>
                            <a:schemeClr val="tx1"/>
                          </a:solidFill>
                          <a:latin typeface="DM Sans 14pt"/>
                        </a:defRPr>
                      </a:lvl6pPr>
                      <a:lvl7pPr marL="2743200" algn="l" defTabSz="914400" rtl="0" eaLnBrk="1" latinLnBrk="0" hangingPunct="1">
                        <a:defRPr sz="1800" kern="1200">
                          <a:solidFill>
                            <a:schemeClr val="tx1"/>
                          </a:solidFill>
                          <a:latin typeface="DM Sans 14pt"/>
                        </a:defRPr>
                      </a:lvl7pPr>
                      <a:lvl8pPr marL="3200400" algn="l" defTabSz="914400" rtl="0" eaLnBrk="1" latinLnBrk="0" hangingPunct="1">
                        <a:defRPr sz="1800" kern="1200">
                          <a:solidFill>
                            <a:schemeClr val="tx1"/>
                          </a:solidFill>
                          <a:latin typeface="DM Sans 14pt"/>
                        </a:defRPr>
                      </a:lvl8pPr>
                      <a:lvl9pPr marL="3657600" algn="l" defTabSz="914400" rtl="0" eaLnBrk="1" latinLnBrk="0" hangingPunct="1">
                        <a:defRPr sz="1800" kern="1200">
                          <a:solidFill>
                            <a:schemeClr val="tx1"/>
                          </a:solidFill>
                          <a:latin typeface="DM Sans 14pt"/>
                        </a:defRPr>
                      </a:lvl9pPr>
                    </a:lstStyle>
                    <a:p>
                      <a:pPr fontAlgn="t">
                        <a:lnSpc>
                          <a:spcPts val="1500"/>
                        </a:lnSpc>
                        <a:buNone/>
                      </a:pPr>
                      <a:endParaRPr lang="en-US" sz="1200" b="0" i="0">
                        <a:effectLst/>
                        <a:latin typeface="Segoe UI" panose="020B0502040204020203" pitchFamily="34" charset="0"/>
                      </a:endParaRPr>
                    </a:p>
                  </a:txBody>
                  <a:tcPr marR="0" anchor="ctr">
                    <a:lnL w="19050" cap="flat" cmpd="sng" algn="ctr">
                      <a:noFill/>
                      <a:prstDash val="solid"/>
                      <a:round/>
                      <a:headEnd type="none" w="med" len="med"/>
                      <a:tailEnd type="none" w="med" len="med"/>
                    </a:lnL>
                    <a:lnR w="19050" cap="flat" cmpd="sng" algn="ctr">
                      <a:solidFill>
                        <a:srgbClr val="010203"/>
                      </a:solidFill>
                      <a:prstDash val="solid"/>
                      <a:round/>
                      <a:headEnd type="none" w="med" len="med"/>
                      <a:tailEnd type="none" w="med" len="med"/>
                    </a:lnR>
                    <a:lnT w="19050" cap="flat" cmpd="sng" algn="ctr">
                      <a:solidFill>
                        <a:srgbClr val="010203"/>
                      </a:solidFill>
                      <a:prstDash val="solid"/>
                      <a:round/>
                      <a:headEnd type="none" w="med" len="med"/>
                      <a:tailEnd type="none" w="med" len="med"/>
                    </a:lnT>
                    <a:lnB w="19050" cap="flat" cmpd="sng" algn="ctr">
                      <a:solidFill>
                        <a:srgbClr val="010203"/>
                      </a:solidFill>
                      <a:prstDash val="solid"/>
                      <a:round/>
                      <a:headEnd type="none" w="med" len="med"/>
                      <a:tailEnd type="none" w="med" len="med"/>
                    </a:lnB>
                    <a:lnTlToBr w="12700" cmpd="sng">
                      <a:noFill/>
                      <a:prstDash val="solid"/>
                    </a:lnTlToBr>
                    <a:lnBlToTr w="12700" cmpd="sng">
                      <a:noFill/>
                      <a:prstDash val="solid"/>
                    </a:lnBlToTr>
                    <a:solidFill>
                      <a:srgbClr val="53D27F"/>
                    </a:solidFill>
                  </a:tcPr>
                </a:tc>
                <a:extLst>
                  <a:ext uri="{0D108BD9-81ED-4DB2-BD59-A6C34878D82A}">
                    <a16:rowId xmlns:a16="http://schemas.microsoft.com/office/drawing/2014/main" val="1349671937"/>
                  </a:ext>
                </a:extLst>
              </a:tr>
              <a:tr h="366644">
                <a:tc gridSpan="2">
                  <a:txBody>
                    <a:bodyPr/>
                    <a:lstStyle>
                      <a:lvl1pPr marL="0" algn="l" defTabSz="914400" rtl="0" eaLnBrk="1" latinLnBrk="0" hangingPunct="1">
                        <a:defRPr sz="1800" kern="1200">
                          <a:solidFill>
                            <a:schemeClr val="tx1"/>
                          </a:solidFill>
                          <a:latin typeface="DM Sans 14pt"/>
                        </a:defRPr>
                      </a:lvl1pPr>
                      <a:lvl2pPr marL="457200" algn="l" defTabSz="914400" rtl="0" eaLnBrk="1" latinLnBrk="0" hangingPunct="1">
                        <a:defRPr sz="1800" kern="1200">
                          <a:solidFill>
                            <a:schemeClr val="tx1"/>
                          </a:solidFill>
                          <a:latin typeface="DM Sans 14pt"/>
                        </a:defRPr>
                      </a:lvl2pPr>
                      <a:lvl3pPr marL="914400" algn="l" defTabSz="914400" rtl="0" eaLnBrk="1" latinLnBrk="0" hangingPunct="1">
                        <a:defRPr sz="1800" kern="1200">
                          <a:solidFill>
                            <a:schemeClr val="tx1"/>
                          </a:solidFill>
                          <a:latin typeface="DM Sans 14pt"/>
                        </a:defRPr>
                      </a:lvl3pPr>
                      <a:lvl4pPr marL="1371600" algn="l" defTabSz="914400" rtl="0" eaLnBrk="1" latinLnBrk="0" hangingPunct="1">
                        <a:defRPr sz="1800" kern="1200">
                          <a:solidFill>
                            <a:schemeClr val="tx1"/>
                          </a:solidFill>
                          <a:latin typeface="DM Sans 14pt"/>
                        </a:defRPr>
                      </a:lvl4pPr>
                      <a:lvl5pPr marL="1828800" algn="l" defTabSz="914400" rtl="0" eaLnBrk="1" latinLnBrk="0" hangingPunct="1">
                        <a:defRPr sz="1800" kern="1200">
                          <a:solidFill>
                            <a:schemeClr val="tx1"/>
                          </a:solidFill>
                          <a:latin typeface="DM Sans 14pt"/>
                        </a:defRPr>
                      </a:lvl5pPr>
                      <a:lvl6pPr marL="2286000" algn="l" defTabSz="914400" rtl="0" eaLnBrk="1" latinLnBrk="0" hangingPunct="1">
                        <a:defRPr sz="1800" kern="1200">
                          <a:solidFill>
                            <a:schemeClr val="tx1"/>
                          </a:solidFill>
                          <a:latin typeface="DM Sans 14pt"/>
                        </a:defRPr>
                      </a:lvl6pPr>
                      <a:lvl7pPr marL="2743200" algn="l" defTabSz="914400" rtl="0" eaLnBrk="1" latinLnBrk="0" hangingPunct="1">
                        <a:defRPr sz="1800" kern="1200">
                          <a:solidFill>
                            <a:schemeClr val="tx1"/>
                          </a:solidFill>
                          <a:latin typeface="DM Sans 14pt"/>
                        </a:defRPr>
                      </a:lvl7pPr>
                      <a:lvl8pPr marL="3200400" algn="l" defTabSz="914400" rtl="0" eaLnBrk="1" latinLnBrk="0" hangingPunct="1">
                        <a:defRPr sz="1800" kern="1200">
                          <a:solidFill>
                            <a:schemeClr val="tx1"/>
                          </a:solidFill>
                          <a:latin typeface="DM Sans 14pt"/>
                        </a:defRPr>
                      </a:lvl8pPr>
                      <a:lvl9pPr marL="3657600" algn="l" defTabSz="914400" rtl="0" eaLnBrk="1" latinLnBrk="0" hangingPunct="1">
                        <a:defRPr sz="1800" kern="1200">
                          <a:solidFill>
                            <a:schemeClr val="tx1"/>
                          </a:solidFill>
                          <a:latin typeface="DM Sans 14pt"/>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r>
                        <a:rPr lang="en-US" sz="1000" b="1">
                          <a:effectLst/>
                        </a:rPr>
                        <a:t>Key: </a:t>
                      </a:r>
                      <a:r>
                        <a:rPr lang="en-US" sz="1000">
                          <a:effectLst/>
                        </a:rPr>
                        <a:t>Project =           </a:t>
                      </a:r>
                      <a:r>
                        <a:rPr lang="en-US" sz="1000" err="1">
                          <a:effectLst/>
                        </a:rPr>
                        <a:t>Organisation</a:t>
                      </a:r>
                      <a:r>
                        <a:rPr lang="en-US" sz="1000">
                          <a:effectLst/>
                        </a:rPr>
                        <a:t> =</a:t>
                      </a:r>
                      <a:endParaRPr lang="en-US" sz="1000" b="0" i="0">
                        <a:effectLst/>
                        <a:latin typeface="Segoe UI" panose="020B0502040204020203"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1020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D27F">
                        <a:lumMod val="20000"/>
                        <a:lumOff val="80000"/>
                        <a:alpha val="50000"/>
                      </a:srgbClr>
                    </a:solidFill>
                  </a:tcPr>
                </a:tc>
                <a:tc hMerge="1">
                  <a:txBody>
                    <a:bodyPr/>
                    <a:lstStyle/>
                    <a:p>
                      <a:pPr fontAlgn="t">
                        <a:lnSpc>
                          <a:spcPts val="1500"/>
                        </a:lnSpc>
                        <a:buNone/>
                      </a:pPr>
                      <a:endParaRPr lang="en-US" sz="1200" b="0" i="0">
                        <a:effectLst/>
                        <a:latin typeface="Segoe UI" panose="020B0502040204020203" pitchFamily="34" charset="0"/>
                      </a:endParaRPr>
                    </a:p>
                  </a:txBody>
                  <a:tcPr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50000"/>
                      </a:schemeClr>
                    </a:solidFill>
                  </a:tcPr>
                </a:tc>
                <a:extLst>
                  <a:ext uri="{0D108BD9-81ED-4DB2-BD59-A6C34878D82A}">
                    <a16:rowId xmlns:a16="http://schemas.microsoft.com/office/drawing/2014/main" val="2181967653"/>
                  </a:ext>
                </a:extLst>
              </a:tr>
            </a:tbl>
          </a:graphicData>
        </a:graphic>
      </p:graphicFrame>
      <p:sp>
        <p:nvSpPr>
          <p:cNvPr id="91" name="Rectangle 90">
            <a:extLst>
              <a:ext uri="{FF2B5EF4-FFF2-40B4-BE49-F238E27FC236}">
                <a16:creationId xmlns:a16="http://schemas.microsoft.com/office/drawing/2014/main" id="{75DF00EA-54B3-E4B6-801F-87FFF5CC8684}"/>
              </a:ext>
            </a:extLst>
          </p:cNvPr>
          <p:cNvSpPr/>
          <p:nvPr/>
        </p:nvSpPr>
        <p:spPr>
          <a:xfrm>
            <a:off x="11873272" y="554983"/>
            <a:ext cx="182880" cy="182880"/>
          </a:xfrm>
          <a:prstGeom prst="rect">
            <a:avLst/>
          </a:prstGeom>
          <a:pattFill prst="pct8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92" name="Rectangle 91">
            <a:extLst>
              <a:ext uri="{FF2B5EF4-FFF2-40B4-BE49-F238E27FC236}">
                <a16:creationId xmlns:a16="http://schemas.microsoft.com/office/drawing/2014/main" id="{745F77F2-3214-5C58-5E97-F1A63FB998B2}"/>
              </a:ext>
            </a:extLst>
          </p:cNvPr>
          <p:cNvSpPr/>
          <p:nvPr/>
        </p:nvSpPr>
        <p:spPr>
          <a:xfrm>
            <a:off x="10642695" y="552319"/>
            <a:ext cx="182880" cy="182880"/>
          </a:xfrm>
          <a:prstGeom prst="rect">
            <a:avLst/>
          </a:prstGeom>
          <a:pattFill prst="pct10">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93" name="Rectangle 92">
            <a:extLst>
              <a:ext uri="{FF2B5EF4-FFF2-40B4-BE49-F238E27FC236}">
                <a16:creationId xmlns:a16="http://schemas.microsoft.com/office/drawing/2014/main" id="{D4BA40DD-A13F-8AD5-CE48-7DC5617AD35A}"/>
              </a:ext>
            </a:extLst>
          </p:cNvPr>
          <p:cNvSpPr/>
          <p:nvPr/>
        </p:nvSpPr>
        <p:spPr>
          <a:xfrm>
            <a:off x="11315628" y="89408"/>
            <a:ext cx="274320" cy="274320"/>
          </a:xfrm>
          <a:prstGeom prst="rect">
            <a:avLst/>
          </a:prstGeom>
          <a:pattFill prst="pct5">
            <a:fgClr>
              <a:srgbClr val="4CAA6D"/>
            </a:fgClr>
            <a:bgClr>
              <a:srgbClr val="FFFFFF"/>
            </a:bgClr>
          </a:pattFill>
          <a:ln w="12700" cap="flat" cmpd="sng" algn="ctr">
            <a:solidFill>
              <a:srgbClr val="010203"/>
            </a:solid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Text Placeholder 18">
            <a:extLst>
              <a:ext uri="{FF2B5EF4-FFF2-40B4-BE49-F238E27FC236}">
                <a16:creationId xmlns:a16="http://schemas.microsoft.com/office/drawing/2014/main" id="{65F7D17E-F94C-0629-4C09-F87B654A834E}"/>
              </a:ext>
            </a:extLst>
          </p:cNvPr>
          <p:cNvSpPr txBox="1">
            <a:spLocks/>
          </p:cNvSpPr>
          <p:nvPr/>
        </p:nvSpPr>
        <p:spPr>
          <a:xfrm>
            <a:off x="4479665" y="2322535"/>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Good Practice Criteria</a:t>
            </a:r>
          </a:p>
        </p:txBody>
      </p:sp>
      <p:sp>
        <p:nvSpPr>
          <p:cNvPr id="4" name="Text Placeholder 20">
            <a:extLst>
              <a:ext uri="{FF2B5EF4-FFF2-40B4-BE49-F238E27FC236}">
                <a16:creationId xmlns:a16="http://schemas.microsoft.com/office/drawing/2014/main" id="{CBC3E5B8-1B46-859D-2684-394DA1EB2F6D}"/>
              </a:ext>
            </a:extLst>
          </p:cNvPr>
          <p:cNvSpPr txBox="1">
            <a:spLocks/>
          </p:cNvSpPr>
          <p:nvPr/>
        </p:nvSpPr>
        <p:spPr>
          <a:xfrm>
            <a:off x="2035828" y="2322535"/>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Good Practice Criteria</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endParaRPr kumimoji="0" lang="en-GB" sz="1300" b="0"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11113" marR="0" lvl="0" indent="0" algn="ctr"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endParaRPr kumimoji="0" lang="en-GB" sz="1300" b="1"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11113" marR="0" lvl="0" indent="0" algn="ctr"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endParaRPr kumimoji="0" lang="en-GB" sz="1300" b="1"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endParaRPr kumimoji="0" lang="en-GB" sz="1300" b="1" i="0" u="none" strike="noStrike" kern="1200" cap="none" spc="0" normalizeH="0" baseline="0" noProof="0" dirty="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5" name="Text Placeholder 21">
            <a:extLst>
              <a:ext uri="{FF2B5EF4-FFF2-40B4-BE49-F238E27FC236}">
                <a16:creationId xmlns:a16="http://schemas.microsoft.com/office/drawing/2014/main" id="{CF42C134-BEFD-2516-C1A3-11E7AC7E1170}"/>
              </a:ext>
            </a:extLst>
          </p:cNvPr>
          <p:cNvSpPr txBox="1">
            <a:spLocks/>
          </p:cNvSpPr>
          <p:nvPr/>
        </p:nvSpPr>
        <p:spPr>
          <a:xfrm>
            <a:off x="1990450" y="2032902"/>
            <a:ext cx="2362511"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400" b="0" i="0" u="none" strike="noStrike" kern="1200" cap="none" spc="0" normalizeH="0" baseline="0" noProof="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rPr>
              <a:t>Stakeholder Understanding</a:t>
            </a:r>
          </a:p>
        </p:txBody>
      </p:sp>
      <p:sp>
        <p:nvSpPr>
          <p:cNvPr id="6" name="Text Placeholder 22">
            <a:extLst>
              <a:ext uri="{FF2B5EF4-FFF2-40B4-BE49-F238E27FC236}">
                <a16:creationId xmlns:a16="http://schemas.microsoft.com/office/drawing/2014/main" id="{FCBC8426-CB59-F3A0-9DA3-B090D1A00617}"/>
              </a:ext>
            </a:extLst>
          </p:cNvPr>
          <p:cNvSpPr txBox="1">
            <a:spLocks/>
          </p:cNvSpPr>
          <p:nvPr/>
        </p:nvSpPr>
        <p:spPr>
          <a:xfrm>
            <a:off x="4456693" y="2032902"/>
            <a:ext cx="2281684"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400" b="0" i="0" u="none" strike="noStrike" kern="1200" cap="none" spc="0" normalizeH="0" baseline="0" noProof="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rPr>
              <a:t>Access to Information</a:t>
            </a:r>
          </a:p>
        </p:txBody>
      </p:sp>
      <p:sp>
        <p:nvSpPr>
          <p:cNvPr id="7" name="Text Placeholder 17">
            <a:extLst>
              <a:ext uri="{FF2B5EF4-FFF2-40B4-BE49-F238E27FC236}">
                <a16:creationId xmlns:a16="http://schemas.microsoft.com/office/drawing/2014/main" id="{A1D6EBB0-2C9D-8511-3044-C7FA95AC12BE}"/>
              </a:ext>
            </a:extLst>
          </p:cNvPr>
          <p:cNvSpPr txBox="1">
            <a:spLocks/>
          </p:cNvSpPr>
          <p:nvPr/>
        </p:nvSpPr>
        <p:spPr>
          <a:xfrm>
            <a:off x="6929533" y="2322535"/>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Good Practice Criteria</a:t>
            </a:r>
          </a:p>
        </p:txBody>
      </p:sp>
      <p:sp>
        <p:nvSpPr>
          <p:cNvPr id="8" name="Text Placeholder 20">
            <a:extLst>
              <a:ext uri="{FF2B5EF4-FFF2-40B4-BE49-F238E27FC236}">
                <a16:creationId xmlns:a16="http://schemas.microsoft.com/office/drawing/2014/main" id="{E2889AC9-0384-D73F-1A0C-A8C0F6FDEA39}"/>
              </a:ext>
            </a:extLst>
          </p:cNvPr>
          <p:cNvSpPr txBox="1">
            <a:spLocks/>
          </p:cNvSpPr>
          <p:nvPr/>
        </p:nvSpPr>
        <p:spPr>
          <a:xfrm>
            <a:off x="9360460" y="2322535"/>
            <a:ext cx="2286000" cy="2928414"/>
          </a:xfrm>
          <a:prstGeom prst="rect">
            <a:avLst/>
          </a:prstGeom>
          <a:solidFill>
            <a:srgbClr val="FFFFFF">
              <a:lumMod val="9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a:ln>
                  <a:noFill/>
                </a:ln>
                <a:solidFill>
                  <a:srgbClr val="010203"/>
                </a:solidFill>
                <a:effectLst/>
                <a:uLnTx/>
                <a:uFillTx/>
                <a:latin typeface="Lato" panose="020F0502020204030203" pitchFamily="34" charset="0"/>
                <a:ea typeface="Lato" panose="020F0502020204030203" pitchFamily="34" charset="0"/>
                <a:cs typeface="Lato" panose="020F0502020204030203" pitchFamily="34" charset="0"/>
              </a:rPr>
              <a:t>Good Practice Criteria</a:t>
            </a:r>
          </a:p>
        </p:txBody>
      </p:sp>
      <p:sp>
        <p:nvSpPr>
          <p:cNvPr id="9" name="Text Placeholder 21">
            <a:extLst>
              <a:ext uri="{FF2B5EF4-FFF2-40B4-BE49-F238E27FC236}">
                <a16:creationId xmlns:a16="http://schemas.microsoft.com/office/drawing/2014/main" id="{8B836292-77A3-1A81-7E87-4D75FD9B9532}"/>
              </a:ext>
            </a:extLst>
          </p:cNvPr>
          <p:cNvSpPr txBox="1">
            <a:spLocks/>
          </p:cNvSpPr>
          <p:nvPr/>
        </p:nvSpPr>
        <p:spPr>
          <a:xfrm>
            <a:off x="9357070" y="2026839"/>
            <a:ext cx="2286000"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400" b="0" i="0" u="none" strike="noStrike" kern="1200" cap="none" spc="0" normalizeH="0" baseline="0" noProof="0" dirty="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rPr>
              <a:t>Stakeholder Influence</a:t>
            </a:r>
          </a:p>
        </p:txBody>
      </p:sp>
      <p:sp>
        <p:nvSpPr>
          <p:cNvPr id="10" name="Text Placeholder 22">
            <a:extLst>
              <a:ext uri="{FF2B5EF4-FFF2-40B4-BE49-F238E27FC236}">
                <a16:creationId xmlns:a16="http://schemas.microsoft.com/office/drawing/2014/main" id="{A7295EB5-D307-35E7-4F42-240917F64E45}"/>
              </a:ext>
            </a:extLst>
          </p:cNvPr>
          <p:cNvSpPr txBox="1">
            <a:spLocks/>
          </p:cNvSpPr>
          <p:nvPr/>
        </p:nvSpPr>
        <p:spPr>
          <a:xfrm>
            <a:off x="6906881" y="2032902"/>
            <a:ext cx="2281684" cy="354255"/>
          </a:xfrm>
          <a:prstGeom prst="rect">
            <a:avLst/>
          </a:prstGeom>
        </p:spPr>
        <p:txBody>
          <a:bodyPr vert="horz" lIns="0" tIns="0" rIns="0" bIns="0" rtlCol="0" anchor="t">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200" b="0" i="0" kern="1200">
                <a:solidFill>
                  <a:schemeClr val="tx2"/>
                </a:solidFill>
                <a:latin typeface="DM Sans 14pt Medium"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48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48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4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ctr" defTabSz="914332" rtl="0"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400" b="0" i="0" u="none" strike="noStrike" kern="1200" cap="none" spc="0" normalizeH="0" baseline="0" noProof="0">
                <a:ln>
                  <a:noFill/>
                </a:ln>
                <a:solidFill>
                  <a:srgbClr val="1E4E5B"/>
                </a:solidFill>
                <a:effectLst/>
                <a:uLnTx/>
                <a:uFillTx/>
                <a:latin typeface="Lato" panose="020F0502020204030203" pitchFamily="34" charset="0"/>
                <a:ea typeface="Lato" panose="020F0502020204030203" pitchFamily="34" charset="0"/>
                <a:cs typeface="Lato" panose="020F0502020204030203" pitchFamily="34" charset="0"/>
              </a:rPr>
              <a:t>Dialogue and Collaboration</a:t>
            </a:r>
          </a:p>
        </p:txBody>
      </p:sp>
      <p:sp>
        <p:nvSpPr>
          <p:cNvPr id="25" name="Text Placeholder 20">
            <a:extLst>
              <a:ext uri="{FF2B5EF4-FFF2-40B4-BE49-F238E27FC236}">
                <a16:creationId xmlns:a16="http://schemas.microsoft.com/office/drawing/2014/main" id="{4FBE83CE-DA1A-B71A-D2BA-31CBFE1F0D5D}"/>
              </a:ext>
            </a:extLst>
          </p:cNvPr>
          <p:cNvSpPr txBox="1">
            <a:spLocks/>
          </p:cNvSpPr>
          <p:nvPr/>
        </p:nvSpPr>
        <p:spPr>
          <a:xfrm>
            <a:off x="2019007" y="5432024"/>
            <a:ext cx="2302821"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nb-NO" sz="13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Stakeholder maps; Stakeholder registers; Stakeholder analyses</a:t>
            </a:r>
            <a:endParaRPr kumimoji="0" lang="en-GB" sz="13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6" name="Text Placeholder 20">
            <a:extLst>
              <a:ext uri="{FF2B5EF4-FFF2-40B4-BE49-F238E27FC236}">
                <a16:creationId xmlns:a16="http://schemas.microsoft.com/office/drawing/2014/main" id="{4899BC8A-24E3-15EE-A492-829614D573A7}"/>
              </a:ext>
            </a:extLst>
          </p:cNvPr>
          <p:cNvSpPr txBox="1">
            <a:spLocks/>
          </p:cNvSpPr>
          <p:nvPr/>
        </p:nvSpPr>
        <p:spPr>
          <a:xfrm>
            <a:off x="4476242" y="5432024"/>
            <a:ext cx="2286000"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Information portals; Engagement materials; Disclosures records; Grievance mechanisms</a:t>
            </a:r>
          </a:p>
        </p:txBody>
      </p:sp>
      <p:sp>
        <p:nvSpPr>
          <p:cNvPr id="27" name="Text Placeholder 20">
            <a:extLst>
              <a:ext uri="{FF2B5EF4-FFF2-40B4-BE49-F238E27FC236}">
                <a16:creationId xmlns:a16="http://schemas.microsoft.com/office/drawing/2014/main" id="{6EC597D3-5BA5-AD08-9AF6-30D9F05CDC49}"/>
              </a:ext>
            </a:extLst>
          </p:cNvPr>
          <p:cNvSpPr txBox="1">
            <a:spLocks/>
          </p:cNvSpPr>
          <p:nvPr/>
        </p:nvSpPr>
        <p:spPr>
          <a:xfrm>
            <a:off x="6916656" y="5432024"/>
            <a:ext cx="2286000"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Consultation records; Partnership agreements; Meeting records; Community monitoring programmes</a:t>
            </a:r>
          </a:p>
        </p:txBody>
      </p:sp>
      <p:sp>
        <p:nvSpPr>
          <p:cNvPr id="28" name="Text Placeholder 20">
            <a:extLst>
              <a:ext uri="{FF2B5EF4-FFF2-40B4-BE49-F238E27FC236}">
                <a16:creationId xmlns:a16="http://schemas.microsoft.com/office/drawing/2014/main" id="{BFC124FA-CEAE-BFCE-2D31-1C84EE6B8D43}"/>
              </a:ext>
            </a:extLst>
          </p:cNvPr>
          <p:cNvSpPr txBox="1">
            <a:spLocks/>
          </p:cNvSpPr>
          <p:nvPr/>
        </p:nvSpPr>
        <p:spPr>
          <a:xfrm>
            <a:off x="9357070" y="5432024"/>
            <a:ext cx="2298064" cy="1165318"/>
          </a:xfrm>
          <a:prstGeom prst="rect">
            <a:avLst/>
          </a:prstGeom>
          <a:solidFill>
            <a:srgbClr val="010203">
              <a:lumMod val="75000"/>
              <a:lumOff val="25000"/>
            </a:srgbClr>
          </a:solidFill>
          <a:effectLst>
            <a:outerShdw blurRad="63500" sx="102000" sy="102000" algn="ctr" rotWithShape="0">
              <a:prstClr val="black">
                <a:alpha val="40000"/>
              </a:prstClr>
            </a:outerShdw>
          </a:effectLst>
        </p:spPr>
        <p:txBody>
          <a:bodyPr vert="horz" lIns="72000" tIns="72000" rIns="72000" bIns="72000" rtlCol="0">
            <a:noAutofit/>
          </a:bodyPr>
          <a:lstStyle>
            <a:lvl1pPr marL="11113" marR="0" indent="0" algn="l" defTabSz="914332" rtl="0" eaLnBrk="1" fontAlgn="auto" latinLnBrk="0" hangingPunct="1">
              <a:lnSpc>
                <a:spcPct val="100000"/>
              </a:lnSpc>
              <a:spcBef>
                <a:spcPts val="1000"/>
              </a:spcBef>
              <a:spcAft>
                <a:spcPts val="0"/>
              </a:spcAft>
              <a:buClr>
                <a:schemeClr val="accent1"/>
              </a:buClr>
              <a:buSzPct val="60000"/>
              <a:buFont typeface="System Font Regular"/>
              <a:buNone/>
              <a:tabLst/>
              <a:defRPr sz="1000" b="0" i="0" kern="1200">
                <a:solidFill>
                  <a:schemeClr val="tx1"/>
                </a:solidFill>
                <a:latin typeface="DM Sans 14pt" pitchFamily="2" charset="77"/>
                <a:ea typeface="+mn-ea"/>
                <a:cs typeface="+mn-cs"/>
              </a:defRPr>
            </a:lvl1pPr>
            <a:lvl2pPr marL="393671" indent="-152389" algn="l" defTabSz="914332" rtl="0" eaLnBrk="1" latinLnBrk="0" hangingPunct="1">
              <a:lnSpc>
                <a:spcPct val="100000"/>
              </a:lnSpc>
              <a:spcBef>
                <a:spcPts val="500"/>
              </a:spcBef>
              <a:buClr>
                <a:schemeClr val="accent1"/>
              </a:buClr>
              <a:buSzPct val="60000"/>
              <a:buFont typeface="System Font Regular"/>
              <a:buChar char="◼"/>
              <a:tabLst/>
              <a:defRPr sz="2400" b="1" i="0" kern="1200">
                <a:solidFill>
                  <a:schemeClr val="tx1"/>
                </a:solidFill>
                <a:latin typeface="DM Sans 14pt SemiBold" pitchFamily="2" charset="77"/>
                <a:ea typeface="+mn-ea"/>
                <a:cs typeface="+mn-cs"/>
              </a:defRPr>
            </a:lvl2pPr>
            <a:lvl3pPr marL="660350" indent="-165088" algn="l" defTabSz="914332" rtl="0" eaLnBrk="1" latinLnBrk="0" hangingPunct="1">
              <a:lnSpc>
                <a:spcPct val="100000"/>
              </a:lnSpc>
              <a:spcBef>
                <a:spcPts val="500"/>
              </a:spcBef>
              <a:buClr>
                <a:schemeClr val="accent1"/>
              </a:buClr>
              <a:buSzPct val="60000"/>
              <a:buFont typeface="System Font Regular"/>
              <a:buChar char="◼"/>
              <a:tabLst/>
              <a:defRPr sz="2000" b="0" i="0" kern="1200">
                <a:solidFill>
                  <a:schemeClr val="tx1"/>
                </a:solidFill>
                <a:latin typeface="DM Sans 14pt Medium" pitchFamily="2" charset="77"/>
                <a:ea typeface="+mn-ea"/>
                <a:cs typeface="+mn-cs"/>
              </a:defRPr>
            </a:lvl3pPr>
            <a:lvl4pPr marL="927031"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4pPr>
            <a:lvl5pPr marL="1104817" indent="-228583" algn="l" defTabSz="914332" rtl="0" eaLnBrk="1" latinLnBrk="0" hangingPunct="1">
              <a:lnSpc>
                <a:spcPct val="100000"/>
              </a:lnSpc>
              <a:spcBef>
                <a:spcPts val="500"/>
              </a:spcBef>
              <a:buClr>
                <a:schemeClr val="accent1"/>
              </a:buClr>
              <a:buSzPct val="60000"/>
              <a:buFont typeface="System Font Regular"/>
              <a:buChar char="◼"/>
              <a:tabLst/>
              <a:defRPr sz="1800" kern="1200">
                <a:solidFill>
                  <a:schemeClr val="tx1"/>
                </a:solidFill>
                <a:latin typeface="DM Sans 14pt" pitchFamily="2" charset="77"/>
                <a:ea typeface="+mn-ea"/>
                <a:cs typeface="+mn-cs"/>
              </a:defRPr>
            </a:lvl5pPr>
            <a:lvl6pPr marL="2514412"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3"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9" indent="-228583"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1"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Illustrative Evidence</a:t>
            </a:r>
          </a:p>
          <a:p>
            <a:pPr marL="11113" marR="0" lvl="0" indent="0" algn="l" defTabSz="914332" rtl="0"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GB" sz="13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Decision records showing stakeholder input; Feedback logs; Participation reports; Co-design documentation</a:t>
            </a:r>
          </a:p>
        </p:txBody>
      </p:sp>
      <p:grpSp>
        <p:nvGrpSpPr>
          <p:cNvPr id="30" name="Group 29">
            <a:extLst>
              <a:ext uri="{FF2B5EF4-FFF2-40B4-BE49-F238E27FC236}">
                <a16:creationId xmlns:a16="http://schemas.microsoft.com/office/drawing/2014/main" id="{5DA90533-69B3-07EF-C7B7-321ACDB900F1}"/>
              </a:ext>
            </a:extLst>
          </p:cNvPr>
          <p:cNvGrpSpPr/>
          <p:nvPr/>
        </p:nvGrpSpPr>
        <p:grpSpPr>
          <a:xfrm>
            <a:off x="259114" y="2684378"/>
            <a:ext cx="1612846" cy="2455874"/>
            <a:chOff x="259114" y="2430378"/>
            <a:chExt cx="1612846" cy="2455874"/>
          </a:xfrm>
        </p:grpSpPr>
        <p:sp>
          <p:nvSpPr>
            <p:cNvPr id="31" name="Arrow: Pentagon 30">
              <a:extLst>
                <a:ext uri="{FF2B5EF4-FFF2-40B4-BE49-F238E27FC236}">
                  <a16:creationId xmlns:a16="http://schemas.microsoft.com/office/drawing/2014/main" id="{7C94F7E7-2892-9479-6DAB-896EDE83BE6A}"/>
                </a:ext>
              </a:extLst>
            </p:cNvPr>
            <p:cNvSpPr/>
            <p:nvPr/>
          </p:nvSpPr>
          <p:spPr>
            <a:xfrm rot="16200000">
              <a:off x="251871" y="3600876"/>
              <a:ext cx="1597596" cy="331306"/>
            </a:xfrm>
            <a:prstGeom prst="homePlate">
              <a:avLst>
                <a:gd name="adj" fmla="val 79837"/>
              </a:avLst>
            </a:prstGeom>
            <a:solidFill>
              <a:srgbClr val="4CAA6D">
                <a:lumMod val="20000"/>
                <a:lumOff val="80000"/>
              </a:srgbClr>
            </a:solidFill>
            <a:ln w="19050" cap="flat" cmpd="sng" algn="ctr">
              <a:noFill/>
              <a:prstDash val="solid"/>
              <a:miter lim="800000"/>
            </a:ln>
            <a:effectLst/>
          </p:spPr>
          <p:txBody>
            <a:bodyPr rtlCol="0" anchor="ctr"/>
            <a:lstStyle/>
            <a:p>
              <a:pPr marL="0" marR="0" lvl="0" indent="0" algn="ctr" defTabSz="1828663"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2" name="Text Placeholder 21">
              <a:extLst>
                <a:ext uri="{FF2B5EF4-FFF2-40B4-BE49-F238E27FC236}">
                  <a16:creationId xmlns:a16="http://schemas.microsoft.com/office/drawing/2014/main" id="{711B0119-BC88-4FE0-7F8A-228D8C9A1616}"/>
                </a:ext>
              </a:extLst>
            </p:cNvPr>
            <p:cNvSpPr txBox="1">
              <a:spLocks/>
            </p:cNvSpPr>
            <p:nvPr/>
          </p:nvSpPr>
          <p:spPr>
            <a:xfrm>
              <a:off x="259115" y="2430378"/>
              <a:ext cx="1612845" cy="540000"/>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defPPr>
                <a:defRPr lang="en-US"/>
              </a:defPPr>
              <a:lvl1pPr marL="11113" marR="0" indent="0" algn="ctr" defTabSz="914332" fontAlgn="auto">
                <a:lnSpc>
                  <a:spcPct val="100000"/>
                </a:lnSpc>
                <a:spcBef>
                  <a:spcPts val="1000"/>
                </a:spcBef>
                <a:spcAft>
                  <a:spcPts val="0"/>
                </a:spcAft>
                <a:buClr>
                  <a:schemeClr val="accent1"/>
                </a:buClr>
                <a:buSzPct val="60000"/>
                <a:buFont typeface="System Font Regular"/>
                <a:buNone/>
                <a:tabLst/>
                <a:defRPr sz="1600" b="0" i="0">
                  <a:solidFill>
                    <a:schemeClr val="accent3"/>
                  </a:solidFill>
                  <a:latin typeface="DM Sans 14pt Medium" pitchFamily="2" charset="77"/>
                </a:defRPr>
              </a:lvl1pPr>
              <a:lvl2pPr marL="393671" indent="-152389" defTabSz="914332">
                <a:lnSpc>
                  <a:spcPct val="100000"/>
                </a:lnSpc>
                <a:spcBef>
                  <a:spcPts val="500"/>
                </a:spcBef>
                <a:buClr>
                  <a:schemeClr val="accent1"/>
                </a:buClr>
                <a:buSzPct val="60000"/>
                <a:buFont typeface="System Font Regular"/>
                <a:buChar char="◼"/>
                <a:tabLst/>
                <a:defRPr sz="4800" b="1" i="0">
                  <a:latin typeface="DM Sans 14pt SemiBold" pitchFamily="2" charset="77"/>
                </a:defRPr>
              </a:lvl2pPr>
              <a:lvl3pPr marL="660350" indent="-165088" defTabSz="914332">
                <a:lnSpc>
                  <a:spcPct val="100000"/>
                </a:lnSpc>
                <a:spcBef>
                  <a:spcPts val="500"/>
                </a:spcBef>
                <a:buClr>
                  <a:schemeClr val="accent1"/>
                </a:buClr>
                <a:buSzPct val="60000"/>
                <a:buFont typeface="System Font Regular"/>
                <a:buChar char="◼"/>
                <a:tabLst/>
                <a:defRPr sz="4800" b="0" i="0">
                  <a:latin typeface="DM Sans 14pt Medium" pitchFamily="2" charset="77"/>
                </a:defRPr>
              </a:lvl3pPr>
              <a:lvl4pPr marL="927031"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4pPr>
              <a:lvl5pPr marL="1104817"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5pPr>
              <a:lvl6pPr marL="2514412" indent="-228583" defTabSz="914332">
                <a:lnSpc>
                  <a:spcPct val="90000"/>
                </a:lnSpc>
                <a:spcBef>
                  <a:spcPts val="500"/>
                </a:spcBef>
                <a:buFont typeface="Arial" panose="020B0604020202020204" pitchFamily="34" charset="0"/>
                <a:buChar char="•"/>
                <a:defRPr sz="1800"/>
              </a:lvl6pPr>
              <a:lvl7pPr marL="2971578" indent="-228583" defTabSz="914332">
                <a:lnSpc>
                  <a:spcPct val="90000"/>
                </a:lnSpc>
                <a:spcBef>
                  <a:spcPts val="500"/>
                </a:spcBef>
                <a:buFont typeface="Arial" panose="020B0604020202020204" pitchFamily="34" charset="0"/>
                <a:buChar char="•"/>
                <a:defRPr sz="1800"/>
              </a:lvl7pPr>
              <a:lvl8pPr marL="3428743" indent="-228583" defTabSz="914332">
                <a:lnSpc>
                  <a:spcPct val="90000"/>
                </a:lnSpc>
                <a:spcBef>
                  <a:spcPts val="500"/>
                </a:spcBef>
                <a:buFont typeface="Arial" panose="020B0604020202020204" pitchFamily="34" charset="0"/>
                <a:buChar char="•"/>
                <a:defRPr sz="1800"/>
              </a:lvl8pPr>
              <a:lvl9pPr marL="3885909" indent="-228583" defTabSz="914332">
                <a:lnSpc>
                  <a:spcPct val="90000"/>
                </a:lnSpc>
                <a:spcBef>
                  <a:spcPts val="500"/>
                </a:spcBef>
                <a:buFont typeface="Arial" panose="020B0604020202020204" pitchFamily="34" charset="0"/>
                <a:buChar char="•"/>
                <a:defRPr sz="1800"/>
              </a:lvl9pPr>
            </a:lstStyle>
            <a:p>
              <a:pPr marL="11113" marR="0" lvl="0" indent="0" algn="ctr" defTabSz="914332"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0" cap="none" spc="0" normalizeH="0" baseline="0" noProof="0">
                  <a:ln>
                    <a:noFill/>
                  </a:ln>
                  <a:solidFill>
                    <a:srgbClr val="196B24"/>
                  </a:solidFill>
                  <a:effectLst/>
                  <a:uLnTx/>
                  <a:uFillTx/>
                  <a:latin typeface="Lato" panose="020F0502020204030203" pitchFamily="34" charset="0"/>
                  <a:ea typeface="Lato" panose="020F0502020204030203" pitchFamily="34" charset="0"/>
                  <a:cs typeface="Lato" panose="020F0502020204030203" pitchFamily="34" charset="0"/>
                </a:rPr>
                <a:t>Innovator</a:t>
              </a:r>
              <a:endParaRPr kumimoji="0" lang="en-GB" sz="1600" b="0" i="0" u="none" strike="noStrike" kern="0" cap="none" spc="0" normalizeH="0" baseline="0" noProof="0" dirty="0">
                <a:ln>
                  <a:noFill/>
                </a:ln>
                <a:solidFill>
                  <a:srgbClr val="196B24"/>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3" name="Text Placeholder 21">
              <a:extLst>
                <a:ext uri="{FF2B5EF4-FFF2-40B4-BE49-F238E27FC236}">
                  <a16:creationId xmlns:a16="http://schemas.microsoft.com/office/drawing/2014/main" id="{EAA9DC87-2595-B9DD-D96E-C4E453A46805}"/>
                </a:ext>
              </a:extLst>
            </p:cNvPr>
            <p:cNvSpPr txBox="1">
              <a:spLocks/>
            </p:cNvSpPr>
            <p:nvPr/>
          </p:nvSpPr>
          <p:spPr>
            <a:xfrm>
              <a:off x="259114" y="3412128"/>
              <a:ext cx="1612845" cy="540000"/>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defPPr>
                <a:defRPr lang="en-US"/>
              </a:defPPr>
              <a:lvl1pPr marL="11113" marR="0" indent="0" algn="ctr" defTabSz="914332" fontAlgn="auto">
                <a:lnSpc>
                  <a:spcPct val="100000"/>
                </a:lnSpc>
                <a:spcBef>
                  <a:spcPts val="1000"/>
                </a:spcBef>
                <a:spcAft>
                  <a:spcPts val="0"/>
                </a:spcAft>
                <a:buClr>
                  <a:schemeClr val="accent1"/>
                </a:buClr>
                <a:buSzPct val="60000"/>
                <a:buFont typeface="System Font Regular"/>
                <a:buNone/>
                <a:tabLst/>
                <a:defRPr sz="1600" b="0" i="0">
                  <a:solidFill>
                    <a:schemeClr val="accent4"/>
                  </a:solidFill>
                  <a:latin typeface="DM Sans 14pt Medium" pitchFamily="2" charset="77"/>
                </a:defRPr>
              </a:lvl1pPr>
              <a:lvl2pPr marL="393671" indent="-152389" defTabSz="914332">
                <a:lnSpc>
                  <a:spcPct val="100000"/>
                </a:lnSpc>
                <a:spcBef>
                  <a:spcPts val="500"/>
                </a:spcBef>
                <a:buClr>
                  <a:schemeClr val="accent1"/>
                </a:buClr>
                <a:buSzPct val="60000"/>
                <a:buFont typeface="System Font Regular"/>
                <a:buChar char="◼"/>
                <a:tabLst/>
                <a:defRPr sz="4800" b="1" i="0">
                  <a:latin typeface="DM Sans 14pt SemiBold" pitchFamily="2" charset="77"/>
                </a:defRPr>
              </a:lvl2pPr>
              <a:lvl3pPr marL="660350" indent="-165088" defTabSz="914332">
                <a:lnSpc>
                  <a:spcPct val="100000"/>
                </a:lnSpc>
                <a:spcBef>
                  <a:spcPts val="500"/>
                </a:spcBef>
                <a:buClr>
                  <a:schemeClr val="accent1"/>
                </a:buClr>
                <a:buSzPct val="60000"/>
                <a:buFont typeface="System Font Regular"/>
                <a:buChar char="◼"/>
                <a:tabLst/>
                <a:defRPr sz="4800" b="0" i="0">
                  <a:latin typeface="DM Sans 14pt Medium" pitchFamily="2" charset="77"/>
                </a:defRPr>
              </a:lvl3pPr>
              <a:lvl4pPr marL="927031"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4pPr>
              <a:lvl5pPr marL="1104817"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5pPr>
              <a:lvl6pPr marL="2514412" indent="-228583" defTabSz="914332">
                <a:lnSpc>
                  <a:spcPct val="90000"/>
                </a:lnSpc>
                <a:spcBef>
                  <a:spcPts val="500"/>
                </a:spcBef>
                <a:buFont typeface="Arial" panose="020B0604020202020204" pitchFamily="34" charset="0"/>
                <a:buChar char="•"/>
                <a:defRPr sz="1800"/>
              </a:lvl6pPr>
              <a:lvl7pPr marL="2971578" indent="-228583" defTabSz="914332">
                <a:lnSpc>
                  <a:spcPct val="90000"/>
                </a:lnSpc>
                <a:spcBef>
                  <a:spcPts val="500"/>
                </a:spcBef>
                <a:buFont typeface="Arial" panose="020B0604020202020204" pitchFamily="34" charset="0"/>
                <a:buChar char="•"/>
                <a:defRPr sz="1800"/>
              </a:lvl7pPr>
              <a:lvl8pPr marL="3428743" indent="-228583" defTabSz="914332">
                <a:lnSpc>
                  <a:spcPct val="90000"/>
                </a:lnSpc>
                <a:spcBef>
                  <a:spcPts val="500"/>
                </a:spcBef>
                <a:buFont typeface="Arial" panose="020B0604020202020204" pitchFamily="34" charset="0"/>
                <a:buChar char="•"/>
                <a:defRPr sz="1800"/>
              </a:lvl8pPr>
              <a:lvl9pPr marL="3885909" indent="-228583" defTabSz="914332">
                <a:lnSpc>
                  <a:spcPct val="90000"/>
                </a:lnSpc>
                <a:spcBef>
                  <a:spcPts val="500"/>
                </a:spcBef>
                <a:buFont typeface="Arial" panose="020B0604020202020204" pitchFamily="34" charset="0"/>
                <a:buChar char="•"/>
                <a:defRPr sz="1800"/>
              </a:lvl9pPr>
            </a:lstStyle>
            <a:p>
              <a:pPr marL="11113" marR="0" lvl="0" indent="0" algn="ctr" defTabSz="914332"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0" cap="none" spc="0" normalizeH="0" baseline="0" noProof="0" dirty="0">
                  <a:ln>
                    <a:noFill/>
                  </a:ln>
                  <a:solidFill>
                    <a:srgbClr val="0F9ED5"/>
                  </a:solidFill>
                  <a:effectLst/>
                  <a:uLnTx/>
                  <a:uFillTx/>
                  <a:latin typeface="Lato" panose="020F0502020204030203" pitchFamily="34" charset="0"/>
                  <a:ea typeface="Lato" panose="020F0502020204030203" pitchFamily="34" charset="0"/>
                  <a:cs typeface="Lato" panose="020F0502020204030203" pitchFamily="34" charset="0"/>
                </a:rPr>
                <a:t>Practitioner</a:t>
              </a:r>
            </a:p>
          </p:txBody>
        </p:sp>
        <p:sp>
          <p:nvSpPr>
            <p:cNvPr id="34" name="Text Placeholder 21">
              <a:extLst>
                <a:ext uri="{FF2B5EF4-FFF2-40B4-BE49-F238E27FC236}">
                  <a16:creationId xmlns:a16="http://schemas.microsoft.com/office/drawing/2014/main" id="{22599F98-903E-CB84-CE2B-C6A6AA147AFD}"/>
                </a:ext>
              </a:extLst>
            </p:cNvPr>
            <p:cNvSpPr txBox="1">
              <a:spLocks/>
            </p:cNvSpPr>
            <p:nvPr/>
          </p:nvSpPr>
          <p:spPr>
            <a:xfrm>
              <a:off x="259114" y="4346252"/>
              <a:ext cx="1612845" cy="540000"/>
            </a:xfrm>
            <a:prstGeom prst="rect">
              <a:avLst/>
            </a:prstGeom>
            <a:solidFill>
              <a:srgbClr val="FFFFFF"/>
            </a:solidFill>
            <a:effectLst>
              <a:outerShdw blurRad="63500" sx="102000" sy="102000" algn="ctr" rotWithShape="0">
                <a:prstClr val="black">
                  <a:alpha val="40000"/>
                </a:prstClr>
              </a:outerShdw>
            </a:effectLst>
          </p:spPr>
          <p:txBody>
            <a:bodyPr vert="horz" lIns="0" tIns="0" rIns="0" bIns="0" rtlCol="0" anchor="ctr">
              <a:noAutofit/>
            </a:bodyPr>
            <a:lstStyle>
              <a:defPPr>
                <a:defRPr lang="en-US"/>
              </a:defPPr>
              <a:lvl1pPr marL="11113" marR="0" indent="0" algn="ctr" defTabSz="914332" fontAlgn="auto">
                <a:lnSpc>
                  <a:spcPct val="100000"/>
                </a:lnSpc>
                <a:spcBef>
                  <a:spcPts val="1000"/>
                </a:spcBef>
                <a:spcAft>
                  <a:spcPts val="0"/>
                </a:spcAft>
                <a:buClr>
                  <a:schemeClr val="accent1"/>
                </a:buClr>
                <a:buSzPct val="60000"/>
                <a:buFont typeface="System Font Regular"/>
                <a:buNone/>
                <a:tabLst/>
                <a:defRPr sz="1600" b="0" i="0">
                  <a:solidFill>
                    <a:schemeClr val="bg2">
                      <a:lumMod val="50000"/>
                    </a:schemeClr>
                  </a:solidFill>
                  <a:latin typeface="DM Sans 14pt Medium" pitchFamily="2" charset="77"/>
                </a:defRPr>
              </a:lvl1pPr>
              <a:lvl2pPr marL="393671" indent="-152389" defTabSz="914332">
                <a:lnSpc>
                  <a:spcPct val="100000"/>
                </a:lnSpc>
                <a:spcBef>
                  <a:spcPts val="500"/>
                </a:spcBef>
                <a:buClr>
                  <a:schemeClr val="accent1"/>
                </a:buClr>
                <a:buSzPct val="60000"/>
                <a:buFont typeface="System Font Regular"/>
                <a:buChar char="◼"/>
                <a:tabLst/>
                <a:defRPr sz="4800" b="1" i="0">
                  <a:latin typeface="DM Sans 14pt SemiBold" pitchFamily="2" charset="77"/>
                </a:defRPr>
              </a:lvl2pPr>
              <a:lvl3pPr marL="660350" indent="-165088" defTabSz="914332">
                <a:lnSpc>
                  <a:spcPct val="100000"/>
                </a:lnSpc>
                <a:spcBef>
                  <a:spcPts val="500"/>
                </a:spcBef>
                <a:buClr>
                  <a:schemeClr val="accent1"/>
                </a:buClr>
                <a:buSzPct val="60000"/>
                <a:buFont typeface="System Font Regular"/>
                <a:buChar char="◼"/>
                <a:tabLst/>
                <a:defRPr sz="4800" b="0" i="0">
                  <a:latin typeface="DM Sans 14pt Medium" pitchFamily="2" charset="77"/>
                </a:defRPr>
              </a:lvl3pPr>
              <a:lvl4pPr marL="927031"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4pPr>
              <a:lvl5pPr marL="1104817" indent="-228583" defTabSz="914332">
                <a:lnSpc>
                  <a:spcPct val="100000"/>
                </a:lnSpc>
                <a:spcBef>
                  <a:spcPts val="500"/>
                </a:spcBef>
                <a:buClr>
                  <a:schemeClr val="accent1"/>
                </a:buClr>
                <a:buSzPct val="60000"/>
                <a:buFont typeface="System Font Regular"/>
                <a:buChar char="◼"/>
                <a:tabLst/>
                <a:defRPr sz="4800">
                  <a:latin typeface="DM Sans 14pt" pitchFamily="2" charset="77"/>
                </a:defRPr>
              </a:lvl5pPr>
              <a:lvl6pPr marL="2514412" indent="-228583" defTabSz="914332">
                <a:lnSpc>
                  <a:spcPct val="90000"/>
                </a:lnSpc>
                <a:spcBef>
                  <a:spcPts val="500"/>
                </a:spcBef>
                <a:buFont typeface="Arial" panose="020B0604020202020204" pitchFamily="34" charset="0"/>
                <a:buChar char="•"/>
                <a:defRPr sz="1800"/>
              </a:lvl6pPr>
              <a:lvl7pPr marL="2971578" indent="-228583" defTabSz="914332">
                <a:lnSpc>
                  <a:spcPct val="90000"/>
                </a:lnSpc>
                <a:spcBef>
                  <a:spcPts val="500"/>
                </a:spcBef>
                <a:buFont typeface="Arial" panose="020B0604020202020204" pitchFamily="34" charset="0"/>
                <a:buChar char="•"/>
                <a:defRPr sz="1800"/>
              </a:lvl7pPr>
              <a:lvl8pPr marL="3428743" indent="-228583" defTabSz="914332">
                <a:lnSpc>
                  <a:spcPct val="90000"/>
                </a:lnSpc>
                <a:spcBef>
                  <a:spcPts val="500"/>
                </a:spcBef>
                <a:buFont typeface="Arial" panose="020B0604020202020204" pitchFamily="34" charset="0"/>
                <a:buChar char="•"/>
                <a:defRPr sz="1800"/>
              </a:lvl8pPr>
              <a:lvl9pPr marL="3885909" indent="-228583" defTabSz="914332">
                <a:lnSpc>
                  <a:spcPct val="90000"/>
                </a:lnSpc>
                <a:spcBef>
                  <a:spcPts val="500"/>
                </a:spcBef>
                <a:buFont typeface="Arial" panose="020B0604020202020204" pitchFamily="34" charset="0"/>
                <a:buChar char="•"/>
                <a:defRPr sz="1800"/>
              </a:lvl9pPr>
            </a:lstStyle>
            <a:p>
              <a:pPr marL="11113" marR="0" lvl="0" indent="0" algn="ctr" defTabSz="914332" eaLnBrk="1" fontAlgn="auto" latinLnBrk="0" hangingPunct="1">
                <a:lnSpc>
                  <a:spcPct val="100000"/>
                </a:lnSpc>
                <a:spcBef>
                  <a:spcPts val="1000"/>
                </a:spcBef>
                <a:spcAft>
                  <a:spcPts val="0"/>
                </a:spcAft>
                <a:buClr>
                  <a:srgbClr val="4CAA6D"/>
                </a:buClr>
                <a:buSzPct val="60000"/>
                <a:buFont typeface="System Font Regular"/>
                <a:buNone/>
                <a:tabLst/>
                <a:defRPr/>
              </a:pPr>
              <a:r>
                <a:rPr kumimoji="0" lang="en-GB" sz="1600" b="0" i="0" u="none" strike="noStrike" kern="0" cap="none" spc="0" normalizeH="0" baseline="0" noProof="0" dirty="0">
                  <a:ln>
                    <a:noFill/>
                  </a:ln>
                  <a:solidFill>
                    <a:srgbClr val="E8E8E8">
                      <a:lumMod val="50000"/>
                    </a:srgbClr>
                  </a:solidFill>
                  <a:effectLst/>
                  <a:uLnTx/>
                  <a:uFillTx/>
                  <a:latin typeface="Lato" panose="020F0502020204030203" pitchFamily="34" charset="0"/>
                  <a:ea typeface="Lato" panose="020F0502020204030203" pitchFamily="34" charset="0"/>
                  <a:cs typeface="Lato" panose="020F0502020204030203" pitchFamily="34" charset="0"/>
                </a:rPr>
                <a:t>Explorer</a:t>
              </a:r>
            </a:p>
          </p:txBody>
        </p:sp>
      </p:grpSp>
      <p:grpSp>
        <p:nvGrpSpPr>
          <p:cNvPr id="35" name="Group 34">
            <a:extLst>
              <a:ext uri="{FF2B5EF4-FFF2-40B4-BE49-F238E27FC236}">
                <a16:creationId xmlns:a16="http://schemas.microsoft.com/office/drawing/2014/main" id="{124F1DEE-AE9F-3746-ED18-31495A7904E2}"/>
              </a:ext>
            </a:extLst>
          </p:cNvPr>
          <p:cNvGrpSpPr/>
          <p:nvPr/>
        </p:nvGrpSpPr>
        <p:grpSpPr>
          <a:xfrm>
            <a:off x="2035828" y="3198407"/>
            <a:ext cx="9607242" cy="523220"/>
            <a:chOff x="2035828" y="2944407"/>
            <a:chExt cx="9607242" cy="523220"/>
          </a:xfrm>
        </p:grpSpPr>
        <p:cxnSp>
          <p:nvCxnSpPr>
            <p:cNvPr id="36" name="Straight Connector 35">
              <a:extLst>
                <a:ext uri="{FF2B5EF4-FFF2-40B4-BE49-F238E27FC236}">
                  <a16:creationId xmlns:a16="http://schemas.microsoft.com/office/drawing/2014/main" id="{79F1F862-20EA-70A9-0D21-4D75C7845525}"/>
                </a:ext>
              </a:extLst>
            </p:cNvPr>
            <p:cNvCxnSpPr>
              <a:cxnSpLocks/>
            </p:cNvCxnSpPr>
            <p:nvPr/>
          </p:nvCxnSpPr>
          <p:spPr>
            <a:xfrm>
              <a:off x="2035828" y="3215567"/>
              <a:ext cx="9607242" cy="0"/>
            </a:xfrm>
            <a:prstGeom prst="line">
              <a:avLst/>
            </a:prstGeom>
            <a:noFill/>
            <a:ln w="15875" cap="flat" cmpd="sng" algn="ctr">
              <a:solidFill>
                <a:srgbClr val="010203">
                  <a:lumMod val="90000"/>
                  <a:lumOff val="10000"/>
                </a:srgbClr>
              </a:solidFill>
              <a:prstDash val="dash"/>
              <a:miter lim="800000"/>
            </a:ln>
            <a:effectLst/>
          </p:spPr>
        </p:cxnSp>
        <p:sp>
          <p:nvSpPr>
            <p:cNvPr id="37" name="TextBox 36">
              <a:extLst>
                <a:ext uri="{FF2B5EF4-FFF2-40B4-BE49-F238E27FC236}">
                  <a16:creationId xmlns:a16="http://schemas.microsoft.com/office/drawing/2014/main" id="{6DA7648D-CC8D-FD4A-97AC-B1E396239842}"/>
                </a:ext>
              </a:extLst>
            </p:cNvPr>
            <p:cNvSpPr txBox="1"/>
            <p:nvPr/>
          </p:nvSpPr>
          <p:spPr>
            <a:xfrm>
              <a:off x="3004203"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dirty="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38" name="TextBox 37">
              <a:extLst>
                <a:ext uri="{FF2B5EF4-FFF2-40B4-BE49-F238E27FC236}">
                  <a16:creationId xmlns:a16="http://schemas.microsoft.com/office/drawing/2014/main" id="{6FA5F335-D672-3A76-DC2C-88665F214F79}"/>
                </a:ext>
              </a:extLst>
            </p:cNvPr>
            <p:cNvSpPr txBox="1"/>
            <p:nvPr/>
          </p:nvSpPr>
          <p:spPr>
            <a:xfrm>
              <a:off x="10362479"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dirty="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39" name="TextBox 38">
              <a:extLst>
                <a:ext uri="{FF2B5EF4-FFF2-40B4-BE49-F238E27FC236}">
                  <a16:creationId xmlns:a16="http://schemas.microsoft.com/office/drawing/2014/main" id="{CC4BA912-90AA-1E9F-FE31-DC7920F34126}"/>
                </a:ext>
              </a:extLst>
            </p:cNvPr>
            <p:cNvSpPr txBox="1"/>
            <p:nvPr/>
          </p:nvSpPr>
          <p:spPr>
            <a:xfrm>
              <a:off x="5456962"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dirty="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40" name="TextBox 39">
              <a:extLst>
                <a:ext uri="{FF2B5EF4-FFF2-40B4-BE49-F238E27FC236}">
                  <a16:creationId xmlns:a16="http://schemas.microsoft.com/office/drawing/2014/main" id="{1D7FB1EE-74AB-904D-D1B6-A66312527476}"/>
                </a:ext>
              </a:extLst>
            </p:cNvPr>
            <p:cNvSpPr txBox="1"/>
            <p:nvPr/>
          </p:nvSpPr>
          <p:spPr>
            <a:xfrm>
              <a:off x="7909721" y="2944407"/>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dirty="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grpSp>
      <p:grpSp>
        <p:nvGrpSpPr>
          <p:cNvPr id="41" name="Group 40">
            <a:extLst>
              <a:ext uri="{FF2B5EF4-FFF2-40B4-BE49-F238E27FC236}">
                <a16:creationId xmlns:a16="http://schemas.microsoft.com/office/drawing/2014/main" id="{20F04379-80F3-D76F-47D0-B823D1CF10D4}"/>
              </a:ext>
            </a:extLst>
          </p:cNvPr>
          <p:cNvGrpSpPr/>
          <p:nvPr/>
        </p:nvGrpSpPr>
        <p:grpSpPr>
          <a:xfrm>
            <a:off x="2035828" y="4152885"/>
            <a:ext cx="9607242" cy="523220"/>
            <a:chOff x="2035828" y="3898885"/>
            <a:chExt cx="9607242" cy="523220"/>
          </a:xfrm>
        </p:grpSpPr>
        <p:cxnSp>
          <p:nvCxnSpPr>
            <p:cNvPr id="42" name="Straight Connector 41">
              <a:extLst>
                <a:ext uri="{FF2B5EF4-FFF2-40B4-BE49-F238E27FC236}">
                  <a16:creationId xmlns:a16="http://schemas.microsoft.com/office/drawing/2014/main" id="{496C8CA2-B8C1-9B3D-98E6-BB440636A088}"/>
                </a:ext>
              </a:extLst>
            </p:cNvPr>
            <p:cNvCxnSpPr>
              <a:cxnSpLocks/>
            </p:cNvCxnSpPr>
            <p:nvPr/>
          </p:nvCxnSpPr>
          <p:spPr>
            <a:xfrm>
              <a:off x="2035828" y="4170045"/>
              <a:ext cx="9607242" cy="0"/>
            </a:xfrm>
            <a:prstGeom prst="line">
              <a:avLst/>
            </a:prstGeom>
            <a:noFill/>
            <a:ln w="15875" cap="flat" cmpd="sng" algn="ctr">
              <a:solidFill>
                <a:srgbClr val="010203">
                  <a:lumMod val="90000"/>
                  <a:lumOff val="10000"/>
                </a:srgbClr>
              </a:solidFill>
              <a:prstDash val="dash"/>
              <a:miter lim="800000"/>
            </a:ln>
            <a:effectLst/>
          </p:spPr>
        </p:cxnSp>
        <p:sp>
          <p:nvSpPr>
            <p:cNvPr id="43" name="TextBox 42">
              <a:extLst>
                <a:ext uri="{FF2B5EF4-FFF2-40B4-BE49-F238E27FC236}">
                  <a16:creationId xmlns:a16="http://schemas.microsoft.com/office/drawing/2014/main" id="{C1FB3034-A8ED-F8FE-91B9-2090018B756A}"/>
                </a:ext>
              </a:extLst>
            </p:cNvPr>
            <p:cNvSpPr txBox="1"/>
            <p:nvPr/>
          </p:nvSpPr>
          <p:spPr>
            <a:xfrm>
              <a:off x="3004203"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dirty="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44" name="TextBox 43">
              <a:extLst>
                <a:ext uri="{FF2B5EF4-FFF2-40B4-BE49-F238E27FC236}">
                  <a16:creationId xmlns:a16="http://schemas.microsoft.com/office/drawing/2014/main" id="{0A867108-8335-89BD-2438-54A56824A7CE}"/>
                </a:ext>
              </a:extLst>
            </p:cNvPr>
            <p:cNvSpPr txBox="1"/>
            <p:nvPr/>
          </p:nvSpPr>
          <p:spPr>
            <a:xfrm>
              <a:off x="10362479"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49" name="TextBox 48">
              <a:extLst>
                <a:ext uri="{FF2B5EF4-FFF2-40B4-BE49-F238E27FC236}">
                  <a16:creationId xmlns:a16="http://schemas.microsoft.com/office/drawing/2014/main" id="{A4DEA4A7-4216-29FA-63D1-3C0E86B7D895}"/>
                </a:ext>
              </a:extLst>
            </p:cNvPr>
            <p:cNvSpPr txBox="1"/>
            <p:nvPr/>
          </p:nvSpPr>
          <p:spPr>
            <a:xfrm>
              <a:off x="5456962"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sp>
          <p:nvSpPr>
            <p:cNvPr id="50" name="TextBox 49">
              <a:extLst>
                <a:ext uri="{FF2B5EF4-FFF2-40B4-BE49-F238E27FC236}">
                  <a16:creationId xmlns:a16="http://schemas.microsoft.com/office/drawing/2014/main" id="{86FA2BF9-F62C-AE80-DBCE-1206D2E5CB7F}"/>
                </a:ext>
              </a:extLst>
            </p:cNvPr>
            <p:cNvSpPr txBox="1"/>
            <p:nvPr/>
          </p:nvSpPr>
          <p:spPr>
            <a:xfrm>
              <a:off x="7909721" y="3898885"/>
              <a:ext cx="275182" cy="523220"/>
            </a:xfrm>
            <a:prstGeom prst="rect">
              <a:avLst/>
            </a:prstGeom>
            <a:solidFill>
              <a:srgbClr val="FFFFFF">
                <a:lumMod val="95000"/>
              </a:srgbClr>
            </a:solidFill>
          </p:spPr>
          <p:txBody>
            <a:bodyPr wrap="square" anchor="ctr">
              <a:spAutoFit/>
            </a:bodyPr>
            <a:lstStyle/>
            <a:p>
              <a:pPr marL="11113" marR="0" lvl="0" indent="0" algn="ctr" defTabSz="914332" eaLnBrk="1" fontAlgn="auto" latinLnBrk="0" hangingPunct="1">
                <a:lnSpc>
                  <a:spcPct val="100000"/>
                </a:lnSpc>
                <a:spcBef>
                  <a:spcPts val="150"/>
                </a:spcBef>
                <a:spcAft>
                  <a:spcPts val="150"/>
                </a:spcAft>
                <a:buClr>
                  <a:srgbClr val="4CAA6D"/>
                </a:buClr>
                <a:buSzPct val="60000"/>
                <a:buFont typeface="System Font Regular"/>
                <a:buNone/>
                <a:tabLst/>
                <a:defRPr/>
              </a:pPr>
              <a:r>
                <a:rPr kumimoji="0" lang="en-US" sz="2800" b="1" i="0" u="none" strike="noStrike" kern="0" cap="none" spc="0" normalizeH="0" baseline="0" noProof="0">
                  <a:ln>
                    <a:noFill/>
                  </a:ln>
                  <a:solidFill>
                    <a:srgbClr val="4CAA6D"/>
                  </a:solidFill>
                  <a:effectLst/>
                  <a:uLnTx/>
                  <a:uFillTx/>
                  <a:latin typeface="Lato" panose="020F0502020204030203" pitchFamily="34" charset="0"/>
                  <a:ea typeface="Lato" panose="020F0502020204030203" pitchFamily="34" charset="0"/>
                  <a:cs typeface="Lato" panose="020F0502020204030203" pitchFamily="34" charset="0"/>
                </a:rPr>
                <a:t>+</a:t>
              </a:r>
            </a:p>
          </p:txBody>
        </p:sp>
      </p:grpSp>
      <p:sp>
        <p:nvSpPr>
          <p:cNvPr id="13" name="TextBox 12">
            <a:extLst>
              <a:ext uri="{FF2B5EF4-FFF2-40B4-BE49-F238E27FC236}">
                <a16:creationId xmlns:a16="http://schemas.microsoft.com/office/drawing/2014/main" id="{1CE00176-A8E2-914C-E9D4-72BC63087CFB}"/>
              </a:ext>
            </a:extLst>
          </p:cNvPr>
          <p:cNvSpPr txBox="1"/>
          <p:nvPr/>
        </p:nvSpPr>
        <p:spPr>
          <a:xfrm>
            <a:off x="2016885" y="2622296"/>
            <a:ext cx="2350321" cy="692497"/>
          </a:xfrm>
          <a:prstGeom prst="rect">
            <a:avLst/>
          </a:prstGeom>
          <a:noFill/>
        </p:spPr>
        <p:txBody>
          <a:bodyPr wrap="square">
            <a:spAutoFit/>
          </a:bodyPr>
          <a:lstStyle/>
          <a:p>
            <a:pPr defTabSz="1828663">
              <a:spcBef>
                <a:spcPts val="150"/>
              </a:spcBef>
              <a:spcAft>
                <a:spcPts val="150"/>
              </a:spcAft>
              <a:defRPr/>
            </a:pPr>
            <a:r>
              <a:rPr lang="en-GB" sz="1300" dirty="0">
                <a:solidFill>
                  <a:srgbClr val="010203"/>
                </a:solidFill>
                <a:latin typeface="Lato" panose="020F0502020204030203" pitchFamily="34" charset="0"/>
                <a:ea typeface="Lato" panose="020F0502020204030203" pitchFamily="34" charset="0"/>
                <a:cs typeface="Lato" panose="020F0502020204030203" pitchFamily="34" charset="0"/>
              </a:rPr>
              <a:t>Stakeholder networks integrated into strategic planning</a:t>
            </a:r>
            <a:endParaRPr lang="en-GB" sz="1300" b="1" dirty="0">
              <a:solidFill>
                <a:srgbClr val="010203"/>
              </a:solidFill>
              <a:latin typeface="Lato" panose="020F0502020204030203" pitchFamily="34" charset="0"/>
              <a:ea typeface="Lato" panose="020F0502020204030203" pitchFamily="34" charset="0"/>
              <a:cs typeface="Lato" panose="020F0502020204030203" pitchFamily="34" charset="0"/>
            </a:endParaRPr>
          </a:p>
        </p:txBody>
      </p:sp>
      <p:sp>
        <p:nvSpPr>
          <p:cNvPr id="16" name="TextBox 15">
            <a:extLst>
              <a:ext uri="{FF2B5EF4-FFF2-40B4-BE49-F238E27FC236}">
                <a16:creationId xmlns:a16="http://schemas.microsoft.com/office/drawing/2014/main" id="{E028D832-208A-497E-1622-2BF0BC6B955C}"/>
              </a:ext>
            </a:extLst>
          </p:cNvPr>
          <p:cNvSpPr txBox="1"/>
          <p:nvPr/>
        </p:nvSpPr>
        <p:spPr>
          <a:xfrm>
            <a:off x="4467348" y="2622296"/>
            <a:ext cx="2333638" cy="692497"/>
          </a:xfrm>
          <a:prstGeom prst="rect">
            <a:avLst/>
          </a:prstGeom>
          <a:noFill/>
        </p:spPr>
        <p:txBody>
          <a:bodyPr wrap="square">
            <a:spAutoFit/>
          </a:bodyPr>
          <a:lstStyle/>
          <a:p>
            <a:pPr defTabSz="1828663">
              <a:spcBef>
                <a:spcPts val="150"/>
              </a:spcBef>
              <a:spcAft>
                <a:spcPts val="150"/>
              </a:spcAft>
              <a:defRPr/>
            </a:pPr>
            <a:r>
              <a:rPr lang="en-GB" sz="1300" dirty="0">
                <a:solidFill>
                  <a:srgbClr val="010203"/>
                </a:solidFill>
                <a:latin typeface="Lato" panose="020F0502020204030203" pitchFamily="34" charset="0"/>
                <a:ea typeface="Lato" panose="020F0502020204030203" pitchFamily="34" charset="0"/>
                <a:cs typeface="Lato" panose="020F0502020204030203" pitchFamily="34" charset="0"/>
              </a:rPr>
              <a:t>Stakeholders co-produce information, evidence and  monitoring data</a:t>
            </a:r>
          </a:p>
        </p:txBody>
      </p:sp>
      <p:sp>
        <p:nvSpPr>
          <p:cNvPr id="24" name="TextBox 23">
            <a:extLst>
              <a:ext uri="{FF2B5EF4-FFF2-40B4-BE49-F238E27FC236}">
                <a16:creationId xmlns:a16="http://schemas.microsoft.com/office/drawing/2014/main" id="{371FC5D4-B5FF-72C7-6016-20906C2982AA}"/>
              </a:ext>
            </a:extLst>
          </p:cNvPr>
          <p:cNvSpPr txBox="1"/>
          <p:nvPr/>
        </p:nvSpPr>
        <p:spPr>
          <a:xfrm>
            <a:off x="9360940" y="2622296"/>
            <a:ext cx="2298064" cy="492443"/>
          </a:xfrm>
          <a:prstGeom prst="rect">
            <a:avLst/>
          </a:prstGeom>
          <a:noFill/>
        </p:spPr>
        <p:txBody>
          <a:bodyPr wrap="square">
            <a:spAutoFit/>
          </a:bodyPr>
          <a:lstStyle/>
          <a:p>
            <a:pPr defTabSz="1828663">
              <a:spcBef>
                <a:spcPts val="150"/>
              </a:spcBef>
              <a:spcAft>
                <a:spcPts val="150"/>
              </a:spcAft>
              <a:defRPr/>
            </a:pPr>
            <a:r>
              <a:rPr lang="en-GB" sz="1300" dirty="0">
                <a:solidFill>
                  <a:srgbClr val="010203"/>
                </a:solidFill>
                <a:latin typeface="Lato" panose="020F0502020204030203" pitchFamily="34" charset="0"/>
                <a:ea typeface="Lato" panose="020F0502020204030203" pitchFamily="34" charset="0"/>
                <a:cs typeface="Lato" panose="020F0502020204030203" pitchFamily="34" charset="0"/>
              </a:rPr>
              <a:t>Stakeholders actively shape decisions and outcomes</a:t>
            </a:r>
          </a:p>
        </p:txBody>
      </p:sp>
      <p:sp>
        <p:nvSpPr>
          <p:cNvPr id="29" name="TextBox 28">
            <a:extLst>
              <a:ext uri="{FF2B5EF4-FFF2-40B4-BE49-F238E27FC236}">
                <a16:creationId xmlns:a16="http://schemas.microsoft.com/office/drawing/2014/main" id="{D38D0A8B-9952-431F-30BB-CA2350BC4A81}"/>
              </a:ext>
            </a:extLst>
          </p:cNvPr>
          <p:cNvSpPr txBox="1"/>
          <p:nvPr/>
        </p:nvSpPr>
        <p:spPr>
          <a:xfrm>
            <a:off x="6933849" y="2622296"/>
            <a:ext cx="2298064" cy="692497"/>
          </a:xfrm>
          <a:prstGeom prst="rect">
            <a:avLst/>
          </a:prstGeom>
          <a:noFill/>
        </p:spPr>
        <p:txBody>
          <a:bodyPr wrap="square">
            <a:spAutoFit/>
          </a:bodyPr>
          <a:lstStyle/>
          <a:p>
            <a:pPr defTabSz="1828663">
              <a:spcBef>
                <a:spcPts val="150"/>
              </a:spcBef>
              <a:spcAft>
                <a:spcPts val="150"/>
              </a:spcAft>
              <a:defRPr/>
            </a:pPr>
            <a:r>
              <a:rPr lang="en-GB" sz="1300" dirty="0">
                <a:solidFill>
                  <a:srgbClr val="010203"/>
                </a:solidFill>
                <a:latin typeface="Lato" panose="020F0502020204030203" pitchFamily="34" charset="0"/>
                <a:ea typeface="Lato" panose="020F0502020204030203" pitchFamily="34" charset="0"/>
                <a:cs typeface="Lato" panose="020F0502020204030203" pitchFamily="34" charset="0"/>
              </a:rPr>
              <a:t>Shared ownership, co-design or partnership approaches explored</a:t>
            </a:r>
          </a:p>
        </p:txBody>
      </p:sp>
      <p:sp>
        <p:nvSpPr>
          <p:cNvPr id="11" name="TextBox 10">
            <a:extLst>
              <a:ext uri="{FF2B5EF4-FFF2-40B4-BE49-F238E27FC236}">
                <a16:creationId xmlns:a16="http://schemas.microsoft.com/office/drawing/2014/main" id="{2022493C-5A41-60AA-7B59-7D3D1C2DB279}"/>
              </a:ext>
            </a:extLst>
          </p:cNvPr>
          <p:cNvSpPr txBox="1"/>
          <p:nvPr/>
        </p:nvSpPr>
        <p:spPr>
          <a:xfrm>
            <a:off x="2016886" y="4551680"/>
            <a:ext cx="2249816" cy="492443"/>
          </a:xfrm>
          <a:prstGeom prst="rect">
            <a:avLst/>
          </a:prstGeom>
          <a:noFill/>
        </p:spPr>
        <p:txBody>
          <a:bodyPr wrap="square">
            <a:spAutoFit/>
          </a:bodyPr>
          <a:lstStyle/>
          <a:p>
            <a:pPr defTabSz="1828663">
              <a:spcBef>
                <a:spcPts val="150"/>
              </a:spcBef>
              <a:spcAft>
                <a:spcPts val="150"/>
              </a:spcAft>
              <a:defRPr/>
            </a:pPr>
            <a:r>
              <a:rPr lang="en-GB" sz="1300" dirty="0">
                <a:solidFill>
                  <a:srgbClr val="010203"/>
                </a:solidFill>
                <a:latin typeface="Lato" panose="020F0502020204030203" pitchFamily="34" charset="0"/>
                <a:ea typeface="Lato" panose="020F0502020204030203" pitchFamily="34" charset="0"/>
                <a:cs typeface="Lato" panose="020F0502020204030203" pitchFamily="34" charset="0"/>
              </a:rPr>
              <a:t>Relevant stakeholders identified</a:t>
            </a:r>
          </a:p>
        </p:txBody>
      </p:sp>
      <p:sp>
        <p:nvSpPr>
          <p:cNvPr id="12" name="TextBox 11">
            <a:extLst>
              <a:ext uri="{FF2B5EF4-FFF2-40B4-BE49-F238E27FC236}">
                <a16:creationId xmlns:a16="http://schemas.microsoft.com/office/drawing/2014/main" id="{D632625A-C8FA-6016-C588-178B42536081}"/>
              </a:ext>
            </a:extLst>
          </p:cNvPr>
          <p:cNvSpPr txBox="1"/>
          <p:nvPr/>
        </p:nvSpPr>
        <p:spPr>
          <a:xfrm>
            <a:off x="2016886" y="3582416"/>
            <a:ext cx="2249816" cy="692497"/>
          </a:xfrm>
          <a:prstGeom prst="rect">
            <a:avLst/>
          </a:prstGeom>
          <a:noFill/>
        </p:spPr>
        <p:txBody>
          <a:bodyPr wrap="square">
            <a:spAutoFit/>
          </a:bodyPr>
          <a:lstStyle/>
          <a:p>
            <a:pPr defTabSz="1828663">
              <a:spcBef>
                <a:spcPts val="150"/>
              </a:spcBef>
              <a:spcAft>
                <a:spcPts val="150"/>
              </a:spcAft>
              <a:defRPr/>
            </a:pPr>
            <a:r>
              <a:rPr lang="en-GB" sz="1300" dirty="0">
                <a:solidFill>
                  <a:srgbClr val="010203"/>
                </a:solidFill>
                <a:latin typeface="Lato" panose="020F0502020204030203" pitchFamily="34" charset="0"/>
                <a:ea typeface="Lato" panose="020F0502020204030203" pitchFamily="34" charset="0"/>
                <a:cs typeface="Lato" panose="020F0502020204030203" pitchFamily="34" charset="0"/>
              </a:rPr>
              <a:t>Stakeholder mapping regularly reviewed and updated</a:t>
            </a:r>
          </a:p>
        </p:txBody>
      </p:sp>
      <p:sp>
        <p:nvSpPr>
          <p:cNvPr id="14" name="TextBox 13">
            <a:extLst>
              <a:ext uri="{FF2B5EF4-FFF2-40B4-BE49-F238E27FC236}">
                <a16:creationId xmlns:a16="http://schemas.microsoft.com/office/drawing/2014/main" id="{ADC2ED77-5250-6E21-61E1-DCC60C854393}"/>
              </a:ext>
            </a:extLst>
          </p:cNvPr>
          <p:cNvSpPr txBox="1"/>
          <p:nvPr/>
        </p:nvSpPr>
        <p:spPr>
          <a:xfrm>
            <a:off x="4467348" y="4551680"/>
            <a:ext cx="2333638" cy="492443"/>
          </a:xfrm>
          <a:prstGeom prst="rect">
            <a:avLst/>
          </a:prstGeom>
          <a:noFill/>
        </p:spPr>
        <p:txBody>
          <a:bodyPr wrap="square">
            <a:spAutoFit/>
          </a:bodyPr>
          <a:lstStyle/>
          <a:p>
            <a:pPr defTabSz="1828663">
              <a:spcBef>
                <a:spcPts val="150"/>
              </a:spcBef>
              <a:spcAft>
                <a:spcPts val="150"/>
              </a:spcAft>
              <a:defRPr/>
            </a:pPr>
            <a:r>
              <a:rPr lang="en-GB" sz="1300" dirty="0">
                <a:solidFill>
                  <a:srgbClr val="010203"/>
                </a:solidFill>
                <a:latin typeface="Lato" panose="020F0502020204030203" pitchFamily="34" charset="0"/>
                <a:ea typeface="Lato" panose="020F0502020204030203" pitchFamily="34" charset="0"/>
                <a:cs typeface="Lato" panose="020F0502020204030203" pitchFamily="34" charset="0"/>
              </a:rPr>
              <a:t>Relevant information made available to stakeholders</a:t>
            </a:r>
          </a:p>
        </p:txBody>
      </p:sp>
      <p:sp>
        <p:nvSpPr>
          <p:cNvPr id="15" name="TextBox 14">
            <a:extLst>
              <a:ext uri="{FF2B5EF4-FFF2-40B4-BE49-F238E27FC236}">
                <a16:creationId xmlns:a16="http://schemas.microsoft.com/office/drawing/2014/main" id="{85079E12-6E07-3076-09F4-BF485FC268F9}"/>
              </a:ext>
            </a:extLst>
          </p:cNvPr>
          <p:cNvSpPr txBox="1"/>
          <p:nvPr/>
        </p:nvSpPr>
        <p:spPr>
          <a:xfrm>
            <a:off x="4467348" y="3582416"/>
            <a:ext cx="2249816"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Accessible information and dialogue mechanisms established</a:t>
            </a:r>
          </a:p>
        </p:txBody>
      </p:sp>
      <p:sp>
        <p:nvSpPr>
          <p:cNvPr id="17" name="TextBox 16">
            <a:extLst>
              <a:ext uri="{FF2B5EF4-FFF2-40B4-BE49-F238E27FC236}">
                <a16:creationId xmlns:a16="http://schemas.microsoft.com/office/drawing/2014/main" id="{A1A82667-1FEA-B13E-FB43-4C2539B05AE8}"/>
              </a:ext>
            </a:extLst>
          </p:cNvPr>
          <p:cNvSpPr txBox="1"/>
          <p:nvPr/>
        </p:nvSpPr>
        <p:spPr>
          <a:xfrm>
            <a:off x="6933849" y="4551680"/>
            <a:ext cx="2298064" cy="692497"/>
          </a:xfrm>
          <a:prstGeom prst="rect">
            <a:avLst/>
          </a:prstGeom>
          <a:noFill/>
        </p:spPr>
        <p:txBody>
          <a:bodyPr wrap="square">
            <a:spAutoFit/>
          </a:bodyPr>
          <a:lstStyle/>
          <a:p>
            <a:pPr defTabSz="1828663">
              <a:spcBef>
                <a:spcPts val="150"/>
              </a:spcBef>
              <a:spcAft>
                <a:spcPts val="150"/>
              </a:spcAft>
              <a:defRPr/>
            </a:pPr>
            <a:r>
              <a:rPr lang="en-GB" sz="1300" dirty="0">
                <a:solidFill>
                  <a:srgbClr val="010203"/>
                </a:solidFill>
                <a:latin typeface="Lato" panose="020F0502020204030203" pitchFamily="34" charset="0"/>
                <a:ea typeface="Lato" panose="020F0502020204030203" pitchFamily="34" charset="0"/>
                <a:cs typeface="Lato" panose="020F0502020204030203" pitchFamily="34" charset="0"/>
              </a:rPr>
              <a:t>Opportunities provided for participation, discussion and questions</a:t>
            </a:r>
          </a:p>
        </p:txBody>
      </p:sp>
      <p:sp>
        <p:nvSpPr>
          <p:cNvPr id="18" name="TextBox 17">
            <a:extLst>
              <a:ext uri="{FF2B5EF4-FFF2-40B4-BE49-F238E27FC236}">
                <a16:creationId xmlns:a16="http://schemas.microsoft.com/office/drawing/2014/main" id="{F4B48EEF-67B3-573C-DEFF-E5244FBEC6E9}"/>
              </a:ext>
            </a:extLst>
          </p:cNvPr>
          <p:cNvSpPr txBox="1"/>
          <p:nvPr/>
        </p:nvSpPr>
        <p:spPr>
          <a:xfrm>
            <a:off x="6933849" y="3582416"/>
            <a:ext cx="2249816" cy="692497"/>
          </a:xfrm>
          <a:prstGeom prst="rect">
            <a:avLst/>
          </a:prstGeom>
          <a:noFill/>
        </p:spPr>
        <p:txBody>
          <a:bodyPr wrap="square">
            <a:spAutoFit/>
          </a:bodyPr>
          <a:lstStyle/>
          <a:p>
            <a:pPr defTabSz="1828663">
              <a:spcBef>
                <a:spcPts val="150"/>
              </a:spcBef>
              <a:spcAft>
                <a:spcPts val="150"/>
              </a:spcAft>
              <a:defRPr/>
            </a:pPr>
            <a:r>
              <a:rPr lang="en-GB" sz="1300">
                <a:solidFill>
                  <a:srgbClr val="010203"/>
                </a:solidFill>
                <a:latin typeface="Lato" panose="020F0502020204030203" pitchFamily="34" charset="0"/>
                <a:ea typeface="Lato" panose="020F0502020204030203" pitchFamily="34" charset="0"/>
                <a:cs typeface="Lato" panose="020F0502020204030203" pitchFamily="34" charset="0"/>
              </a:rPr>
              <a:t>Collaborative participation and feedback mechanisms established and acted upon</a:t>
            </a:r>
          </a:p>
        </p:txBody>
      </p:sp>
      <p:sp>
        <p:nvSpPr>
          <p:cNvPr id="19" name="TextBox 18">
            <a:extLst>
              <a:ext uri="{FF2B5EF4-FFF2-40B4-BE49-F238E27FC236}">
                <a16:creationId xmlns:a16="http://schemas.microsoft.com/office/drawing/2014/main" id="{1DD620BC-F261-DD47-D884-E1F035974C83}"/>
              </a:ext>
            </a:extLst>
          </p:cNvPr>
          <p:cNvSpPr txBox="1"/>
          <p:nvPr/>
        </p:nvSpPr>
        <p:spPr>
          <a:xfrm>
            <a:off x="9360940" y="4551680"/>
            <a:ext cx="2249816" cy="692497"/>
          </a:xfrm>
          <a:prstGeom prst="rect">
            <a:avLst/>
          </a:prstGeom>
          <a:noFill/>
        </p:spPr>
        <p:txBody>
          <a:bodyPr wrap="square">
            <a:spAutoFit/>
          </a:bodyPr>
          <a:lstStyle/>
          <a:p>
            <a:pPr defTabSz="1828663">
              <a:spcBef>
                <a:spcPts val="150"/>
              </a:spcBef>
              <a:spcAft>
                <a:spcPts val="150"/>
              </a:spcAft>
              <a:defRPr/>
            </a:pPr>
            <a:r>
              <a:rPr lang="en-GB" sz="1300" dirty="0">
                <a:solidFill>
                  <a:srgbClr val="010203"/>
                </a:solidFill>
                <a:latin typeface="Lato" panose="020F0502020204030203" pitchFamily="34" charset="0"/>
                <a:ea typeface="Lato" panose="020F0502020204030203" pitchFamily="34" charset="0"/>
                <a:cs typeface="Lato" panose="020F0502020204030203" pitchFamily="34" charset="0"/>
              </a:rPr>
              <a:t>Stakeholder views considered in decision-making</a:t>
            </a:r>
            <a:endParaRPr lang="en-GB" sz="1300" b="1" dirty="0">
              <a:solidFill>
                <a:srgbClr val="010203"/>
              </a:solidFill>
              <a:latin typeface="Lato" panose="020F0502020204030203" pitchFamily="34" charset="0"/>
              <a:ea typeface="Lato" panose="020F0502020204030203" pitchFamily="34" charset="0"/>
              <a:cs typeface="Lato" panose="020F0502020204030203" pitchFamily="34" charset="0"/>
            </a:endParaRPr>
          </a:p>
        </p:txBody>
      </p:sp>
      <p:sp>
        <p:nvSpPr>
          <p:cNvPr id="20" name="TextBox 19">
            <a:extLst>
              <a:ext uri="{FF2B5EF4-FFF2-40B4-BE49-F238E27FC236}">
                <a16:creationId xmlns:a16="http://schemas.microsoft.com/office/drawing/2014/main" id="{989E2E10-B32F-110E-6B99-C306E61DF643}"/>
              </a:ext>
            </a:extLst>
          </p:cNvPr>
          <p:cNvSpPr txBox="1"/>
          <p:nvPr/>
        </p:nvSpPr>
        <p:spPr>
          <a:xfrm>
            <a:off x="9360940" y="3582416"/>
            <a:ext cx="2249816" cy="492443"/>
          </a:xfrm>
          <a:prstGeom prst="rect">
            <a:avLst/>
          </a:prstGeom>
          <a:noFill/>
        </p:spPr>
        <p:txBody>
          <a:bodyPr wrap="square">
            <a:spAutoFit/>
          </a:bodyPr>
          <a:lstStyle/>
          <a:p>
            <a:pPr defTabSz="1828663">
              <a:spcBef>
                <a:spcPts val="150"/>
              </a:spcBef>
              <a:spcAft>
                <a:spcPts val="150"/>
              </a:spcAft>
              <a:defRPr/>
            </a:pPr>
            <a:r>
              <a:rPr lang="en-GB" sz="1300" dirty="0">
                <a:solidFill>
                  <a:srgbClr val="010203"/>
                </a:solidFill>
                <a:latin typeface="Lato" panose="020F0502020204030203" pitchFamily="34" charset="0"/>
                <a:ea typeface="Lato" panose="020F0502020204030203" pitchFamily="34" charset="0"/>
                <a:cs typeface="Lato" panose="020F0502020204030203" pitchFamily="34" charset="0"/>
              </a:rPr>
              <a:t>Stakeholders influence key project decisions</a:t>
            </a:r>
          </a:p>
        </p:txBody>
      </p:sp>
      <p:sp>
        <p:nvSpPr>
          <p:cNvPr id="45" name="Rectangle 44">
            <a:extLst>
              <a:ext uri="{FF2B5EF4-FFF2-40B4-BE49-F238E27FC236}">
                <a16:creationId xmlns:a16="http://schemas.microsoft.com/office/drawing/2014/main" id="{54AE1CE1-0B8F-DB3E-90D2-E7B3D01DF0AF}"/>
              </a:ext>
            </a:extLst>
          </p:cNvPr>
          <p:cNvSpPr/>
          <p:nvPr/>
        </p:nvSpPr>
        <p:spPr>
          <a:xfrm>
            <a:off x="6883897" y="1917700"/>
            <a:ext cx="4889003" cy="4656220"/>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68B771F5-F468-55C2-23A8-3D5FB38482A0}"/>
              </a:ext>
            </a:extLst>
          </p:cNvPr>
          <p:cNvSpPr/>
          <p:nvPr/>
        </p:nvSpPr>
        <p:spPr>
          <a:xfrm>
            <a:off x="2006958" y="1978975"/>
            <a:ext cx="2389507" cy="4656220"/>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9110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99DD3-B4F1-6FB2-8AF4-FFF1CD7D85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3286EA-D778-FCC2-E8EB-4150B7621059}"/>
              </a:ext>
            </a:extLst>
          </p:cNvPr>
          <p:cNvSpPr>
            <a:spLocks noGrp="1"/>
          </p:cNvSpPr>
          <p:nvPr>
            <p:ph type="title"/>
          </p:nvPr>
        </p:nvSpPr>
        <p:spPr>
          <a:xfrm>
            <a:off x="2470202" y="2465698"/>
            <a:ext cx="7961177" cy="1325563"/>
          </a:xfrm>
        </p:spPr>
        <p:txBody>
          <a:bodyPr>
            <a:normAutofit/>
          </a:bodyPr>
          <a:lstStyle/>
          <a:p>
            <a:r>
              <a:rPr lang="en-GB" sz="4000"/>
              <a:t>Navigator User Case</a:t>
            </a:r>
          </a:p>
        </p:txBody>
      </p:sp>
      <p:sp>
        <p:nvSpPr>
          <p:cNvPr id="3" name="Subtitle 2">
            <a:extLst>
              <a:ext uri="{FF2B5EF4-FFF2-40B4-BE49-F238E27FC236}">
                <a16:creationId xmlns:a16="http://schemas.microsoft.com/office/drawing/2014/main" id="{D18C01BE-1E96-D907-3FA1-FA6A5F26CBD7}"/>
              </a:ext>
            </a:extLst>
          </p:cNvPr>
          <p:cNvSpPr>
            <a:spLocks noGrp="1"/>
          </p:cNvSpPr>
          <p:nvPr>
            <p:ph type="subTitle" idx="1"/>
          </p:nvPr>
        </p:nvSpPr>
        <p:spPr>
          <a:xfrm>
            <a:off x="2470202" y="4188901"/>
            <a:ext cx="6025212" cy="588398"/>
          </a:xfrm>
        </p:spPr>
        <p:txBody>
          <a:bodyPr>
            <a:normAutofit/>
          </a:bodyPr>
          <a:lstStyle/>
          <a:p>
            <a:endParaRPr lang="en-GB"/>
          </a:p>
        </p:txBody>
      </p:sp>
    </p:spTree>
    <p:extLst>
      <p:ext uri="{BB962C8B-B14F-4D97-AF65-F5344CB8AC3E}">
        <p14:creationId xmlns:p14="http://schemas.microsoft.com/office/powerpoint/2010/main" val="2616930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54FFA-EA7C-CECC-35D7-B7D7627B8C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CC40C7-0335-A0BE-6E4D-FD8218BF9F2B}"/>
              </a:ext>
            </a:extLst>
          </p:cNvPr>
          <p:cNvSpPr>
            <a:spLocks noGrp="1"/>
          </p:cNvSpPr>
          <p:nvPr>
            <p:ph type="title"/>
          </p:nvPr>
        </p:nvSpPr>
        <p:spPr>
          <a:xfrm>
            <a:off x="1031443" y="484632"/>
            <a:ext cx="10515600" cy="1170432"/>
          </a:xfrm>
        </p:spPr>
        <p:txBody>
          <a:bodyPr wrap="square">
            <a:normAutofit/>
          </a:bodyPr>
          <a:lstStyle/>
          <a:p>
            <a:r>
              <a:rPr lang="en-GB" sz="3200"/>
              <a:t>Seabreeze uses the Navigator to turn Nature-Positive ambition into action</a:t>
            </a:r>
            <a:endParaRPr lang="en-DE" sz="3200"/>
          </a:p>
        </p:txBody>
      </p:sp>
      <p:pic>
        <p:nvPicPr>
          <p:cNvPr id="7" name="Picture 6">
            <a:extLst>
              <a:ext uri="{FF2B5EF4-FFF2-40B4-BE49-F238E27FC236}">
                <a16:creationId xmlns:a16="http://schemas.microsoft.com/office/drawing/2014/main" id="{3662841A-6CAB-92CF-A1A9-E3FDF95E8ECD}"/>
              </a:ext>
            </a:extLst>
          </p:cNvPr>
          <p:cNvPicPr>
            <a:picLocks noChangeAspect="1"/>
          </p:cNvPicPr>
          <p:nvPr/>
        </p:nvPicPr>
        <p:blipFill>
          <a:blip r:embed="rId3"/>
          <a:srcRect/>
          <a:stretch/>
        </p:blipFill>
        <p:spPr>
          <a:xfrm>
            <a:off x="9512939" y="6118861"/>
            <a:ext cx="1716917" cy="577608"/>
          </a:xfrm>
          <a:prstGeom prst="rect">
            <a:avLst/>
          </a:prstGeom>
        </p:spPr>
      </p:pic>
      <p:sp>
        <p:nvSpPr>
          <p:cNvPr id="8" name="Case eyebrow"/>
          <p:cNvSpPr txBox="1"/>
          <p:nvPr/>
        </p:nvSpPr>
        <p:spPr>
          <a:xfrm>
            <a:off x="1033271" y="228600"/>
            <a:ext cx="2743200" cy="201168"/>
          </a:xfrm>
          <a:prstGeom prst="rect">
            <a:avLst/>
          </a:prstGeom>
          <a:noFill/>
        </p:spPr>
        <p:txBody>
          <a:bodyPr wrap="square" lIns="0" tIns="0" rIns="0" bIns="0" anchor="t">
            <a:spAutoFit/>
          </a:bodyPr>
          <a:lstStyle/>
          <a:p>
            <a:pPr algn="l">
              <a:lnSpc>
                <a:spcPct val="100000"/>
              </a:lnSpc>
            </a:pPr>
            <a:r>
              <a:rPr sz="1100" b="1" i="0">
                <a:solidFill>
                  <a:srgbClr val="F6AF00"/>
                </a:solidFill>
                <a:latin typeface="Lato"/>
              </a:rPr>
              <a:t>HYPOTHETICAL EXAMPLE</a:t>
            </a:r>
          </a:p>
        </p:txBody>
      </p:sp>
      <p:sp>
        <p:nvSpPr>
          <p:cNvPr id="9" name="Project scale"/>
          <p:cNvSpPr txBox="1"/>
          <p:nvPr/>
        </p:nvSpPr>
        <p:spPr>
          <a:xfrm>
            <a:off x="1033271" y="1856231"/>
            <a:ext cx="3063240" cy="640080"/>
          </a:xfrm>
          <a:prstGeom prst="rect">
            <a:avLst/>
          </a:prstGeom>
          <a:noFill/>
        </p:spPr>
        <p:txBody>
          <a:bodyPr wrap="square" lIns="0" tIns="0" rIns="0" bIns="0" anchor="t">
            <a:spAutoFit/>
          </a:bodyPr>
          <a:lstStyle/>
          <a:p>
            <a:pPr algn="l">
              <a:lnSpc>
                <a:spcPct val="100000"/>
              </a:lnSpc>
            </a:pPr>
            <a:r>
              <a:rPr sz="5600" b="1" i="0">
                <a:solidFill>
                  <a:srgbClr val="010203"/>
                </a:solidFill>
                <a:latin typeface="Lato"/>
              </a:rPr>
              <a:t>1 GW</a:t>
            </a:r>
          </a:p>
        </p:txBody>
      </p:sp>
      <p:sp>
        <p:nvSpPr>
          <p:cNvPr id="10" name="Project scale accent"/>
          <p:cNvSpPr/>
          <p:nvPr/>
        </p:nvSpPr>
        <p:spPr>
          <a:xfrm>
            <a:off x="1033271" y="2578608"/>
            <a:ext cx="960120" cy="54864"/>
          </a:xfrm>
          <a:prstGeom prst="rect">
            <a:avLst/>
          </a:prstGeom>
          <a:solidFill>
            <a:srgbClr val="F6A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Project type"/>
          <p:cNvSpPr txBox="1"/>
          <p:nvPr/>
        </p:nvSpPr>
        <p:spPr>
          <a:xfrm>
            <a:off x="1033271" y="2724912"/>
            <a:ext cx="3063240" cy="329184"/>
          </a:xfrm>
          <a:prstGeom prst="rect">
            <a:avLst/>
          </a:prstGeom>
          <a:noFill/>
        </p:spPr>
        <p:txBody>
          <a:bodyPr wrap="square" lIns="0" tIns="0" rIns="0" bIns="0" anchor="t">
            <a:spAutoFit/>
          </a:bodyPr>
          <a:lstStyle/>
          <a:p>
            <a:pPr algn="l">
              <a:lnSpc>
                <a:spcPct val="100000"/>
              </a:lnSpc>
            </a:pPr>
            <a:r>
              <a:rPr sz="1900" b="1" i="0">
                <a:solidFill>
                  <a:srgbClr val="010203"/>
                </a:solidFill>
                <a:latin typeface="Lato"/>
              </a:rPr>
              <a:t>Offshore wind project</a:t>
            </a:r>
          </a:p>
        </p:txBody>
      </p:sp>
      <p:sp>
        <p:nvSpPr>
          <p:cNvPr id="12" name="Foundations label"/>
          <p:cNvSpPr txBox="1"/>
          <p:nvPr/>
        </p:nvSpPr>
        <p:spPr>
          <a:xfrm>
            <a:off x="1033271" y="3255264"/>
            <a:ext cx="3108960" cy="219456"/>
          </a:xfrm>
          <a:prstGeom prst="rect">
            <a:avLst/>
          </a:prstGeom>
          <a:noFill/>
        </p:spPr>
        <p:txBody>
          <a:bodyPr wrap="square" lIns="0" tIns="0" rIns="0" bIns="0" anchor="t">
            <a:spAutoFit/>
          </a:bodyPr>
          <a:lstStyle/>
          <a:p>
            <a:pPr algn="l">
              <a:lnSpc>
                <a:spcPct val="100000"/>
              </a:lnSpc>
            </a:pPr>
            <a:r>
              <a:rPr sz="1100" b="1" i="0">
                <a:solidFill>
                  <a:srgbClr val="0F9ED5"/>
                </a:solidFill>
                <a:latin typeface="Lato"/>
              </a:rPr>
              <a:t>FOUNDATIONS ALREADY IN PLACE</a:t>
            </a:r>
          </a:p>
        </p:txBody>
      </p:sp>
      <p:sp>
        <p:nvSpPr>
          <p:cNvPr id="13" name="Foundations list"/>
          <p:cNvSpPr txBox="1"/>
          <p:nvPr/>
        </p:nvSpPr>
        <p:spPr>
          <a:xfrm>
            <a:off x="1033271" y="3547872"/>
            <a:ext cx="3154680" cy="749808"/>
          </a:xfrm>
          <a:prstGeom prst="rect">
            <a:avLst/>
          </a:prstGeom>
          <a:noFill/>
        </p:spPr>
        <p:txBody>
          <a:bodyPr wrap="square" lIns="0" tIns="0" rIns="0" bIns="0" anchor="t">
            <a:spAutoFit/>
          </a:bodyPr>
          <a:lstStyle/>
          <a:p>
            <a:pPr algn="l">
              <a:lnSpc>
                <a:spcPct val="105000"/>
              </a:lnSpc>
              <a:spcAft>
                <a:spcPts val="400"/>
              </a:spcAft>
            </a:pPr>
            <a:r>
              <a:rPr sz="1600" b="0" i="0">
                <a:solidFill>
                  <a:srgbClr val="010203"/>
                </a:solidFill>
                <a:latin typeface="Lato"/>
              </a:rPr>
              <a:t>Environmental assessment
Permitting
Stakeholder engagement</a:t>
            </a:r>
          </a:p>
        </p:txBody>
      </p:sp>
      <p:sp>
        <p:nvSpPr>
          <p:cNvPr id="14" name="Vertical divider"/>
          <p:cNvSpPr/>
          <p:nvPr/>
        </p:nvSpPr>
        <p:spPr>
          <a:xfrm>
            <a:off x="4416552" y="1847088"/>
            <a:ext cx="22860" cy="2404872"/>
          </a:xfrm>
          <a:prstGeom prst="rect">
            <a:avLst/>
          </a:prstGeom>
          <a:solidFill>
            <a:srgbClr val="D8E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Environment heading"/>
          <p:cNvSpPr txBox="1"/>
          <p:nvPr/>
        </p:nvSpPr>
        <p:spPr>
          <a:xfrm>
            <a:off x="4828032" y="1920240"/>
            <a:ext cx="5394960" cy="329184"/>
          </a:xfrm>
          <a:prstGeom prst="rect">
            <a:avLst/>
          </a:prstGeom>
          <a:noFill/>
        </p:spPr>
        <p:txBody>
          <a:bodyPr wrap="square" lIns="0" tIns="0" rIns="0" bIns="0" anchor="t">
            <a:spAutoFit/>
          </a:bodyPr>
          <a:lstStyle/>
          <a:p>
            <a:pPr algn="l">
              <a:lnSpc>
                <a:spcPct val="100000"/>
              </a:lnSpc>
            </a:pPr>
            <a:r>
              <a:rPr sz="1900" b="1" i="0">
                <a:solidFill>
                  <a:srgbClr val="010203"/>
                </a:solidFill>
                <a:latin typeface="Lato"/>
              </a:rPr>
              <a:t>A sensitive, shared environment</a:t>
            </a:r>
          </a:p>
        </p:txBody>
      </p:sp>
      <p:sp>
        <p:nvSpPr>
          <p:cNvPr id="16" name="Environment list"/>
          <p:cNvSpPr txBox="1"/>
          <p:nvPr/>
        </p:nvSpPr>
        <p:spPr>
          <a:xfrm>
            <a:off x="4828032" y="2404872"/>
            <a:ext cx="5166360" cy="1417320"/>
          </a:xfrm>
          <a:prstGeom prst="rect">
            <a:avLst/>
          </a:prstGeom>
          <a:noFill/>
        </p:spPr>
        <p:txBody>
          <a:bodyPr wrap="square" lIns="0" tIns="0" rIns="0" bIns="0" anchor="t">
            <a:spAutoFit/>
          </a:bodyPr>
          <a:lstStyle/>
          <a:p>
            <a:pPr algn="l">
              <a:lnSpc>
                <a:spcPct val="105000"/>
              </a:lnSpc>
            </a:pPr>
            <a:r>
              <a:rPr sz="1800" b="0" i="0">
                <a:solidFill>
                  <a:srgbClr val="010203"/>
                </a:solidFill>
                <a:latin typeface="Lato"/>
              </a:rPr>
              <a:t>•  Benthic habitats
•  Migratory seabirds
•  Commercial fishing activity</a:t>
            </a:r>
          </a:p>
        </p:txBody>
      </p:sp>
      <p:sp>
        <p:nvSpPr>
          <p:cNvPr id="17" name="Horizontal divider"/>
          <p:cNvSpPr/>
          <p:nvPr/>
        </p:nvSpPr>
        <p:spPr>
          <a:xfrm>
            <a:off x="1033271" y="4498848"/>
            <a:ext cx="10104120" cy="22860"/>
          </a:xfrm>
          <a:prstGeom prst="rect">
            <a:avLst/>
          </a:prstGeom>
          <a:solidFill>
            <a:srgbClr val="D8E5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avigator focus label"/>
          <p:cNvSpPr txBox="1"/>
          <p:nvPr/>
        </p:nvSpPr>
        <p:spPr>
          <a:xfrm>
            <a:off x="1033271" y="4663440"/>
            <a:ext cx="2743200" cy="219456"/>
          </a:xfrm>
          <a:prstGeom prst="rect">
            <a:avLst/>
          </a:prstGeom>
          <a:noFill/>
        </p:spPr>
        <p:txBody>
          <a:bodyPr wrap="square" lIns="0" tIns="0" rIns="0" bIns="0" anchor="t">
            <a:spAutoFit/>
          </a:bodyPr>
          <a:lstStyle/>
          <a:p>
            <a:pPr algn="l">
              <a:lnSpc>
                <a:spcPct val="100000"/>
              </a:lnSpc>
            </a:pPr>
            <a:r>
              <a:rPr sz="1100" b="1" i="0">
                <a:solidFill>
                  <a:srgbClr val="0F9ED5"/>
                </a:solidFill>
                <a:latin typeface="Lato"/>
              </a:rPr>
              <a:t>WHY USE THE NAVIGATOR?</a:t>
            </a:r>
          </a:p>
        </p:txBody>
      </p:sp>
      <p:sp>
        <p:nvSpPr>
          <p:cNvPr id="19" name="Step 01 number"/>
          <p:cNvSpPr txBox="1"/>
          <p:nvPr/>
        </p:nvSpPr>
        <p:spPr>
          <a:xfrm>
            <a:off x="1033271" y="5010912"/>
            <a:ext cx="530352" cy="365760"/>
          </a:xfrm>
          <a:prstGeom prst="rect">
            <a:avLst/>
          </a:prstGeom>
          <a:noFill/>
        </p:spPr>
        <p:txBody>
          <a:bodyPr wrap="square" lIns="0" tIns="0" rIns="0" bIns="0" anchor="t">
            <a:spAutoFit/>
          </a:bodyPr>
          <a:lstStyle/>
          <a:p>
            <a:pPr algn="l">
              <a:lnSpc>
                <a:spcPct val="100000"/>
              </a:lnSpc>
            </a:pPr>
            <a:r>
              <a:rPr sz="2200" b="1" i="0">
                <a:solidFill>
                  <a:srgbClr val="F6AF00"/>
                </a:solidFill>
                <a:latin typeface="Lato"/>
              </a:rPr>
              <a:t>01</a:t>
            </a:r>
          </a:p>
        </p:txBody>
      </p:sp>
      <p:sp>
        <p:nvSpPr>
          <p:cNvPr id="20" name="Step 01 label"/>
          <p:cNvSpPr txBox="1"/>
          <p:nvPr/>
        </p:nvSpPr>
        <p:spPr>
          <a:xfrm>
            <a:off x="1664208" y="4965192"/>
            <a:ext cx="2423160" cy="658368"/>
          </a:xfrm>
          <a:prstGeom prst="rect">
            <a:avLst/>
          </a:prstGeom>
          <a:noFill/>
        </p:spPr>
        <p:txBody>
          <a:bodyPr wrap="square" lIns="0" tIns="0" rIns="0" bIns="0" anchor="t">
            <a:spAutoFit/>
          </a:bodyPr>
          <a:lstStyle/>
          <a:p>
            <a:pPr algn="l">
              <a:lnSpc>
                <a:spcPct val="95000"/>
              </a:lnSpc>
            </a:pPr>
            <a:r>
              <a:rPr sz="1800" b="1" i="0">
                <a:solidFill>
                  <a:srgbClr val="010203"/>
                </a:solidFill>
                <a:latin typeface="Lato"/>
              </a:rPr>
              <a:t>Assess current
maturity</a:t>
            </a:r>
          </a:p>
        </p:txBody>
      </p:sp>
      <p:sp>
        <p:nvSpPr>
          <p:cNvPr id="21" name="Step 02 number"/>
          <p:cNvSpPr txBox="1"/>
          <p:nvPr/>
        </p:nvSpPr>
        <p:spPr>
          <a:xfrm>
            <a:off x="4526280" y="5010912"/>
            <a:ext cx="530352" cy="365760"/>
          </a:xfrm>
          <a:prstGeom prst="rect">
            <a:avLst/>
          </a:prstGeom>
          <a:noFill/>
        </p:spPr>
        <p:txBody>
          <a:bodyPr wrap="square" lIns="0" tIns="0" rIns="0" bIns="0" anchor="t">
            <a:spAutoFit/>
          </a:bodyPr>
          <a:lstStyle/>
          <a:p>
            <a:pPr algn="l">
              <a:lnSpc>
                <a:spcPct val="100000"/>
              </a:lnSpc>
            </a:pPr>
            <a:r>
              <a:rPr sz="2200" b="1" i="0">
                <a:solidFill>
                  <a:srgbClr val="F6AF00"/>
                </a:solidFill>
                <a:latin typeface="Lato"/>
              </a:rPr>
              <a:t>02</a:t>
            </a:r>
          </a:p>
        </p:txBody>
      </p:sp>
      <p:sp>
        <p:nvSpPr>
          <p:cNvPr id="22" name="Step 02 label"/>
          <p:cNvSpPr txBox="1"/>
          <p:nvPr/>
        </p:nvSpPr>
        <p:spPr>
          <a:xfrm>
            <a:off x="5166360" y="4965192"/>
            <a:ext cx="2423160" cy="658368"/>
          </a:xfrm>
          <a:prstGeom prst="rect">
            <a:avLst/>
          </a:prstGeom>
          <a:noFill/>
        </p:spPr>
        <p:txBody>
          <a:bodyPr wrap="square" lIns="0" tIns="0" rIns="0" bIns="0" anchor="t">
            <a:spAutoFit/>
          </a:bodyPr>
          <a:lstStyle/>
          <a:p>
            <a:pPr algn="l">
              <a:lnSpc>
                <a:spcPct val="95000"/>
              </a:lnSpc>
            </a:pPr>
            <a:r>
              <a:rPr sz="1800" b="1" i="0">
                <a:solidFill>
                  <a:srgbClr val="010203"/>
                </a:solidFill>
                <a:latin typeface="Lato"/>
              </a:rPr>
              <a:t>Prioritise
improvements</a:t>
            </a:r>
          </a:p>
        </p:txBody>
      </p:sp>
      <p:sp>
        <p:nvSpPr>
          <p:cNvPr id="23" name="Step 03 number"/>
          <p:cNvSpPr txBox="1"/>
          <p:nvPr/>
        </p:nvSpPr>
        <p:spPr>
          <a:xfrm>
            <a:off x="8046720" y="5010912"/>
            <a:ext cx="530352" cy="365760"/>
          </a:xfrm>
          <a:prstGeom prst="rect">
            <a:avLst/>
          </a:prstGeom>
          <a:noFill/>
        </p:spPr>
        <p:txBody>
          <a:bodyPr wrap="square" lIns="0" tIns="0" rIns="0" bIns="0" anchor="t">
            <a:spAutoFit/>
          </a:bodyPr>
          <a:lstStyle/>
          <a:p>
            <a:pPr algn="l">
              <a:lnSpc>
                <a:spcPct val="100000"/>
              </a:lnSpc>
            </a:pPr>
            <a:r>
              <a:rPr sz="2200" b="1" i="0">
                <a:solidFill>
                  <a:srgbClr val="F6AF00"/>
                </a:solidFill>
                <a:latin typeface="Lato"/>
              </a:rPr>
              <a:t>03</a:t>
            </a:r>
          </a:p>
        </p:txBody>
      </p:sp>
      <p:sp>
        <p:nvSpPr>
          <p:cNvPr id="24" name="Step 03 label"/>
          <p:cNvSpPr txBox="1"/>
          <p:nvPr/>
        </p:nvSpPr>
        <p:spPr>
          <a:xfrm>
            <a:off x="8705088" y="4965192"/>
            <a:ext cx="2423160" cy="658368"/>
          </a:xfrm>
          <a:prstGeom prst="rect">
            <a:avLst/>
          </a:prstGeom>
          <a:noFill/>
        </p:spPr>
        <p:txBody>
          <a:bodyPr wrap="square" lIns="0" tIns="0" rIns="0" bIns="0" anchor="t">
            <a:spAutoFit/>
          </a:bodyPr>
          <a:lstStyle/>
          <a:p>
            <a:pPr algn="l">
              <a:lnSpc>
                <a:spcPct val="95000"/>
              </a:lnSpc>
            </a:pPr>
            <a:r>
              <a:rPr sz="1800" b="1" i="0">
                <a:solidFill>
                  <a:srgbClr val="010203"/>
                </a:solidFill>
                <a:latin typeface="Lato"/>
              </a:rPr>
              <a:t>Guide
implementation</a:t>
            </a:r>
          </a:p>
        </p:txBody>
      </p:sp>
    </p:spTree>
    <p:extLst>
      <p:ext uri="{BB962C8B-B14F-4D97-AF65-F5344CB8AC3E}">
        <p14:creationId xmlns:p14="http://schemas.microsoft.com/office/powerpoint/2010/main" val="1184314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FAF7A-A60C-5183-8950-23D263F679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5AB99-6E1D-E074-74DD-E0D7563D53B3}"/>
              </a:ext>
            </a:extLst>
          </p:cNvPr>
          <p:cNvSpPr>
            <a:spLocks noGrp="1"/>
          </p:cNvSpPr>
          <p:nvPr>
            <p:ph type="title"/>
          </p:nvPr>
        </p:nvSpPr>
        <p:spPr/>
        <p:txBody>
          <a:bodyPr>
            <a:normAutofit/>
          </a:bodyPr>
          <a:lstStyle/>
          <a:p>
            <a:r>
              <a:rPr lang="en-GB" sz="3200"/>
              <a:t>Navigator Steps 1-2: Understand and Identify</a:t>
            </a:r>
            <a:endParaRPr lang="en-DE" sz="3200"/>
          </a:p>
        </p:txBody>
      </p:sp>
      <p:pic>
        <p:nvPicPr>
          <p:cNvPr id="7" name="Picture 6">
            <a:extLst>
              <a:ext uri="{FF2B5EF4-FFF2-40B4-BE49-F238E27FC236}">
                <a16:creationId xmlns:a16="http://schemas.microsoft.com/office/drawing/2014/main" id="{CB824BC0-7C0B-D52B-89E8-43DC715D451D}"/>
              </a:ext>
            </a:extLst>
          </p:cNvPr>
          <p:cNvPicPr>
            <a:picLocks noChangeAspect="1"/>
          </p:cNvPicPr>
          <p:nvPr/>
        </p:nvPicPr>
        <p:blipFill>
          <a:blip r:embed="rId3"/>
          <a:srcRect/>
          <a:stretch/>
        </p:blipFill>
        <p:spPr>
          <a:xfrm>
            <a:off x="9512939" y="6118861"/>
            <a:ext cx="1716917" cy="577608"/>
          </a:xfrm>
          <a:prstGeom prst="rect">
            <a:avLst/>
          </a:prstGeom>
        </p:spPr>
      </p:pic>
      <p:sp>
        <p:nvSpPr>
          <p:cNvPr id="26" name="Rectangle: Rounded Corners 25">
            <a:extLst>
              <a:ext uri="{FF2B5EF4-FFF2-40B4-BE49-F238E27FC236}">
                <a16:creationId xmlns:a16="http://schemas.microsoft.com/office/drawing/2014/main" id="{E83A1469-66C6-DF11-4864-287CF3E12187}"/>
              </a:ext>
            </a:extLst>
          </p:cNvPr>
          <p:cNvSpPr/>
          <p:nvPr/>
        </p:nvSpPr>
        <p:spPr>
          <a:xfrm>
            <a:off x="552413" y="2039797"/>
            <a:ext cx="2825496" cy="1143000"/>
          </a:xfrm>
          <a:prstGeom prst="roundRect">
            <a:avLst/>
          </a:prstGeom>
          <a:solidFill>
            <a:srgbClr val="0F9ED5">
              <a:lumMod val="50000"/>
            </a:srgbClr>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1. Understand Context</a:t>
            </a:r>
          </a:p>
        </p:txBody>
      </p:sp>
      <p:graphicFrame>
        <p:nvGraphicFramePr>
          <p:cNvPr id="10" name="Diagram 9">
            <a:extLst>
              <a:ext uri="{FF2B5EF4-FFF2-40B4-BE49-F238E27FC236}">
                <a16:creationId xmlns:a16="http://schemas.microsoft.com/office/drawing/2014/main" id="{30E5D035-6143-AD7B-BFD6-5387CE79CDBD}"/>
              </a:ext>
            </a:extLst>
          </p:cNvPr>
          <p:cNvGraphicFramePr/>
          <p:nvPr>
            <p:extLst>
              <p:ext uri="{D42A27DB-BD31-4B8C-83A1-F6EECF244321}">
                <p14:modId xmlns:p14="http://schemas.microsoft.com/office/powerpoint/2010/main" val="2191845174"/>
              </p:ext>
            </p:extLst>
          </p:nvPr>
        </p:nvGraphicFramePr>
        <p:xfrm>
          <a:off x="10341429" y="1"/>
          <a:ext cx="2143266" cy="16906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5" name="Rectangle: Rounded Corners 34">
            <a:extLst>
              <a:ext uri="{FF2B5EF4-FFF2-40B4-BE49-F238E27FC236}">
                <a16:creationId xmlns:a16="http://schemas.microsoft.com/office/drawing/2014/main" id="{4204B4C9-60CB-88CB-D22B-AE590741B983}"/>
              </a:ext>
            </a:extLst>
          </p:cNvPr>
          <p:cNvSpPr/>
          <p:nvPr/>
        </p:nvSpPr>
        <p:spPr>
          <a:xfrm>
            <a:off x="552413" y="4353881"/>
            <a:ext cx="2825496" cy="1143000"/>
          </a:xfrm>
          <a:prstGeom prst="roundRect">
            <a:avLst/>
          </a:prstGeom>
          <a:solidFill>
            <a:srgbClr val="0F9ED5">
              <a:lumMod val="50000"/>
            </a:srgbClr>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2. Identify Relevant Requirements and Frameworks</a:t>
            </a:r>
          </a:p>
        </p:txBody>
      </p:sp>
      <p:graphicFrame>
        <p:nvGraphicFramePr>
          <p:cNvPr id="39" name="Table 38">
            <a:extLst>
              <a:ext uri="{FF2B5EF4-FFF2-40B4-BE49-F238E27FC236}">
                <a16:creationId xmlns:a16="http://schemas.microsoft.com/office/drawing/2014/main" id="{79DA010C-BB2E-04B3-C616-9B06B772F71D}"/>
              </a:ext>
            </a:extLst>
          </p:cNvPr>
          <p:cNvGraphicFramePr>
            <a:graphicFrameLocks noGrp="1"/>
          </p:cNvGraphicFramePr>
          <p:nvPr>
            <p:extLst>
              <p:ext uri="{D42A27DB-BD31-4B8C-83A1-F6EECF244321}">
                <p14:modId xmlns:p14="http://schemas.microsoft.com/office/powerpoint/2010/main" val="2303184861"/>
              </p:ext>
            </p:extLst>
          </p:nvPr>
        </p:nvGraphicFramePr>
        <p:xfrm>
          <a:off x="4015559" y="4392605"/>
          <a:ext cx="7530156" cy="882406"/>
        </p:xfrm>
        <a:graphic>
          <a:graphicData uri="http://schemas.openxmlformats.org/drawingml/2006/table">
            <a:tbl>
              <a:tblPr firstRow="1" firstCol="1" bandRow="1"/>
              <a:tblGrid>
                <a:gridCol w="7530156">
                  <a:extLst>
                    <a:ext uri="{9D8B030D-6E8A-4147-A177-3AD203B41FA5}">
                      <a16:colId xmlns:a16="http://schemas.microsoft.com/office/drawing/2014/main" val="376941351"/>
                    </a:ext>
                  </a:extLst>
                </a:gridCol>
              </a:tblGrid>
              <a:tr h="882406">
                <a:tc>
                  <a:txBody>
                    <a:bodyPr/>
                    <a:lstStyle/>
                    <a:p>
                      <a:pPr marL="0" marR="0" indent="0">
                        <a:lnSpc>
                          <a:spcPct val="115000"/>
                        </a:lnSpc>
                        <a:spcAft>
                          <a:spcPts val="300"/>
                        </a:spcAft>
                        <a:buNone/>
                        <a:tabLst>
                          <a:tab pos="457200" algn="l"/>
                          <a:tab pos="457200" algn="l"/>
                        </a:tabLst>
                      </a:pPr>
                      <a:r>
                        <a:rPr lang="en-ID" sz="2000" b="1" kern="100">
                          <a:solidFill>
                            <a:srgbClr val="000000"/>
                          </a:solidFill>
                          <a:effectLst/>
                          <a:latin typeface="Lato" panose="020F0502020204030203" pitchFamily="34" charset="0"/>
                          <a:ea typeface="Lato" panose="020F0502020204030203" pitchFamily="34" charset="0"/>
                          <a:cs typeface="Lato" panose="020F0502020204030203" pitchFamily="34" charset="0"/>
                        </a:rPr>
                        <a:t>Key outputs: </a:t>
                      </a:r>
                      <a:r>
                        <a:rPr lang="en-ID" sz="2000" kern="100">
                          <a:solidFill>
                            <a:srgbClr val="000000"/>
                          </a:solidFill>
                          <a:effectLst/>
                          <a:latin typeface="Lato" panose="020F0502020204030203" pitchFamily="34" charset="0"/>
                          <a:ea typeface="Lato" panose="020F0502020204030203" pitchFamily="34" charset="0"/>
                          <a:cs typeface="Lato" panose="020F0502020204030203" pitchFamily="34" charset="0"/>
                        </a:rPr>
                        <a:t>● Compliance register ● Framework register ● Reporting roadmap</a:t>
                      </a:r>
                      <a:endParaRPr lang="en-US" sz="2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025" marB="73025">
                    <a:lnL>
                      <a:noFill/>
                    </a:lnL>
                    <a:lnR>
                      <a:noFill/>
                    </a:lnR>
                    <a:lnT>
                      <a:noFill/>
                    </a:lnT>
                    <a:lnB>
                      <a:noFill/>
                    </a:lnB>
                    <a:solidFill>
                      <a:srgbClr val="F2F2F2"/>
                    </a:solidFill>
                  </a:tcPr>
                </a:tc>
                <a:extLst>
                  <a:ext uri="{0D108BD9-81ED-4DB2-BD59-A6C34878D82A}">
                    <a16:rowId xmlns:a16="http://schemas.microsoft.com/office/drawing/2014/main" val="467686755"/>
                  </a:ext>
                </a:extLst>
              </a:tr>
            </a:tbl>
          </a:graphicData>
        </a:graphic>
      </p:graphicFrame>
      <p:graphicFrame>
        <p:nvGraphicFramePr>
          <p:cNvPr id="40" name="Table 39">
            <a:extLst>
              <a:ext uri="{FF2B5EF4-FFF2-40B4-BE49-F238E27FC236}">
                <a16:creationId xmlns:a16="http://schemas.microsoft.com/office/drawing/2014/main" id="{13CE3144-9D35-97EB-F301-446C831D5A01}"/>
              </a:ext>
            </a:extLst>
          </p:cNvPr>
          <p:cNvGraphicFramePr>
            <a:graphicFrameLocks noGrp="1"/>
          </p:cNvGraphicFramePr>
          <p:nvPr>
            <p:extLst>
              <p:ext uri="{D42A27DB-BD31-4B8C-83A1-F6EECF244321}">
                <p14:modId xmlns:p14="http://schemas.microsoft.com/office/powerpoint/2010/main" val="841435826"/>
              </p:ext>
            </p:extLst>
          </p:nvPr>
        </p:nvGraphicFramePr>
        <p:xfrm>
          <a:off x="3882905" y="2055812"/>
          <a:ext cx="7662808" cy="1552702"/>
        </p:xfrm>
        <a:graphic>
          <a:graphicData uri="http://schemas.openxmlformats.org/drawingml/2006/table">
            <a:tbl>
              <a:tblPr firstRow="1" firstCol="1" bandRow="1"/>
              <a:tblGrid>
                <a:gridCol w="7662808">
                  <a:extLst>
                    <a:ext uri="{9D8B030D-6E8A-4147-A177-3AD203B41FA5}">
                      <a16:colId xmlns:a16="http://schemas.microsoft.com/office/drawing/2014/main" val="3810639925"/>
                    </a:ext>
                  </a:extLst>
                </a:gridCol>
              </a:tblGrid>
              <a:tr h="1126985">
                <a:tc>
                  <a:txBody>
                    <a:bodyPr/>
                    <a:lstStyle/>
                    <a:p>
                      <a:pPr marL="0" marR="0" indent="0">
                        <a:lnSpc>
                          <a:spcPct val="115000"/>
                        </a:lnSpc>
                        <a:spcAft>
                          <a:spcPts val="300"/>
                        </a:spcAft>
                        <a:buNone/>
                        <a:tabLst>
                          <a:tab pos="457200" algn="l"/>
                          <a:tab pos="457200" algn="l"/>
                        </a:tabLst>
                      </a:pPr>
                      <a:r>
                        <a:rPr lang="en-ID" sz="2000" b="1" kern="100">
                          <a:solidFill>
                            <a:srgbClr val="000000"/>
                          </a:solidFill>
                          <a:effectLst/>
                          <a:latin typeface="Lato" panose="020F0502020204030203" pitchFamily="34" charset="0"/>
                          <a:ea typeface="Lato" panose="020F0502020204030203" pitchFamily="34" charset="0"/>
                          <a:cs typeface="Lato" panose="020F0502020204030203" pitchFamily="34" charset="0"/>
                        </a:rPr>
                        <a:t>Key outputs</a:t>
                      </a:r>
                    </a:p>
                    <a:p>
                      <a:pPr marL="0" marR="0" indent="0">
                        <a:lnSpc>
                          <a:spcPct val="115000"/>
                        </a:lnSpc>
                        <a:spcAft>
                          <a:spcPts val="300"/>
                        </a:spcAft>
                        <a:buNone/>
                        <a:tabLst>
                          <a:tab pos="457200" algn="l"/>
                          <a:tab pos="457200" algn="l"/>
                        </a:tabLst>
                      </a:pPr>
                      <a:r>
                        <a:rPr lang="en-ID" sz="2000" kern="100">
                          <a:solidFill>
                            <a:srgbClr val="000000"/>
                          </a:solidFill>
                          <a:effectLst/>
                          <a:latin typeface="Lato" panose="020F0502020204030203" pitchFamily="34" charset="0"/>
                          <a:ea typeface="Lato" panose="020F0502020204030203" pitchFamily="34" charset="0"/>
                          <a:cs typeface="Lato" panose="020F0502020204030203" pitchFamily="34" charset="0"/>
                        </a:rPr>
                        <a:t>● Baseline ecology review ● Stakeholder analysis ● Social baseline review ● Priority DIRO register ● Initial risk and opportunity register</a:t>
                      </a:r>
                      <a:endParaRPr lang="en-US" sz="2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025" marB="73025">
                    <a:lnL>
                      <a:noFill/>
                    </a:lnL>
                    <a:lnR>
                      <a:noFill/>
                    </a:lnR>
                    <a:lnT>
                      <a:noFill/>
                    </a:lnT>
                    <a:lnB>
                      <a:noFill/>
                    </a:lnB>
                    <a:solidFill>
                      <a:srgbClr val="F2F2F2"/>
                    </a:solidFill>
                  </a:tcPr>
                </a:tc>
                <a:extLst>
                  <a:ext uri="{0D108BD9-81ED-4DB2-BD59-A6C34878D82A}">
                    <a16:rowId xmlns:a16="http://schemas.microsoft.com/office/drawing/2014/main" val="801457346"/>
                  </a:ext>
                </a:extLst>
              </a:tr>
            </a:tbl>
          </a:graphicData>
        </a:graphic>
      </p:graphicFrame>
      <p:sp>
        <p:nvSpPr>
          <p:cNvPr id="4" name="TextBox 3">
            <a:extLst>
              <a:ext uri="{FF2B5EF4-FFF2-40B4-BE49-F238E27FC236}">
                <a16:creationId xmlns:a16="http://schemas.microsoft.com/office/drawing/2014/main" id="{84FC35EC-AF3D-2E3E-D41A-62C88CB0B7FC}"/>
              </a:ext>
            </a:extLst>
          </p:cNvPr>
          <p:cNvSpPr txBox="1"/>
          <p:nvPr/>
        </p:nvSpPr>
        <p:spPr>
          <a:xfrm>
            <a:off x="4015558" y="5510952"/>
            <a:ext cx="7530155" cy="455509"/>
          </a:xfrm>
          <a:prstGeom prst="rect">
            <a:avLst/>
          </a:prstGeom>
          <a:solidFill>
            <a:schemeClr val="accent5">
              <a:lumMod val="20000"/>
              <a:lumOff val="80000"/>
            </a:schemeClr>
          </a:solidFill>
        </p:spPr>
        <p:txBody>
          <a:bodyPr wrap="square" lIns="73152" tIns="73152" rIns="73152" bIns="73152">
            <a:spAutoFit/>
          </a:bodyPr>
          <a:lstStyle/>
          <a:p>
            <a:pPr>
              <a:lnSpc>
                <a:spcPct val="100000"/>
              </a:lnSpc>
              <a:spcAft>
                <a:spcPts val="800"/>
              </a:spcAft>
            </a:pPr>
            <a:r>
              <a:rPr lang="en-GB" sz="2000" b="1">
                <a:latin typeface="Lato" panose="020F0502020204030203" pitchFamily="34" charset="0"/>
                <a:ea typeface="Lato" panose="020F0502020204030203" pitchFamily="34" charset="0"/>
                <a:cs typeface="Lato" panose="020F0502020204030203" pitchFamily="34" charset="0"/>
              </a:rPr>
              <a:t>Lesson learned: </a:t>
            </a:r>
            <a:r>
              <a:rPr lang="en-GB" sz="2000">
                <a:latin typeface="Lato" panose="020F0502020204030203" pitchFamily="34" charset="0"/>
                <a:ea typeface="Lato" panose="020F0502020204030203" pitchFamily="34" charset="0"/>
                <a:cs typeface="Lato" panose="020F0502020204030203" pitchFamily="34" charset="0"/>
              </a:rPr>
              <a:t>Reuse existing evidence wherever possible</a:t>
            </a:r>
            <a:endParaRPr lang="en-US" sz="200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61634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7571-A226-4E51-3076-232440D786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46E941-5BC8-A721-6534-2223949E1A5E}"/>
              </a:ext>
            </a:extLst>
          </p:cNvPr>
          <p:cNvSpPr>
            <a:spLocks noGrp="1"/>
          </p:cNvSpPr>
          <p:nvPr>
            <p:ph type="title"/>
          </p:nvPr>
        </p:nvSpPr>
        <p:spPr/>
        <p:txBody>
          <a:bodyPr>
            <a:normAutofit/>
          </a:bodyPr>
          <a:lstStyle/>
          <a:p>
            <a:r>
              <a:rPr lang="en-DE" sz="3200"/>
              <a:t>Navigator Steps </a:t>
            </a:r>
            <a:r>
              <a:rPr lang="en-GB" sz="3200"/>
              <a:t>3</a:t>
            </a:r>
            <a:r>
              <a:rPr lang="en-DE" sz="3200"/>
              <a:t>-</a:t>
            </a:r>
            <a:r>
              <a:rPr lang="en-GB" sz="3200"/>
              <a:t>4: Assess and Improve</a:t>
            </a:r>
            <a:endParaRPr lang="en-DE" sz="3200"/>
          </a:p>
        </p:txBody>
      </p:sp>
      <p:pic>
        <p:nvPicPr>
          <p:cNvPr id="7" name="Picture 6">
            <a:extLst>
              <a:ext uri="{FF2B5EF4-FFF2-40B4-BE49-F238E27FC236}">
                <a16:creationId xmlns:a16="http://schemas.microsoft.com/office/drawing/2014/main" id="{C0321072-6C8B-62DB-DE54-1706B311770D}"/>
              </a:ext>
            </a:extLst>
          </p:cNvPr>
          <p:cNvPicPr>
            <a:picLocks noChangeAspect="1"/>
          </p:cNvPicPr>
          <p:nvPr/>
        </p:nvPicPr>
        <p:blipFill>
          <a:blip r:embed="rId3"/>
          <a:srcRect/>
          <a:stretch/>
        </p:blipFill>
        <p:spPr>
          <a:xfrm>
            <a:off x="9512939" y="6118861"/>
            <a:ext cx="1716917" cy="577608"/>
          </a:xfrm>
          <a:prstGeom prst="rect">
            <a:avLst/>
          </a:prstGeom>
        </p:spPr>
      </p:pic>
      <p:sp>
        <p:nvSpPr>
          <p:cNvPr id="4" name="Rectangle: Rounded Corners 3">
            <a:extLst>
              <a:ext uri="{FF2B5EF4-FFF2-40B4-BE49-F238E27FC236}">
                <a16:creationId xmlns:a16="http://schemas.microsoft.com/office/drawing/2014/main" id="{427505B7-A278-377F-61B5-DBDF6E96727F}"/>
              </a:ext>
            </a:extLst>
          </p:cNvPr>
          <p:cNvSpPr/>
          <p:nvPr/>
        </p:nvSpPr>
        <p:spPr>
          <a:xfrm>
            <a:off x="548639" y="2039112"/>
            <a:ext cx="2825496" cy="1143000"/>
          </a:xfrm>
          <a:prstGeom prst="roundRect">
            <a:avLst/>
          </a:prstGeom>
          <a:solidFill>
            <a:srgbClr val="084F6A"/>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3. Assess Current Position</a:t>
            </a:r>
          </a:p>
        </p:txBody>
      </p:sp>
      <p:sp>
        <p:nvSpPr>
          <p:cNvPr id="6" name="Rectangle: Rounded Corners 5">
            <a:extLst>
              <a:ext uri="{FF2B5EF4-FFF2-40B4-BE49-F238E27FC236}">
                <a16:creationId xmlns:a16="http://schemas.microsoft.com/office/drawing/2014/main" id="{4A62EA4F-5217-80E3-EE0D-08ECF661CF43}"/>
              </a:ext>
            </a:extLst>
          </p:cNvPr>
          <p:cNvSpPr/>
          <p:nvPr/>
        </p:nvSpPr>
        <p:spPr>
          <a:xfrm>
            <a:off x="548640" y="4352544"/>
            <a:ext cx="2825496" cy="972995"/>
          </a:xfrm>
          <a:prstGeom prst="roundRect">
            <a:avLst/>
          </a:prstGeom>
          <a:solidFill>
            <a:srgbClr val="084F6A"/>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4. Develop Improvement Plan</a:t>
            </a:r>
          </a:p>
        </p:txBody>
      </p:sp>
      <p:graphicFrame>
        <p:nvGraphicFramePr>
          <p:cNvPr id="12" name="Table 11">
            <a:extLst>
              <a:ext uri="{FF2B5EF4-FFF2-40B4-BE49-F238E27FC236}">
                <a16:creationId xmlns:a16="http://schemas.microsoft.com/office/drawing/2014/main" id="{AE00F01D-7424-778E-DA64-FD661EA4A166}"/>
              </a:ext>
            </a:extLst>
          </p:cNvPr>
          <p:cNvGraphicFramePr>
            <a:graphicFrameLocks noGrp="1"/>
          </p:cNvGraphicFramePr>
          <p:nvPr>
            <p:extLst>
              <p:ext uri="{D42A27DB-BD31-4B8C-83A1-F6EECF244321}">
                <p14:modId xmlns:p14="http://schemas.microsoft.com/office/powerpoint/2010/main" val="643656368"/>
              </p:ext>
            </p:extLst>
          </p:nvPr>
        </p:nvGraphicFramePr>
        <p:xfrm>
          <a:off x="3700038" y="4365419"/>
          <a:ext cx="7846948" cy="2365821"/>
        </p:xfrm>
        <a:graphic>
          <a:graphicData uri="http://schemas.openxmlformats.org/drawingml/2006/table">
            <a:tbl>
              <a:tblPr firstRow="1" firstCol="1" bandRow="1"/>
              <a:tblGrid>
                <a:gridCol w="1961737">
                  <a:extLst>
                    <a:ext uri="{9D8B030D-6E8A-4147-A177-3AD203B41FA5}">
                      <a16:colId xmlns:a16="http://schemas.microsoft.com/office/drawing/2014/main" val="3754085244"/>
                    </a:ext>
                  </a:extLst>
                </a:gridCol>
                <a:gridCol w="1961737">
                  <a:extLst>
                    <a:ext uri="{9D8B030D-6E8A-4147-A177-3AD203B41FA5}">
                      <a16:colId xmlns:a16="http://schemas.microsoft.com/office/drawing/2014/main" val="510703161"/>
                    </a:ext>
                  </a:extLst>
                </a:gridCol>
                <a:gridCol w="1961737">
                  <a:extLst>
                    <a:ext uri="{9D8B030D-6E8A-4147-A177-3AD203B41FA5}">
                      <a16:colId xmlns:a16="http://schemas.microsoft.com/office/drawing/2014/main" val="1990131337"/>
                    </a:ext>
                  </a:extLst>
                </a:gridCol>
                <a:gridCol w="1961737">
                  <a:extLst>
                    <a:ext uri="{9D8B030D-6E8A-4147-A177-3AD203B41FA5}">
                      <a16:colId xmlns:a16="http://schemas.microsoft.com/office/drawing/2014/main" val="4003066202"/>
                    </a:ext>
                  </a:extLst>
                </a:gridCol>
              </a:tblGrid>
              <a:tr h="0">
                <a:tc>
                  <a:txBody>
                    <a:bodyPr/>
                    <a:lstStyle/>
                    <a:p>
                      <a:pPr marL="0" marR="0">
                        <a:lnSpc>
                          <a:spcPct val="115000"/>
                        </a:lnSpc>
                        <a:spcAft>
                          <a:spcPts val="800"/>
                        </a:spcAft>
                        <a:buNone/>
                      </a:pPr>
                      <a:r>
                        <a:rPr lang="en-US" sz="1000" b="1" kern="100">
                          <a:solidFill>
                            <a:srgbClr val="FFFFFF"/>
                          </a:solidFill>
                          <a:effectLst/>
                          <a:latin typeface="Lato" panose="020F0502020204030203" pitchFamily="34" charset="0"/>
                          <a:ea typeface="Lato" panose="020F0502020204030203" pitchFamily="34" charset="0"/>
                          <a:cs typeface="Lato" panose="020F0502020204030203" pitchFamily="34" charset="0"/>
                        </a:rPr>
                        <a:t>Priority Action</a:t>
                      </a:r>
                      <a:endParaRPr lang="en-US" sz="10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tc>
                  <a:txBody>
                    <a:bodyPr/>
                    <a:lstStyle/>
                    <a:p>
                      <a:pPr marL="0" marR="0">
                        <a:lnSpc>
                          <a:spcPct val="115000"/>
                        </a:lnSpc>
                        <a:spcAft>
                          <a:spcPts val="800"/>
                        </a:spcAft>
                        <a:buNone/>
                      </a:pPr>
                      <a:r>
                        <a:rPr lang="en-US" sz="1000" b="1" kern="100">
                          <a:solidFill>
                            <a:srgbClr val="FFFFFF"/>
                          </a:solidFill>
                          <a:effectLst/>
                          <a:latin typeface="Lato" panose="020F0502020204030203" pitchFamily="34" charset="0"/>
                          <a:ea typeface="Lato" panose="020F0502020204030203" pitchFamily="34" charset="0"/>
                          <a:cs typeface="Lato" panose="020F0502020204030203" pitchFamily="34" charset="0"/>
                        </a:rPr>
                        <a:t>Focus area / Topic</a:t>
                      </a:r>
                      <a:endParaRPr lang="en-US" sz="10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tc>
                  <a:txBody>
                    <a:bodyPr/>
                    <a:lstStyle/>
                    <a:p>
                      <a:pPr marL="0" marR="0">
                        <a:lnSpc>
                          <a:spcPct val="115000"/>
                        </a:lnSpc>
                        <a:spcAft>
                          <a:spcPts val="800"/>
                        </a:spcAft>
                        <a:buNone/>
                      </a:pPr>
                      <a:r>
                        <a:rPr lang="en-US" sz="1000" b="1" kern="100">
                          <a:solidFill>
                            <a:srgbClr val="FFFFFF"/>
                          </a:solidFill>
                          <a:effectLst/>
                          <a:latin typeface="Lato" panose="020F0502020204030203" pitchFamily="34" charset="0"/>
                          <a:ea typeface="Lato" panose="020F0502020204030203" pitchFamily="34" charset="0"/>
                          <a:cs typeface="Lato" panose="020F0502020204030203" pitchFamily="34" charset="0"/>
                        </a:rPr>
                        <a:t>Lead Role</a:t>
                      </a:r>
                      <a:endParaRPr lang="en-US" sz="10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tc>
                  <a:txBody>
                    <a:bodyPr/>
                    <a:lstStyle/>
                    <a:p>
                      <a:pPr marL="0" marR="0">
                        <a:lnSpc>
                          <a:spcPct val="115000"/>
                        </a:lnSpc>
                        <a:spcAft>
                          <a:spcPts val="800"/>
                        </a:spcAft>
                        <a:buNone/>
                      </a:pPr>
                      <a:r>
                        <a:rPr lang="en-US" sz="1000" b="1" kern="100">
                          <a:solidFill>
                            <a:srgbClr val="FFFFFF"/>
                          </a:solidFill>
                          <a:effectLst/>
                          <a:latin typeface="Lato" panose="020F0502020204030203" pitchFamily="34" charset="0"/>
                          <a:ea typeface="Lato" panose="020F0502020204030203" pitchFamily="34" charset="0"/>
                          <a:cs typeface="Lato" panose="020F0502020204030203" pitchFamily="34" charset="0"/>
                        </a:rPr>
                        <a:t>Evidence Expected</a:t>
                      </a:r>
                      <a:endParaRPr lang="en-US" sz="10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extLst>
                  <a:ext uri="{0D108BD9-81ED-4DB2-BD59-A6C34878D82A}">
                    <a16:rowId xmlns:a16="http://schemas.microsoft.com/office/drawing/2014/main" val="3209243688"/>
                  </a:ext>
                </a:extLst>
              </a:tr>
              <a:tr h="0">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Establish executive accountability for biodiversity</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Governance / Accountability</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Sustainability Director</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Organogram; RACI matrix</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91531960"/>
                  </a:ext>
                </a:extLst>
              </a:tr>
              <a:tr h="0">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Develop outcome-focused monitoring </a:t>
                      </a:r>
                      <a:r>
                        <a:rPr lang="en-US" sz="1200" kern="100" dirty="0" err="1">
                          <a:solidFill>
                            <a:srgbClr val="000000"/>
                          </a:solidFill>
                          <a:effectLst/>
                          <a:latin typeface="Lato" panose="020F0502020204030203" pitchFamily="34" charset="0"/>
                          <a:ea typeface="Lato" panose="020F0502020204030203" pitchFamily="34" charset="0"/>
                          <a:cs typeface="Lato" panose="020F0502020204030203" pitchFamily="34" charset="0"/>
                        </a:rPr>
                        <a:t>programme</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Nature Outcomes / Monitoring Design</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Ecology Manager</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Monitoring Framework</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41695402"/>
                  </a:ext>
                </a:extLst>
              </a:tr>
              <a:tr h="0">
                <a:tc>
                  <a:txBody>
                    <a:bodyPr/>
                    <a:lstStyle/>
                    <a:p>
                      <a:pPr marL="0" marR="0">
                        <a:lnSpc>
                          <a:spcPct val="115000"/>
                        </a:lnSpc>
                        <a:spcAft>
                          <a:spcPts val="800"/>
                        </a:spcAft>
                        <a:buNone/>
                      </a:pPr>
                      <a:r>
                        <a:rPr lang="en-US" sz="1200" kern="100">
                          <a:solidFill>
                            <a:srgbClr val="000000"/>
                          </a:solidFill>
                          <a:effectLst/>
                          <a:latin typeface="Lato" panose="020F0502020204030203" pitchFamily="34" charset="0"/>
                          <a:ea typeface="Lato" panose="020F0502020204030203" pitchFamily="34" charset="0"/>
                          <a:cs typeface="Lato" panose="020F0502020204030203" pitchFamily="34" charset="0"/>
                        </a:rPr>
                        <a:t>Strengthen stakeholder influence on project decisions</a:t>
                      </a:r>
                      <a:endParaRPr lang="en-US" sz="12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a:solidFill>
                            <a:srgbClr val="000000"/>
                          </a:solidFill>
                          <a:effectLst/>
                          <a:latin typeface="Lato" panose="020F0502020204030203" pitchFamily="34" charset="0"/>
                          <a:ea typeface="Lato" panose="020F0502020204030203" pitchFamily="34" charset="0"/>
                          <a:cs typeface="Lato" panose="020F0502020204030203" pitchFamily="34" charset="0"/>
                        </a:rPr>
                        <a:t>Stakeholder Participation / Influence</a:t>
                      </a:r>
                      <a:endParaRPr lang="en-US" sz="12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Stakeholder Engagement Lead</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Consultation Records; Decision Logs</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0497448"/>
                  </a:ext>
                </a:extLst>
              </a:tr>
            </a:tbl>
          </a:graphicData>
        </a:graphic>
      </p:graphicFrame>
      <p:graphicFrame>
        <p:nvGraphicFramePr>
          <p:cNvPr id="14" name="Table 13">
            <a:extLst>
              <a:ext uri="{FF2B5EF4-FFF2-40B4-BE49-F238E27FC236}">
                <a16:creationId xmlns:a16="http://schemas.microsoft.com/office/drawing/2014/main" id="{8B6442B5-6CBB-AC32-A6A6-06A664C2995C}"/>
              </a:ext>
            </a:extLst>
          </p:cNvPr>
          <p:cNvGraphicFramePr>
            <a:graphicFrameLocks noGrp="1"/>
          </p:cNvGraphicFramePr>
          <p:nvPr>
            <p:extLst>
              <p:ext uri="{D42A27DB-BD31-4B8C-83A1-F6EECF244321}">
                <p14:modId xmlns:p14="http://schemas.microsoft.com/office/powerpoint/2010/main" val="3236075980"/>
              </p:ext>
            </p:extLst>
          </p:nvPr>
        </p:nvGraphicFramePr>
        <p:xfrm>
          <a:off x="3700037" y="2076166"/>
          <a:ext cx="7846947" cy="2078484"/>
        </p:xfrm>
        <a:graphic>
          <a:graphicData uri="http://schemas.openxmlformats.org/drawingml/2006/table">
            <a:tbl>
              <a:tblPr firstRow="1" firstCol="1" bandRow="1"/>
              <a:tblGrid>
                <a:gridCol w="1944241">
                  <a:extLst>
                    <a:ext uri="{9D8B030D-6E8A-4147-A177-3AD203B41FA5}">
                      <a16:colId xmlns:a16="http://schemas.microsoft.com/office/drawing/2014/main" val="2327900200"/>
                    </a:ext>
                  </a:extLst>
                </a:gridCol>
                <a:gridCol w="1041790">
                  <a:extLst>
                    <a:ext uri="{9D8B030D-6E8A-4147-A177-3AD203B41FA5}">
                      <a16:colId xmlns:a16="http://schemas.microsoft.com/office/drawing/2014/main" val="540232437"/>
                    </a:ext>
                  </a:extLst>
                </a:gridCol>
                <a:gridCol w="1660271">
                  <a:extLst>
                    <a:ext uri="{9D8B030D-6E8A-4147-A177-3AD203B41FA5}">
                      <a16:colId xmlns:a16="http://schemas.microsoft.com/office/drawing/2014/main" val="546130056"/>
                    </a:ext>
                  </a:extLst>
                </a:gridCol>
                <a:gridCol w="3200645">
                  <a:extLst>
                    <a:ext uri="{9D8B030D-6E8A-4147-A177-3AD203B41FA5}">
                      <a16:colId xmlns:a16="http://schemas.microsoft.com/office/drawing/2014/main" val="3950399140"/>
                    </a:ext>
                  </a:extLst>
                </a:gridCol>
              </a:tblGrid>
              <a:tr h="0">
                <a:tc>
                  <a:txBody>
                    <a:bodyPr/>
                    <a:lstStyle/>
                    <a:p>
                      <a:pPr marL="0" marR="0">
                        <a:lnSpc>
                          <a:spcPct val="115000"/>
                        </a:lnSpc>
                        <a:spcAft>
                          <a:spcPts val="800"/>
                        </a:spcAft>
                        <a:buNone/>
                      </a:pPr>
                      <a:r>
                        <a:rPr lang="en-US" sz="1200" b="1" kern="100">
                          <a:solidFill>
                            <a:srgbClr val="FFFFFF"/>
                          </a:solidFill>
                          <a:effectLst/>
                          <a:latin typeface="Lato" panose="020F0502020204030203" pitchFamily="34" charset="0"/>
                          <a:ea typeface="Lato" panose="020F0502020204030203" pitchFamily="34" charset="0"/>
                          <a:cs typeface="Lato" panose="020F0502020204030203" pitchFamily="34" charset="0"/>
                        </a:rPr>
                        <a:t>Focus area</a:t>
                      </a:r>
                      <a:endParaRPr lang="en-US" sz="12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tc>
                  <a:txBody>
                    <a:bodyPr/>
                    <a:lstStyle/>
                    <a:p>
                      <a:pPr marL="0" marR="0">
                        <a:lnSpc>
                          <a:spcPct val="115000"/>
                        </a:lnSpc>
                        <a:spcAft>
                          <a:spcPts val="800"/>
                        </a:spcAft>
                        <a:buNone/>
                      </a:pPr>
                      <a:r>
                        <a:rPr lang="en-US" sz="1200" b="1" kern="100">
                          <a:solidFill>
                            <a:srgbClr val="FFFFFF"/>
                          </a:solidFill>
                          <a:effectLst/>
                          <a:latin typeface="Lato" panose="020F0502020204030203" pitchFamily="34" charset="0"/>
                          <a:ea typeface="Lato" panose="020F0502020204030203" pitchFamily="34" charset="0"/>
                          <a:cs typeface="Lato" panose="020F0502020204030203" pitchFamily="34" charset="0"/>
                        </a:rPr>
                        <a:t>Initial tier</a:t>
                      </a:r>
                      <a:endParaRPr lang="en-US" sz="12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tc>
                  <a:txBody>
                    <a:bodyPr/>
                    <a:lstStyle/>
                    <a:p>
                      <a:pPr marL="0" marR="0">
                        <a:lnSpc>
                          <a:spcPct val="115000"/>
                        </a:lnSpc>
                        <a:spcAft>
                          <a:spcPts val="800"/>
                        </a:spcAft>
                        <a:buNone/>
                      </a:pPr>
                      <a:r>
                        <a:rPr lang="en-US" sz="1200" b="1" kern="100">
                          <a:solidFill>
                            <a:srgbClr val="FFFFFF"/>
                          </a:solidFill>
                          <a:effectLst/>
                          <a:latin typeface="Lato" panose="020F0502020204030203" pitchFamily="34" charset="0"/>
                          <a:ea typeface="Lato" panose="020F0502020204030203" pitchFamily="34" charset="0"/>
                          <a:cs typeface="Lato" panose="020F0502020204030203" pitchFamily="34" charset="0"/>
                        </a:rPr>
                        <a:t>Topic(s)</a:t>
                      </a:r>
                      <a:endParaRPr lang="en-US" sz="12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tc>
                  <a:txBody>
                    <a:bodyPr/>
                    <a:lstStyle/>
                    <a:p>
                      <a:pPr marL="0" marR="0">
                        <a:lnSpc>
                          <a:spcPct val="115000"/>
                        </a:lnSpc>
                        <a:spcAft>
                          <a:spcPts val="800"/>
                        </a:spcAft>
                        <a:buNone/>
                      </a:pPr>
                      <a:r>
                        <a:rPr lang="en-US" sz="1200" b="1" kern="100">
                          <a:solidFill>
                            <a:srgbClr val="FFFFFF"/>
                          </a:solidFill>
                          <a:effectLst/>
                          <a:latin typeface="Lato" panose="020F0502020204030203" pitchFamily="34" charset="0"/>
                          <a:ea typeface="Lato" panose="020F0502020204030203" pitchFamily="34" charset="0"/>
                          <a:cs typeface="Lato" panose="020F0502020204030203" pitchFamily="34" charset="0"/>
                        </a:rPr>
                        <a:t>Key gap</a:t>
                      </a:r>
                      <a:endParaRPr lang="en-US" sz="12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extLst>
                  <a:ext uri="{0D108BD9-81ED-4DB2-BD59-A6C34878D82A}">
                    <a16:rowId xmlns:a16="http://schemas.microsoft.com/office/drawing/2014/main" val="2594081737"/>
                  </a:ext>
                </a:extLst>
              </a:tr>
              <a:tr h="0">
                <a:tc>
                  <a:txBody>
                    <a:bodyPr/>
                    <a:lstStyle/>
                    <a:p>
                      <a:pPr marL="0" marR="0" algn="l" defTabSz="914400" rtl="0" eaLnBrk="1" latinLnBrk="0" hangingPunct="1">
                        <a:lnSpc>
                          <a:spcPct val="115000"/>
                        </a:lnSpc>
                        <a:spcAft>
                          <a:spcPts val="800"/>
                        </a:spcAft>
                        <a:buNone/>
                      </a:pPr>
                      <a:r>
                        <a:rPr lang="en-US" sz="12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Governance</a:t>
                      </a: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defTabSz="914400" rtl="0" eaLnBrk="1" latinLnBrk="0" hangingPunct="1">
                        <a:lnSpc>
                          <a:spcPct val="115000"/>
                        </a:lnSpc>
                        <a:spcAft>
                          <a:spcPts val="800"/>
                        </a:spcAft>
                        <a:buNone/>
                      </a:pPr>
                      <a:r>
                        <a:rPr lang="en-US" sz="1200" b="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Practitioner</a:t>
                      </a: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defTabSz="914400" rtl="0" eaLnBrk="1" latinLnBrk="0" hangingPunct="1">
                        <a:lnSpc>
                          <a:spcPct val="115000"/>
                        </a:lnSpc>
                        <a:spcAft>
                          <a:spcPts val="800"/>
                        </a:spcAft>
                        <a:buNone/>
                      </a:pPr>
                      <a:r>
                        <a:rPr lang="en-US" sz="1200" b="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Accountability; Decision-Making</a:t>
                      </a: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defTabSz="914400" rtl="0" eaLnBrk="1" latinLnBrk="0" hangingPunct="1">
                        <a:lnSpc>
                          <a:spcPct val="115000"/>
                        </a:lnSpc>
                        <a:spcAft>
                          <a:spcPts val="800"/>
                        </a:spcAft>
                        <a:buNone/>
                      </a:pPr>
                      <a:r>
                        <a:rPr lang="en-US" sz="1200" b="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Nature-related information not consistently informing strategic and investment decisions</a:t>
                      </a: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41204914"/>
                  </a:ext>
                </a:extLst>
              </a:tr>
              <a:tr h="0">
                <a:tc>
                  <a:txBody>
                    <a:bodyPr/>
                    <a:lstStyle/>
                    <a:p>
                      <a:pPr marL="0" marR="0">
                        <a:lnSpc>
                          <a:spcPct val="115000"/>
                        </a:lnSpc>
                        <a:spcAft>
                          <a:spcPts val="800"/>
                        </a:spcAft>
                        <a:buNone/>
                      </a:pPr>
                      <a:r>
                        <a:rPr lang="en-US" sz="12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Nature Outcomes, Metrics &amp; Monitoring</a:t>
                      </a:r>
                      <a:endParaRPr lang="en-US" sz="1200" b="1"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Explorer</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0" marR="0">
                        <a:lnSpc>
                          <a:spcPct val="115000"/>
                        </a:lnSpc>
                        <a:spcAft>
                          <a:spcPts val="800"/>
                        </a:spcAft>
                        <a:buNone/>
                      </a:pPr>
                      <a:r>
                        <a:rPr lang="en-US" sz="1200" kern="100" dirty="0">
                          <a:effectLst/>
                          <a:latin typeface="Lato" panose="020F0502020204030203" pitchFamily="34" charset="0"/>
                          <a:ea typeface="Lato" panose="020F0502020204030203" pitchFamily="34" charset="0"/>
                          <a:cs typeface="Lato" panose="020F0502020204030203" pitchFamily="34" charset="0"/>
                        </a:rPr>
                        <a:t> </a:t>
                      </a: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Monitoring Design; Targets</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Monitoring focused on compliance rather than intended outcomes</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99689199"/>
                  </a:ext>
                </a:extLst>
              </a:tr>
              <a:tr h="291114">
                <a:tc>
                  <a:txBody>
                    <a:bodyPr/>
                    <a:lstStyle/>
                    <a:p>
                      <a:pPr marL="0" marR="0">
                        <a:lnSpc>
                          <a:spcPct val="115000"/>
                        </a:lnSpc>
                        <a:spcAft>
                          <a:spcPts val="800"/>
                        </a:spcAft>
                        <a:buNone/>
                      </a:pPr>
                      <a:r>
                        <a:rPr lang="en-US" sz="1200" b="1" kern="100">
                          <a:solidFill>
                            <a:srgbClr val="000000"/>
                          </a:solidFill>
                          <a:effectLst/>
                          <a:latin typeface="Lato" panose="020F0502020204030203" pitchFamily="34" charset="0"/>
                          <a:ea typeface="Lato" panose="020F0502020204030203" pitchFamily="34" charset="0"/>
                          <a:cs typeface="Lato" panose="020F0502020204030203" pitchFamily="34" charset="0"/>
                        </a:rPr>
                        <a:t>Stakeholder Participation </a:t>
                      </a:r>
                      <a:endParaRPr lang="en-US" sz="1200" b="1"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a:solidFill>
                            <a:srgbClr val="000000"/>
                          </a:solidFill>
                          <a:effectLst/>
                          <a:latin typeface="Lato" panose="020F0502020204030203" pitchFamily="34" charset="0"/>
                          <a:ea typeface="Lato" panose="020F0502020204030203" pitchFamily="34" charset="0"/>
                          <a:cs typeface="Lato" panose="020F0502020204030203" pitchFamily="34" charset="0"/>
                        </a:rPr>
                        <a:t>Practitioner</a:t>
                      </a:r>
                      <a:endParaRPr lang="en-US" sz="12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a:solidFill>
                            <a:srgbClr val="000000"/>
                          </a:solidFill>
                          <a:effectLst/>
                          <a:latin typeface="Lato" panose="020F0502020204030203" pitchFamily="34" charset="0"/>
                          <a:ea typeface="Lato" panose="020F0502020204030203" pitchFamily="34" charset="0"/>
                          <a:cs typeface="Lato" panose="020F0502020204030203" pitchFamily="34" charset="0"/>
                        </a:rPr>
                        <a:t>Stakeholder Influence</a:t>
                      </a:r>
                      <a:endParaRPr lang="en-US" sz="12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Stakeholder influence on project decisions not consistently demonstrated</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302902"/>
                  </a:ext>
                </a:extLst>
              </a:tr>
            </a:tbl>
          </a:graphicData>
        </a:graphic>
      </p:graphicFrame>
      <p:graphicFrame>
        <p:nvGraphicFramePr>
          <p:cNvPr id="5" name="Diagram 4">
            <a:extLst>
              <a:ext uri="{FF2B5EF4-FFF2-40B4-BE49-F238E27FC236}">
                <a16:creationId xmlns:a16="http://schemas.microsoft.com/office/drawing/2014/main" id="{777D24E2-9BD4-F18B-463E-1DE9E2E50BE5}"/>
              </a:ext>
            </a:extLst>
          </p:cNvPr>
          <p:cNvGraphicFramePr/>
          <p:nvPr>
            <p:extLst>
              <p:ext uri="{D42A27DB-BD31-4B8C-83A1-F6EECF244321}">
                <p14:modId xmlns:p14="http://schemas.microsoft.com/office/powerpoint/2010/main" val="502847039"/>
              </p:ext>
            </p:extLst>
          </p:nvPr>
        </p:nvGraphicFramePr>
        <p:xfrm>
          <a:off x="10341429" y="1"/>
          <a:ext cx="2143266" cy="16906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63859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A43C8-58D8-D686-2E52-48FCB3A51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8FFF92-F70C-DCE0-F313-F9CB701F0B1B}"/>
              </a:ext>
            </a:extLst>
          </p:cNvPr>
          <p:cNvSpPr>
            <a:spLocks noGrp="1"/>
          </p:cNvSpPr>
          <p:nvPr>
            <p:ph type="title"/>
          </p:nvPr>
        </p:nvSpPr>
        <p:spPr/>
        <p:txBody>
          <a:bodyPr>
            <a:normAutofit/>
          </a:bodyPr>
          <a:lstStyle/>
          <a:p>
            <a:r>
              <a:rPr lang="en-DE" sz="3200"/>
              <a:t>Navigator Steps </a:t>
            </a:r>
            <a:r>
              <a:rPr lang="en-GB" sz="3200"/>
              <a:t>5</a:t>
            </a:r>
            <a:r>
              <a:rPr lang="en-DE" sz="3200"/>
              <a:t>-</a:t>
            </a:r>
            <a:r>
              <a:rPr lang="en-GB" sz="3200"/>
              <a:t>6: Act and Monitor</a:t>
            </a:r>
            <a:endParaRPr lang="en-DE" sz="3200"/>
          </a:p>
        </p:txBody>
      </p:sp>
      <p:pic>
        <p:nvPicPr>
          <p:cNvPr id="7" name="Picture 6">
            <a:extLst>
              <a:ext uri="{FF2B5EF4-FFF2-40B4-BE49-F238E27FC236}">
                <a16:creationId xmlns:a16="http://schemas.microsoft.com/office/drawing/2014/main" id="{22B0340A-037E-C9C5-6582-BBB6A0D57058}"/>
              </a:ext>
            </a:extLst>
          </p:cNvPr>
          <p:cNvPicPr>
            <a:picLocks noChangeAspect="1"/>
          </p:cNvPicPr>
          <p:nvPr/>
        </p:nvPicPr>
        <p:blipFill>
          <a:blip r:embed="rId3"/>
          <a:srcRect/>
          <a:stretch/>
        </p:blipFill>
        <p:spPr>
          <a:xfrm>
            <a:off x="9512939" y="6118861"/>
            <a:ext cx="1716917" cy="577608"/>
          </a:xfrm>
          <a:prstGeom prst="rect">
            <a:avLst/>
          </a:prstGeom>
        </p:spPr>
      </p:pic>
      <p:sp>
        <p:nvSpPr>
          <p:cNvPr id="5" name="Rectangle: Rounded Corners 4">
            <a:extLst>
              <a:ext uri="{FF2B5EF4-FFF2-40B4-BE49-F238E27FC236}">
                <a16:creationId xmlns:a16="http://schemas.microsoft.com/office/drawing/2014/main" id="{997805A4-2FE3-65C4-4CC0-FF5B30D0B50B}"/>
              </a:ext>
            </a:extLst>
          </p:cNvPr>
          <p:cNvSpPr/>
          <p:nvPr/>
        </p:nvSpPr>
        <p:spPr>
          <a:xfrm>
            <a:off x="548639" y="2039112"/>
            <a:ext cx="2825496" cy="1143000"/>
          </a:xfrm>
          <a:prstGeom prst="roundRect">
            <a:avLst/>
          </a:prstGeom>
          <a:solidFill>
            <a:srgbClr val="4CAA6D"/>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5. Implement Actions</a:t>
            </a:r>
          </a:p>
        </p:txBody>
      </p:sp>
      <p:sp>
        <p:nvSpPr>
          <p:cNvPr id="9" name="Rectangle: Rounded Corners 8">
            <a:extLst>
              <a:ext uri="{FF2B5EF4-FFF2-40B4-BE49-F238E27FC236}">
                <a16:creationId xmlns:a16="http://schemas.microsoft.com/office/drawing/2014/main" id="{227006C3-525C-5A87-0808-1E301439E518}"/>
              </a:ext>
            </a:extLst>
          </p:cNvPr>
          <p:cNvSpPr/>
          <p:nvPr/>
        </p:nvSpPr>
        <p:spPr>
          <a:xfrm>
            <a:off x="548639" y="5203444"/>
            <a:ext cx="2825496" cy="1143000"/>
          </a:xfrm>
          <a:prstGeom prst="roundRect">
            <a:avLst/>
          </a:prstGeom>
          <a:solidFill>
            <a:srgbClr val="0F9ED5"/>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6. Monitor Progress</a:t>
            </a:r>
          </a:p>
        </p:txBody>
      </p:sp>
      <p:graphicFrame>
        <p:nvGraphicFramePr>
          <p:cNvPr id="14" name="Table 13">
            <a:extLst>
              <a:ext uri="{FF2B5EF4-FFF2-40B4-BE49-F238E27FC236}">
                <a16:creationId xmlns:a16="http://schemas.microsoft.com/office/drawing/2014/main" id="{5CB6EC32-01D3-767D-8C19-36FDF6C2B59E}"/>
              </a:ext>
            </a:extLst>
          </p:cNvPr>
          <p:cNvGraphicFramePr>
            <a:graphicFrameLocks noGrp="1"/>
          </p:cNvGraphicFramePr>
          <p:nvPr>
            <p:extLst>
              <p:ext uri="{D42A27DB-BD31-4B8C-83A1-F6EECF244321}">
                <p14:modId xmlns:p14="http://schemas.microsoft.com/office/powerpoint/2010/main" val="595309736"/>
              </p:ext>
            </p:extLst>
          </p:nvPr>
        </p:nvGraphicFramePr>
        <p:xfrm>
          <a:off x="3613411" y="5203444"/>
          <a:ext cx="8149842" cy="1577023"/>
        </p:xfrm>
        <a:graphic>
          <a:graphicData uri="http://schemas.openxmlformats.org/drawingml/2006/table">
            <a:tbl>
              <a:tblPr firstRow="1" firstCol="1" bandRow="1"/>
              <a:tblGrid>
                <a:gridCol w="4074921">
                  <a:extLst>
                    <a:ext uri="{9D8B030D-6E8A-4147-A177-3AD203B41FA5}">
                      <a16:colId xmlns:a16="http://schemas.microsoft.com/office/drawing/2014/main" val="3641954034"/>
                    </a:ext>
                  </a:extLst>
                </a:gridCol>
                <a:gridCol w="4074921">
                  <a:extLst>
                    <a:ext uri="{9D8B030D-6E8A-4147-A177-3AD203B41FA5}">
                      <a16:colId xmlns:a16="http://schemas.microsoft.com/office/drawing/2014/main" val="2476430283"/>
                    </a:ext>
                  </a:extLst>
                </a:gridCol>
              </a:tblGrid>
              <a:tr h="0">
                <a:tc>
                  <a:txBody>
                    <a:bodyPr/>
                    <a:lstStyle/>
                    <a:p>
                      <a:pPr marL="0" marR="0">
                        <a:lnSpc>
                          <a:spcPct val="115000"/>
                        </a:lnSpc>
                        <a:spcBef>
                          <a:spcPts val="300"/>
                        </a:spcBef>
                        <a:spcAft>
                          <a:spcPts val="300"/>
                        </a:spcAft>
                        <a:buNone/>
                      </a:pPr>
                      <a:r>
                        <a:rPr lang="en-ID" sz="1200" b="1" kern="100" dirty="0">
                          <a:solidFill>
                            <a:srgbClr val="FFFFFF"/>
                          </a:solidFill>
                          <a:effectLst/>
                          <a:latin typeface="Lato" panose="020F0502020204030203" pitchFamily="34" charset="0"/>
                          <a:ea typeface="Lato" panose="020F0502020204030203" pitchFamily="34" charset="0"/>
                          <a:cs typeface="Lato" panose="020F0502020204030203" pitchFamily="34" charset="0"/>
                        </a:rPr>
                        <a:t>Examples of positive findings:</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15000"/>
                        </a:lnSpc>
                        <a:spcBef>
                          <a:spcPts val="300"/>
                        </a:spcBef>
                        <a:spcAft>
                          <a:spcPts val="300"/>
                        </a:spcAft>
                        <a:buFont typeface="Symbol" panose="05050102010706020507" pitchFamily="18" charset="2"/>
                        <a:buChar char=""/>
                      </a:pPr>
                      <a:r>
                        <a:rPr lang="en-ID" sz="1200" kern="100" dirty="0">
                          <a:solidFill>
                            <a:srgbClr val="FFFFFF"/>
                          </a:solidFill>
                          <a:effectLst/>
                          <a:latin typeface="Lato" panose="020F0502020204030203" pitchFamily="34" charset="0"/>
                          <a:ea typeface="Lato" panose="020F0502020204030203" pitchFamily="34" charset="0"/>
                          <a:cs typeface="Lato" panose="020F0502020204030203" pitchFamily="34" charset="0"/>
                        </a:rPr>
                        <a:t>Restored benthic habitat condition improved relative to baseline. </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15000"/>
                        </a:lnSpc>
                        <a:spcBef>
                          <a:spcPts val="300"/>
                        </a:spcBef>
                        <a:spcAft>
                          <a:spcPts val="300"/>
                        </a:spcAft>
                        <a:buFont typeface="Symbol" panose="05050102010706020507" pitchFamily="18" charset="2"/>
                        <a:buChar char=""/>
                      </a:pPr>
                      <a:r>
                        <a:rPr lang="en-ID" sz="1200" kern="100" dirty="0">
                          <a:solidFill>
                            <a:srgbClr val="FFFFFF"/>
                          </a:solidFill>
                          <a:effectLst/>
                          <a:latin typeface="Lato" panose="020F0502020204030203" pitchFamily="34" charset="0"/>
                          <a:ea typeface="Lato" panose="020F0502020204030203" pitchFamily="34" charset="0"/>
                          <a:cs typeface="Lato" panose="020F0502020204030203" pitchFamily="34" charset="0"/>
                        </a:rPr>
                        <a:t>Fisheries stakeholders reported fewer concerns following project modifications.</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T="91440" marB="91440">
                    <a:lnL>
                      <a:noFill/>
                    </a:lnL>
                    <a:lnR>
                      <a:noFill/>
                    </a:lnR>
                    <a:lnT>
                      <a:noFill/>
                    </a:lnT>
                    <a:lnB>
                      <a:noFill/>
                    </a:lnB>
                    <a:solidFill>
                      <a:srgbClr val="204162"/>
                    </a:solidFill>
                  </a:tcPr>
                </a:tc>
                <a:tc>
                  <a:txBody>
                    <a:bodyPr/>
                    <a:lstStyle/>
                    <a:p>
                      <a:pPr marL="0" marR="0">
                        <a:lnSpc>
                          <a:spcPct val="115000"/>
                        </a:lnSpc>
                        <a:spcBef>
                          <a:spcPts val="300"/>
                        </a:spcBef>
                        <a:spcAft>
                          <a:spcPts val="300"/>
                        </a:spcAft>
                        <a:buNone/>
                      </a:pPr>
                      <a:r>
                        <a:rPr lang="en-ID" sz="12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Examples of unexpected findings:</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15000"/>
                        </a:lnSpc>
                        <a:spcBef>
                          <a:spcPts val="300"/>
                        </a:spcBef>
                        <a:spcAft>
                          <a:spcPts val="300"/>
                        </a:spcAft>
                        <a:buFont typeface="Symbol" panose="05050102010706020507" pitchFamily="18" charset="2"/>
                        <a:buChar char=""/>
                      </a:pPr>
                      <a:r>
                        <a:rPr lang="en-ID"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Seabird monitoring had not yet demonstrated the anticipated response.</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15000"/>
                        </a:lnSpc>
                        <a:spcBef>
                          <a:spcPts val="300"/>
                        </a:spcBef>
                        <a:spcAft>
                          <a:spcPts val="300"/>
                        </a:spcAft>
                        <a:buFont typeface="Symbol" panose="05050102010706020507" pitchFamily="18" charset="2"/>
                        <a:buChar char=""/>
                      </a:pPr>
                      <a:r>
                        <a:rPr lang="en-ID"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Social monitoring showed participation in the community benefit programme, but insufficient evidence of longer-term outcomes.</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T="91440" marB="91440">
                    <a:lnL>
                      <a:noFill/>
                    </a:lnL>
                    <a:lnR>
                      <a:noFill/>
                    </a:lnR>
                    <a:lnT>
                      <a:noFill/>
                    </a:lnT>
                    <a:lnB>
                      <a:noFill/>
                    </a:lnB>
                    <a:solidFill>
                      <a:srgbClr val="F2F2F2"/>
                    </a:solidFill>
                  </a:tcPr>
                </a:tc>
                <a:extLst>
                  <a:ext uri="{0D108BD9-81ED-4DB2-BD59-A6C34878D82A}">
                    <a16:rowId xmlns:a16="http://schemas.microsoft.com/office/drawing/2014/main" val="1242999496"/>
                  </a:ext>
                </a:extLst>
              </a:tr>
            </a:tbl>
          </a:graphicData>
        </a:graphic>
      </p:graphicFrame>
      <p:graphicFrame>
        <p:nvGraphicFramePr>
          <p:cNvPr id="15" name="Table 14">
            <a:extLst>
              <a:ext uri="{FF2B5EF4-FFF2-40B4-BE49-F238E27FC236}">
                <a16:creationId xmlns:a16="http://schemas.microsoft.com/office/drawing/2014/main" id="{EBD5B390-6B2F-E1D8-384E-85DEF5049899}"/>
              </a:ext>
            </a:extLst>
          </p:cNvPr>
          <p:cNvGraphicFramePr>
            <a:graphicFrameLocks noGrp="1"/>
          </p:cNvGraphicFramePr>
          <p:nvPr>
            <p:extLst>
              <p:ext uri="{D42A27DB-BD31-4B8C-83A1-F6EECF244321}">
                <p14:modId xmlns:p14="http://schemas.microsoft.com/office/powerpoint/2010/main" val="4083637882"/>
              </p:ext>
            </p:extLst>
          </p:nvPr>
        </p:nvGraphicFramePr>
        <p:xfrm>
          <a:off x="3613412" y="2039112"/>
          <a:ext cx="8149844" cy="3070482"/>
        </p:xfrm>
        <a:graphic>
          <a:graphicData uri="http://schemas.openxmlformats.org/drawingml/2006/table">
            <a:tbl>
              <a:tblPr firstRow="1" firstCol="1" bandRow="1"/>
              <a:tblGrid>
                <a:gridCol w="1174488">
                  <a:extLst>
                    <a:ext uri="{9D8B030D-6E8A-4147-A177-3AD203B41FA5}">
                      <a16:colId xmlns:a16="http://schemas.microsoft.com/office/drawing/2014/main" val="1264297710"/>
                    </a:ext>
                  </a:extLst>
                </a:gridCol>
                <a:gridCol w="1333500">
                  <a:extLst>
                    <a:ext uri="{9D8B030D-6E8A-4147-A177-3AD203B41FA5}">
                      <a16:colId xmlns:a16="http://schemas.microsoft.com/office/drawing/2014/main" val="2441865182"/>
                    </a:ext>
                  </a:extLst>
                </a:gridCol>
                <a:gridCol w="2768600">
                  <a:extLst>
                    <a:ext uri="{9D8B030D-6E8A-4147-A177-3AD203B41FA5}">
                      <a16:colId xmlns:a16="http://schemas.microsoft.com/office/drawing/2014/main" val="3663935356"/>
                    </a:ext>
                  </a:extLst>
                </a:gridCol>
                <a:gridCol w="2873256">
                  <a:extLst>
                    <a:ext uri="{9D8B030D-6E8A-4147-A177-3AD203B41FA5}">
                      <a16:colId xmlns:a16="http://schemas.microsoft.com/office/drawing/2014/main" val="2476206262"/>
                    </a:ext>
                  </a:extLst>
                </a:gridCol>
              </a:tblGrid>
              <a:tr h="275774">
                <a:tc>
                  <a:txBody>
                    <a:bodyPr/>
                    <a:lstStyle/>
                    <a:p>
                      <a:pPr marL="0" marR="0">
                        <a:lnSpc>
                          <a:spcPct val="115000"/>
                        </a:lnSpc>
                        <a:spcAft>
                          <a:spcPts val="800"/>
                        </a:spcAft>
                        <a:buNone/>
                      </a:pPr>
                      <a:r>
                        <a:rPr lang="en-US" sz="1200" b="1" kern="100" dirty="0">
                          <a:solidFill>
                            <a:srgbClr val="FFFFFF"/>
                          </a:solidFill>
                          <a:effectLst/>
                          <a:latin typeface="Lato" panose="020F0502020204030203" pitchFamily="34" charset="0"/>
                          <a:ea typeface="Lato" panose="020F0502020204030203" pitchFamily="34" charset="0"/>
                          <a:cs typeface="Lato" panose="020F0502020204030203" pitchFamily="34" charset="0"/>
                        </a:rPr>
                        <a:t>Focus area </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tc>
                  <a:txBody>
                    <a:bodyPr/>
                    <a:lstStyle/>
                    <a:p>
                      <a:pPr marL="0" marR="0">
                        <a:lnSpc>
                          <a:spcPct val="115000"/>
                        </a:lnSpc>
                        <a:spcAft>
                          <a:spcPts val="800"/>
                        </a:spcAft>
                        <a:buNone/>
                      </a:pPr>
                      <a:r>
                        <a:rPr lang="en-US" sz="1200" b="1" kern="100">
                          <a:solidFill>
                            <a:srgbClr val="FFFFFF"/>
                          </a:solidFill>
                          <a:effectLst/>
                          <a:latin typeface="Lato" panose="020F0502020204030203" pitchFamily="34" charset="0"/>
                          <a:ea typeface="Lato" panose="020F0502020204030203" pitchFamily="34" charset="0"/>
                          <a:cs typeface="Lato" panose="020F0502020204030203" pitchFamily="34" charset="0"/>
                        </a:rPr>
                        <a:t>Topic</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tc>
                  <a:txBody>
                    <a:bodyPr/>
                    <a:lstStyle/>
                    <a:p>
                      <a:pPr marL="0" marR="0">
                        <a:lnSpc>
                          <a:spcPct val="115000"/>
                        </a:lnSpc>
                        <a:spcAft>
                          <a:spcPts val="800"/>
                        </a:spcAft>
                        <a:buNone/>
                      </a:pPr>
                      <a:r>
                        <a:rPr lang="en-US" sz="1200" b="1" kern="100">
                          <a:solidFill>
                            <a:srgbClr val="FFFFFF"/>
                          </a:solidFill>
                          <a:effectLst/>
                          <a:latin typeface="Lato" panose="020F0502020204030203" pitchFamily="34" charset="0"/>
                          <a:ea typeface="Lato" panose="020F0502020204030203" pitchFamily="34" charset="0"/>
                          <a:cs typeface="Lato" panose="020F0502020204030203" pitchFamily="34" charset="0"/>
                        </a:rPr>
                        <a:t>Action implemented</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tc>
                  <a:txBody>
                    <a:bodyPr/>
                    <a:lstStyle/>
                    <a:p>
                      <a:pPr marL="0" marR="0">
                        <a:lnSpc>
                          <a:spcPct val="115000"/>
                        </a:lnSpc>
                        <a:spcAft>
                          <a:spcPts val="800"/>
                        </a:spcAft>
                        <a:buNone/>
                      </a:pPr>
                      <a:r>
                        <a:rPr lang="en-US" sz="1200" b="1" kern="100">
                          <a:solidFill>
                            <a:srgbClr val="FFFFFF"/>
                          </a:solidFill>
                          <a:effectLst/>
                          <a:latin typeface="Lato" panose="020F0502020204030203" pitchFamily="34" charset="0"/>
                          <a:ea typeface="Lato" panose="020F0502020204030203" pitchFamily="34" charset="0"/>
                          <a:cs typeface="Lato" panose="020F0502020204030203" pitchFamily="34" charset="0"/>
                        </a:rPr>
                        <a:t>Evidence generated</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4E5B"/>
                    </a:solidFill>
                  </a:tcPr>
                </a:tc>
                <a:extLst>
                  <a:ext uri="{0D108BD9-81ED-4DB2-BD59-A6C34878D82A}">
                    <a16:rowId xmlns:a16="http://schemas.microsoft.com/office/drawing/2014/main" val="1835408809"/>
                  </a:ext>
                </a:extLst>
              </a:tr>
              <a:tr h="434344">
                <a:tc rowSpan="2">
                  <a:txBody>
                    <a:bodyPr/>
                    <a:lstStyle/>
                    <a:p>
                      <a:pPr marL="0" marR="0">
                        <a:lnSpc>
                          <a:spcPct val="115000"/>
                        </a:lnSpc>
                        <a:spcAft>
                          <a:spcPts val="800"/>
                        </a:spcAft>
                        <a:buNone/>
                      </a:pPr>
                      <a:r>
                        <a:rPr lang="en-US" sz="1200" kern="100" dirty="0">
                          <a:effectLst/>
                          <a:latin typeface="Lato" panose="020F0502020204030203" pitchFamily="34" charset="0"/>
                          <a:ea typeface="Lato" panose="020F0502020204030203" pitchFamily="34" charset="0"/>
                          <a:cs typeface="Lato" panose="020F0502020204030203" pitchFamily="34" charset="0"/>
                        </a:rPr>
                        <a:t>Governance</a:t>
                      </a: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Accountability</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Biodiversity reporting lead appointed and executive oversight established</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Organogram; RACI matrix</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4479870"/>
                  </a:ext>
                </a:extLst>
              </a:tr>
              <a:tr h="434344">
                <a:tc vMerge="1">
                  <a:txBody>
                    <a:bodyPr/>
                    <a:lstStyle/>
                    <a:p>
                      <a:pPr marL="0" marR="0">
                        <a:lnSpc>
                          <a:spcPct val="115000"/>
                        </a:lnSpc>
                        <a:spcAft>
                          <a:spcPts val="800"/>
                        </a:spcAft>
                        <a:buNone/>
                      </a:pP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a:solidFill>
                            <a:srgbClr val="000000"/>
                          </a:solidFill>
                          <a:effectLst/>
                          <a:latin typeface="Lato" panose="020F0502020204030203" pitchFamily="34" charset="0"/>
                          <a:ea typeface="Lato" panose="020F0502020204030203" pitchFamily="34" charset="0"/>
                          <a:cs typeface="Lato" panose="020F0502020204030203" pitchFamily="34" charset="0"/>
                        </a:rPr>
                        <a:t>Decision-making</a:t>
                      </a:r>
                      <a:endParaRPr lang="en-US" sz="12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Nature risks incorporated into investment reviews</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Investment committee papers; decision logs</a:t>
                      </a:r>
                      <a:endParaRPr lang="en-US" sz="12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29084496"/>
                  </a:ext>
                </a:extLst>
              </a:tr>
              <a:tr h="434344">
                <a:tc rowSpan="2">
                  <a:txBody>
                    <a:bodyPr/>
                    <a:lstStyle/>
                    <a:p>
                      <a:pPr marL="0" marR="0">
                        <a:lnSpc>
                          <a:spcPct val="115000"/>
                        </a:lnSpc>
                        <a:spcAft>
                          <a:spcPts val="800"/>
                        </a:spcAft>
                        <a:buNone/>
                      </a:pPr>
                      <a:r>
                        <a:rPr lang="en-US" sz="1200" b="1" kern="100" dirty="0">
                          <a:solidFill>
                            <a:srgbClr val="000000"/>
                          </a:solidFill>
                          <a:effectLst/>
                          <a:latin typeface="Lato" panose="020F0502020204030203" pitchFamily="34" charset="0"/>
                          <a:ea typeface="Lato" panose="020F0502020204030203" pitchFamily="34" charset="0"/>
                          <a:cs typeface="Lato" panose="020F0502020204030203" pitchFamily="34" charset="0"/>
                        </a:rPr>
                        <a:t>Nature Outcomes, Metrics &amp; Monitoring</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Monitoring Design</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Monitoring redesigned around project objectives and outcomes</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Monitoring framework; Biodiversity Monitoring and Evaluation Plan</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57065557"/>
                  </a:ext>
                </a:extLst>
              </a:tr>
              <a:tr h="434344">
                <a:tc vMerge="1">
                  <a:txBody>
                    <a:bodyPr/>
                    <a:lstStyle/>
                    <a:p>
                      <a:endParaRPr lang="en-GB"/>
                    </a:p>
                  </a:txBody>
                  <a:tcPr/>
                </a:tc>
                <a:tc>
                  <a:txBody>
                    <a:bodyPr/>
                    <a:lstStyle/>
                    <a:p>
                      <a:pPr marL="0" marR="0">
                        <a:lnSpc>
                          <a:spcPct val="115000"/>
                        </a:lnSpc>
                        <a:spcAft>
                          <a:spcPts val="800"/>
                        </a:spcAft>
                        <a:buNone/>
                      </a:pPr>
                      <a:r>
                        <a:rPr lang="en-US" sz="1200" kern="100">
                          <a:solidFill>
                            <a:srgbClr val="000000"/>
                          </a:solidFill>
                          <a:effectLst/>
                          <a:latin typeface="Lato" panose="020F0502020204030203" pitchFamily="34" charset="0"/>
                          <a:ea typeface="Lato" panose="020F0502020204030203" pitchFamily="34" charset="0"/>
                          <a:cs typeface="Lato" panose="020F0502020204030203" pitchFamily="34" charset="0"/>
                        </a:rPr>
                        <a:t>Targets</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Outcome-focused biodiversity targets established</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KPI dashboard; target register</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82834104"/>
                  </a:ext>
                </a:extLst>
              </a:tr>
              <a:tr h="434344">
                <a:tc>
                  <a:txBody>
                    <a:bodyPr/>
                    <a:lstStyle/>
                    <a:p>
                      <a:pPr marL="0" marR="0">
                        <a:lnSpc>
                          <a:spcPct val="115000"/>
                        </a:lnSpc>
                        <a:spcAft>
                          <a:spcPts val="800"/>
                        </a:spcAft>
                        <a:buNone/>
                      </a:pPr>
                      <a:r>
                        <a:rPr lang="en-US" sz="1200" b="1" kern="100">
                          <a:solidFill>
                            <a:srgbClr val="000000"/>
                          </a:solidFill>
                          <a:effectLst/>
                          <a:latin typeface="Lato" panose="020F0502020204030203" pitchFamily="34" charset="0"/>
                          <a:ea typeface="Lato" panose="020F0502020204030203" pitchFamily="34" charset="0"/>
                          <a:cs typeface="Lato" panose="020F0502020204030203" pitchFamily="34" charset="0"/>
                        </a:rPr>
                        <a:t>Stakeholder Participation </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a:solidFill>
                            <a:srgbClr val="000000"/>
                          </a:solidFill>
                          <a:effectLst/>
                          <a:latin typeface="Lato" panose="020F0502020204030203" pitchFamily="34" charset="0"/>
                          <a:ea typeface="Lato" panose="020F0502020204030203" pitchFamily="34" charset="0"/>
                          <a:cs typeface="Lato" panose="020F0502020204030203" pitchFamily="34" charset="0"/>
                        </a:rPr>
                        <a:t>Stakeholder Influence</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Fisheries feedback incorporated into cable-routing decisions</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solidFill>
                            <a:srgbClr val="000000"/>
                          </a:solidFill>
                          <a:effectLst/>
                          <a:latin typeface="Lato" panose="020F0502020204030203" pitchFamily="34" charset="0"/>
                          <a:ea typeface="Lato" panose="020F0502020204030203" pitchFamily="34" charset="0"/>
                          <a:cs typeface="Lato" panose="020F0502020204030203" pitchFamily="34" charset="0"/>
                        </a:rPr>
                        <a:t>Consultation records; feedback log</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68580" marR="68580" marT="73152" marB="7315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08554929"/>
                  </a:ext>
                </a:extLst>
              </a:tr>
            </a:tbl>
          </a:graphicData>
        </a:graphic>
      </p:graphicFrame>
      <p:graphicFrame>
        <p:nvGraphicFramePr>
          <p:cNvPr id="4" name="Diagram 3">
            <a:extLst>
              <a:ext uri="{FF2B5EF4-FFF2-40B4-BE49-F238E27FC236}">
                <a16:creationId xmlns:a16="http://schemas.microsoft.com/office/drawing/2014/main" id="{D7445442-57A9-0899-A458-DC9EA814801C}"/>
              </a:ext>
            </a:extLst>
          </p:cNvPr>
          <p:cNvGraphicFramePr/>
          <p:nvPr>
            <p:extLst>
              <p:ext uri="{D42A27DB-BD31-4B8C-83A1-F6EECF244321}">
                <p14:modId xmlns:p14="http://schemas.microsoft.com/office/powerpoint/2010/main" val="502847039"/>
              </p:ext>
            </p:extLst>
          </p:nvPr>
        </p:nvGraphicFramePr>
        <p:xfrm>
          <a:off x="10341429" y="1"/>
          <a:ext cx="2143266" cy="16906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9463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BE1AA-CDB0-4A3B-6D95-A1F4555E2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A5E1B-EF79-3501-8C74-8CDF0DAEC084}"/>
              </a:ext>
            </a:extLst>
          </p:cNvPr>
          <p:cNvSpPr>
            <a:spLocks noGrp="1"/>
          </p:cNvSpPr>
          <p:nvPr>
            <p:ph type="title"/>
          </p:nvPr>
        </p:nvSpPr>
        <p:spPr/>
        <p:txBody>
          <a:bodyPr>
            <a:normAutofit/>
          </a:bodyPr>
          <a:lstStyle/>
          <a:p>
            <a:r>
              <a:rPr lang="en-DE" sz="3200"/>
              <a:t>Navigator Step</a:t>
            </a:r>
            <a:r>
              <a:rPr lang="en-GB" sz="3200"/>
              <a:t> 7: Communicate</a:t>
            </a:r>
            <a:endParaRPr lang="en-DE" sz="3200"/>
          </a:p>
        </p:txBody>
      </p:sp>
      <p:pic>
        <p:nvPicPr>
          <p:cNvPr id="7" name="Picture 6">
            <a:extLst>
              <a:ext uri="{FF2B5EF4-FFF2-40B4-BE49-F238E27FC236}">
                <a16:creationId xmlns:a16="http://schemas.microsoft.com/office/drawing/2014/main" id="{B2EA8B12-7149-FCBF-61CC-EBC934612208}"/>
              </a:ext>
            </a:extLst>
          </p:cNvPr>
          <p:cNvPicPr>
            <a:picLocks noChangeAspect="1"/>
          </p:cNvPicPr>
          <p:nvPr/>
        </p:nvPicPr>
        <p:blipFill>
          <a:blip r:embed="rId3"/>
          <a:srcRect/>
          <a:stretch/>
        </p:blipFill>
        <p:spPr>
          <a:xfrm>
            <a:off x="9512939" y="6118861"/>
            <a:ext cx="1716917" cy="577608"/>
          </a:xfrm>
          <a:prstGeom prst="rect">
            <a:avLst/>
          </a:prstGeom>
        </p:spPr>
      </p:pic>
      <p:pic>
        <p:nvPicPr>
          <p:cNvPr id="4" name="Picture 3">
            <a:extLst>
              <a:ext uri="{FF2B5EF4-FFF2-40B4-BE49-F238E27FC236}">
                <a16:creationId xmlns:a16="http://schemas.microsoft.com/office/drawing/2014/main" id="{E135F591-F89A-DAF1-85EC-350D01A50D42}"/>
              </a:ext>
            </a:extLst>
          </p:cNvPr>
          <p:cNvPicPr>
            <a:picLocks noChangeAspect="1"/>
          </p:cNvPicPr>
          <p:nvPr/>
        </p:nvPicPr>
        <p:blipFill>
          <a:blip r:embed="rId4"/>
          <a:srcRect/>
          <a:stretch/>
        </p:blipFill>
        <p:spPr bwMode="auto">
          <a:xfrm>
            <a:off x="6546923" y="2285622"/>
            <a:ext cx="4541888" cy="3532580"/>
          </a:xfrm>
          <a:prstGeom prst="rect">
            <a:avLst/>
          </a:prstGeom>
          <a:noFill/>
          <a:ln>
            <a:noFill/>
          </a:ln>
        </p:spPr>
      </p:pic>
      <p:sp>
        <p:nvSpPr>
          <p:cNvPr id="6" name="TextBox 5">
            <a:extLst>
              <a:ext uri="{FF2B5EF4-FFF2-40B4-BE49-F238E27FC236}">
                <a16:creationId xmlns:a16="http://schemas.microsoft.com/office/drawing/2014/main" id="{9620E237-9D24-B8B4-7B32-069D1F80DF6A}"/>
              </a:ext>
            </a:extLst>
          </p:cNvPr>
          <p:cNvSpPr txBox="1"/>
          <p:nvPr/>
        </p:nvSpPr>
        <p:spPr>
          <a:xfrm>
            <a:off x="548639" y="3283712"/>
            <a:ext cx="5852805" cy="2149948"/>
          </a:xfrm>
          <a:prstGeom prst="rect">
            <a:avLst/>
          </a:prstGeom>
          <a:noFill/>
        </p:spPr>
        <p:txBody>
          <a:bodyPr wrap="square">
            <a:spAutoFit/>
          </a:bodyPr>
          <a:lstStyle/>
          <a:p>
            <a:pPr marL="0" marR="0">
              <a:lnSpc>
                <a:spcPct val="115000"/>
              </a:lnSpc>
              <a:spcAft>
                <a:spcPts val="800"/>
              </a:spcAft>
              <a:buNone/>
            </a:pPr>
            <a:r>
              <a:rPr lang="en-ID" sz="1600" kern="100">
                <a:latin typeface="Lato" panose="020F0502020204030203" pitchFamily="34" charset="0"/>
                <a:ea typeface="Lato" panose="020F0502020204030203" pitchFamily="34" charset="0"/>
                <a:cs typeface="Lato" panose="020F0502020204030203" pitchFamily="34" charset="0"/>
              </a:rPr>
              <a:t>E</a:t>
            </a:r>
            <a:r>
              <a:rPr lang="en-ID" sz="1600" kern="100">
                <a:effectLst/>
                <a:latin typeface="Lato" panose="020F0502020204030203" pitchFamily="34" charset="0"/>
                <a:ea typeface="Lato" panose="020F0502020204030203" pitchFamily="34" charset="0"/>
                <a:cs typeface="Lato" panose="020F0502020204030203" pitchFamily="34" charset="0"/>
              </a:rPr>
              <a:t>vidence generated through implementation and monitoring </a:t>
            </a:r>
            <a:r>
              <a:rPr lang="en-ID" sz="1600" kern="100">
                <a:latin typeface="Lato" panose="020F0502020204030203" pitchFamily="34" charset="0"/>
                <a:ea typeface="Lato" panose="020F0502020204030203" pitchFamily="34" charset="0"/>
                <a:cs typeface="Lato" panose="020F0502020204030203" pitchFamily="34" charset="0"/>
              </a:rPr>
              <a:t>is used by Seabreeze Renewables to </a:t>
            </a:r>
            <a:r>
              <a:rPr lang="en-ID" sz="1600" kern="100">
                <a:effectLst/>
                <a:latin typeface="Lato" panose="020F0502020204030203" pitchFamily="34" charset="0"/>
                <a:ea typeface="Lato" panose="020F0502020204030203" pitchFamily="34" charset="0"/>
                <a:cs typeface="Lato" panose="020F0502020204030203" pitchFamily="34" charset="0"/>
              </a:rPr>
              <a:t>support:</a:t>
            </a:r>
            <a:endParaRPr lang="en-US" sz="1600" kern="10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15000"/>
              </a:lnSpc>
              <a:buFont typeface="Symbol" panose="05050102010706020507" pitchFamily="18" charset="2"/>
              <a:buChar char=""/>
            </a:pPr>
            <a:r>
              <a:rPr lang="en-ID" sz="1600" kern="100">
                <a:effectLst/>
                <a:latin typeface="Lato" panose="020F0502020204030203" pitchFamily="34" charset="0"/>
                <a:ea typeface="Lato" panose="020F0502020204030203" pitchFamily="34" charset="0"/>
                <a:cs typeface="Lato" panose="020F0502020204030203" pitchFamily="34" charset="0"/>
              </a:rPr>
              <a:t>Permitting and regulatory reporting</a:t>
            </a:r>
            <a:endParaRPr lang="en-US" sz="1600" kern="10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15000"/>
              </a:lnSpc>
              <a:buFont typeface="Symbol" panose="05050102010706020507" pitchFamily="18" charset="2"/>
              <a:buChar char=""/>
            </a:pPr>
            <a:r>
              <a:rPr lang="en-ID" sz="1600" kern="100">
                <a:effectLst/>
                <a:latin typeface="Lato" panose="020F0502020204030203" pitchFamily="34" charset="0"/>
                <a:ea typeface="Lato" panose="020F0502020204030203" pitchFamily="34" charset="0"/>
                <a:cs typeface="Lato" panose="020F0502020204030203" pitchFamily="34" charset="0"/>
              </a:rPr>
              <a:t>Lender communications</a:t>
            </a:r>
            <a:endParaRPr lang="en-US" sz="1600" kern="10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15000"/>
              </a:lnSpc>
              <a:buFont typeface="Symbol" panose="05050102010706020507" pitchFamily="18" charset="2"/>
              <a:buChar char=""/>
            </a:pPr>
            <a:r>
              <a:rPr lang="en-ID" sz="1600" kern="100">
                <a:effectLst/>
                <a:latin typeface="Lato" panose="020F0502020204030203" pitchFamily="34" charset="0"/>
                <a:ea typeface="Lato" panose="020F0502020204030203" pitchFamily="34" charset="0"/>
                <a:cs typeface="Lato" panose="020F0502020204030203" pitchFamily="34" charset="0"/>
              </a:rPr>
              <a:t>Internal governance reviews</a:t>
            </a:r>
            <a:endParaRPr lang="en-US" sz="1600" kern="10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15000"/>
              </a:lnSpc>
              <a:buFont typeface="Symbol" panose="05050102010706020507" pitchFamily="18" charset="2"/>
              <a:buChar char=""/>
            </a:pPr>
            <a:r>
              <a:rPr lang="en-ID" sz="1600" kern="100">
                <a:effectLst/>
                <a:latin typeface="Lato" panose="020F0502020204030203" pitchFamily="34" charset="0"/>
                <a:ea typeface="Lato" panose="020F0502020204030203" pitchFamily="34" charset="0"/>
                <a:cs typeface="Lato" panose="020F0502020204030203" pitchFamily="34" charset="0"/>
              </a:rPr>
              <a:t>Strategic planning</a:t>
            </a:r>
            <a:endParaRPr lang="en-US" sz="1600" kern="100">
              <a:effectLst/>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15000"/>
              </a:lnSpc>
              <a:spcAft>
                <a:spcPts val="800"/>
              </a:spcAft>
              <a:buFont typeface="Symbol" panose="05050102010706020507" pitchFamily="18" charset="2"/>
              <a:buChar char=""/>
            </a:pPr>
            <a:r>
              <a:rPr lang="en-ID" sz="1600" kern="100">
                <a:effectLst/>
                <a:latin typeface="Lato" panose="020F0502020204030203" pitchFamily="34" charset="0"/>
                <a:ea typeface="Lato" panose="020F0502020204030203" pitchFamily="34" charset="0"/>
                <a:cs typeface="Lato" panose="020F0502020204030203" pitchFamily="34" charset="0"/>
              </a:rPr>
              <a:t>Future TNFD-aligned disclosure ambitions</a:t>
            </a:r>
          </a:p>
        </p:txBody>
      </p:sp>
      <p:sp>
        <p:nvSpPr>
          <p:cNvPr id="11" name="TextBox 10">
            <a:extLst>
              <a:ext uri="{FF2B5EF4-FFF2-40B4-BE49-F238E27FC236}">
                <a16:creationId xmlns:a16="http://schemas.microsoft.com/office/drawing/2014/main" id="{1784CA5D-2AE3-FAF8-5D5D-B8CB1267308B}"/>
              </a:ext>
            </a:extLst>
          </p:cNvPr>
          <p:cNvSpPr txBox="1"/>
          <p:nvPr/>
        </p:nvSpPr>
        <p:spPr>
          <a:xfrm>
            <a:off x="6490607" y="1818878"/>
            <a:ext cx="5152754" cy="338554"/>
          </a:xfrm>
          <a:prstGeom prst="rect">
            <a:avLst/>
          </a:prstGeom>
          <a:noFill/>
        </p:spPr>
        <p:txBody>
          <a:bodyPr wrap="square">
            <a:spAutoFit/>
          </a:bodyPr>
          <a:lstStyle/>
          <a:p>
            <a:pPr marL="0" marR="0" algn="just">
              <a:lnSpc>
                <a:spcPct val="100000"/>
              </a:lnSpc>
              <a:spcBef>
                <a:spcPts val="800"/>
              </a:spcBef>
              <a:spcAft>
                <a:spcPts val="800"/>
              </a:spcAft>
              <a:buNone/>
            </a:pPr>
            <a:r>
              <a:rPr lang="en-ID" sz="1600" b="1" kern="100">
                <a:effectLst/>
                <a:latin typeface="Lato Heavy"/>
                <a:ea typeface="Lato" panose="020F0502020204030203" pitchFamily="34" charset="0"/>
                <a:cs typeface="Lato" panose="020F0502020204030203" pitchFamily="34" charset="0"/>
              </a:rPr>
              <a:t>Reassessing maturity</a:t>
            </a:r>
            <a:endParaRPr lang="en-US" sz="900" kern="100">
              <a:effectLst/>
              <a:latin typeface="Lato Heavy"/>
              <a:ea typeface="Lato" panose="020F0502020204030203" pitchFamily="34" charset="0"/>
              <a:cs typeface="Lato" panose="020F0502020204030203" pitchFamily="34" charset="0"/>
            </a:endParaRPr>
          </a:p>
        </p:txBody>
      </p:sp>
      <p:sp>
        <p:nvSpPr>
          <p:cNvPr id="14" name="Rectangle: Rounded Corners 13">
            <a:extLst>
              <a:ext uri="{FF2B5EF4-FFF2-40B4-BE49-F238E27FC236}">
                <a16:creationId xmlns:a16="http://schemas.microsoft.com/office/drawing/2014/main" id="{DE0FE478-CCC9-607C-3FF0-BB4033D04170}"/>
              </a:ext>
            </a:extLst>
          </p:cNvPr>
          <p:cNvSpPr/>
          <p:nvPr/>
        </p:nvSpPr>
        <p:spPr>
          <a:xfrm>
            <a:off x="548639" y="2039112"/>
            <a:ext cx="2825496" cy="1143000"/>
          </a:xfrm>
          <a:prstGeom prst="roundRect">
            <a:avLst/>
          </a:prstGeom>
          <a:solidFill>
            <a:srgbClr val="53D27F">
              <a:lumMod val="50000"/>
            </a:srgbClr>
          </a:solidFill>
          <a:ln w="19050" cap="flat" cmpd="sng" algn="ctr">
            <a:noFill/>
            <a:prstDash val="solid"/>
            <a:miter lim="800000"/>
          </a:ln>
          <a:effectLst>
            <a:outerShdw blurRad="50800" dist="38100" dir="5400000" algn="t" rotWithShape="0">
              <a:prstClr val="black">
                <a:alpha val="40000"/>
              </a:prstClr>
            </a:outerShdw>
          </a:effectLst>
        </p:spPr>
        <p:txBody>
          <a:bodyPr rtlCol="0" anchor="ctr" anchorCtr="0"/>
          <a:lstStyle/>
          <a:p>
            <a:pPr marL="0" marR="0" lvl="0" indent="0" algn="ctr" defTabSz="1828663"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7. Communicate Outcomes</a:t>
            </a:r>
          </a:p>
        </p:txBody>
      </p:sp>
      <p:sp>
        <p:nvSpPr>
          <p:cNvPr id="16" name="TextBox 15">
            <a:extLst>
              <a:ext uri="{FF2B5EF4-FFF2-40B4-BE49-F238E27FC236}">
                <a16:creationId xmlns:a16="http://schemas.microsoft.com/office/drawing/2014/main" id="{7B73B9E6-98A9-95C9-BC47-41B97A451712}"/>
              </a:ext>
            </a:extLst>
          </p:cNvPr>
          <p:cNvSpPr txBox="1"/>
          <p:nvPr/>
        </p:nvSpPr>
        <p:spPr>
          <a:xfrm>
            <a:off x="548640" y="5484335"/>
            <a:ext cx="5852804" cy="830997"/>
          </a:xfrm>
          <a:prstGeom prst="rect">
            <a:avLst/>
          </a:prstGeom>
          <a:solidFill>
            <a:schemeClr val="accent5">
              <a:lumMod val="20000"/>
              <a:lumOff val="80000"/>
            </a:schemeClr>
          </a:solidFill>
        </p:spPr>
        <p:txBody>
          <a:bodyPr wrap="square">
            <a:spAutoFit/>
          </a:bodyPr>
          <a:lstStyle/>
          <a:p>
            <a:pPr>
              <a:lnSpc>
                <a:spcPct val="100000"/>
              </a:lnSpc>
              <a:spcAft>
                <a:spcPts val="800"/>
              </a:spcAft>
            </a:pPr>
            <a:r>
              <a:rPr lang="en-GB" sz="1600" b="1">
                <a:latin typeface="Lato" panose="020F0502020204030203" pitchFamily="34" charset="0"/>
                <a:ea typeface="Lato" panose="020F0502020204030203" pitchFamily="34" charset="0"/>
                <a:cs typeface="Lato" panose="020F0502020204030203" pitchFamily="34" charset="0"/>
              </a:rPr>
              <a:t>Lesson learned: </a:t>
            </a:r>
            <a:r>
              <a:rPr lang="en-GB" sz="1600">
                <a:latin typeface="Lato" panose="020F0502020204030203" pitchFamily="34" charset="0"/>
                <a:ea typeface="Lato" panose="020F0502020204030203" pitchFamily="34" charset="0"/>
                <a:cs typeface="Lato" panose="020F0502020204030203" pitchFamily="34" charset="0"/>
              </a:rPr>
              <a:t>Communicate </a:t>
            </a:r>
            <a:r>
              <a:rPr lang="en-ID" sz="1600">
                <a:latin typeface="Lato" panose="020F0502020204030203" pitchFamily="34" charset="0"/>
                <a:ea typeface="Lato" panose="020F0502020204030203" pitchFamily="34" charset="0"/>
                <a:cs typeface="Lato" panose="020F0502020204030203" pitchFamily="34" charset="0"/>
              </a:rPr>
              <a:t>both progress and uncertainty, recognising that some ecological and social outcomes may take longer to emerge.</a:t>
            </a:r>
            <a:endParaRPr lang="en-US" sz="160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80030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12390-026A-ABE4-50A9-FA37D6BAA5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2E0E6-E609-6B24-7979-F006259BE42A}"/>
              </a:ext>
            </a:extLst>
          </p:cNvPr>
          <p:cNvSpPr>
            <a:spLocks noGrp="1"/>
          </p:cNvSpPr>
          <p:nvPr>
            <p:ph type="title"/>
          </p:nvPr>
        </p:nvSpPr>
        <p:spPr/>
        <p:txBody>
          <a:bodyPr>
            <a:normAutofit/>
          </a:bodyPr>
          <a:lstStyle/>
          <a:p>
            <a:r>
              <a:rPr lang="en-GB" sz="3200"/>
              <a:t>What this illustrative example demonstrates</a:t>
            </a:r>
          </a:p>
        </p:txBody>
      </p:sp>
      <p:pic>
        <p:nvPicPr>
          <p:cNvPr id="7" name="Picture 6">
            <a:extLst>
              <a:ext uri="{FF2B5EF4-FFF2-40B4-BE49-F238E27FC236}">
                <a16:creationId xmlns:a16="http://schemas.microsoft.com/office/drawing/2014/main" id="{F4886DDE-6E81-AB3E-E362-425387164FD6}"/>
              </a:ext>
            </a:extLst>
          </p:cNvPr>
          <p:cNvPicPr>
            <a:picLocks noChangeAspect="1"/>
          </p:cNvPicPr>
          <p:nvPr/>
        </p:nvPicPr>
        <p:blipFill>
          <a:blip r:embed="rId3"/>
          <a:srcRect/>
          <a:stretch/>
        </p:blipFill>
        <p:spPr>
          <a:xfrm>
            <a:off x="9512939" y="6118861"/>
            <a:ext cx="1716917" cy="577608"/>
          </a:xfrm>
          <a:prstGeom prst="rect">
            <a:avLst/>
          </a:prstGeom>
        </p:spPr>
      </p:pic>
      <p:sp>
        <p:nvSpPr>
          <p:cNvPr id="4" name="Text Box 44">
            <a:extLst>
              <a:ext uri="{FF2B5EF4-FFF2-40B4-BE49-F238E27FC236}">
                <a16:creationId xmlns:a16="http://schemas.microsoft.com/office/drawing/2014/main" id="{FF1340D5-95C1-8ADA-C6BE-05F8D2762DF2}"/>
              </a:ext>
            </a:extLst>
          </p:cNvPr>
          <p:cNvSpPr txBox="1"/>
          <p:nvPr/>
        </p:nvSpPr>
        <p:spPr>
          <a:xfrm>
            <a:off x="1031387" y="1968500"/>
            <a:ext cx="8633314" cy="4406900"/>
          </a:xfrm>
          <a:prstGeom prst="roundRect">
            <a:avLst>
              <a:gd name="adj" fmla="val 10614"/>
            </a:avLst>
          </a:prstGeom>
          <a:solidFill>
            <a:srgbClr val="084F6A"/>
          </a:solidFill>
          <a:ln w="6350">
            <a:noFill/>
          </a:ln>
        </p:spPr>
        <p:txBody>
          <a:bodyPr rot="0" spcFirstLastPara="0" vert="horz" wrap="square" lIns="91440" tIns="91440" rIns="91440" bIns="91440" numCol="1" spcCol="0" rtlCol="0" fromWordArt="0" anchor="ctr" anchorCtr="0" forceAA="0" compatLnSpc="1">
            <a:prstTxWarp prst="textNoShape">
              <a:avLst/>
            </a:prstTxWarp>
            <a:noAutofit/>
          </a:bodyPr>
          <a:lstStyle/>
          <a:p>
            <a:pPr lvl="0">
              <a:lnSpc>
                <a:spcPct val="115000"/>
              </a:lnSpc>
              <a:spcBef>
                <a:spcPts val="300"/>
              </a:spcBef>
              <a:spcAft>
                <a:spcPts val="300"/>
              </a:spcAft>
            </a:pPr>
            <a:r>
              <a:rPr lang="en-GB" sz="2000" b="1" kern="100" dirty="0">
                <a:solidFill>
                  <a:srgbClr val="FFFFFF"/>
                </a:solidFill>
                <a:latin typeface="Lato" panose="020F0502020204030203" pitchFamily="34" charset="0"/>
                <a:ea typeface="Lato" panose="020F0502020204030203" pitchFamily="34" charset="0"/>
                <a:cs typeface="Lato" panose="020F0502020204030203" pitchFamily="34" charset="0"/>
              </a:rPr>
              <a:t>What this illustrative example demonstrates</a:t>
            </a:r>
            <a:endParaRPr lang="en-ID" sz="2000" b="1" kern="100" dirty="0">
              <a:solidFill>
                <a:srgbClr val="FFFFFF"/>
              </a:solidFill>
              <a:latin typeface="Lato" panose="020F0502020204030203" pitchFamily="34" charset="0"/>
              <a:ea typeface="Lato" panose="020F0502020204030203" pitchFamily="34" charset="0"/>
              <a:cs typeface="Lato" panose="020F0502020204030203" pitchFamily="34" charset="0"/>
            </a:endParaRPr>
          </a:p>
          <a:p>
            <a:pPr marL="342900" marR="0" lvl="0" indent="-342900">
              <a:lnSpc>
                <a:spcPct val="115000"/>
              </a:lnSpc>
              <a:spcBef>
                <a:spcPts val="300"/>
              </a:spcBef>
              <a:spcAft>
                <a:spcPts val="300"/>
              </a:spcAft>
              <a:buFont typeface="Symbol" panose="05050102010706020507" pitchFamily="18" charset="2"/>
              <a:buChar char=""/>
            </a:pPr>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Different tiers by focus area</a:t>
            </a:r>
          </a:p>
          <a:p>
            <a:pPr marL="342900" marR="0" lvl="0" indent="-342900">
              <a:lnSpc>
                <a:spcPct val="115000"/>
              </a:lnSpc>
              <a:spcBef>
                <a:spcPts val="300"/>
              </a:spcBef>
              <a:spcAft>
                <a:spcPts val="300"/>
              </a:spcAft>
              <a:buFont typeface="Symbol" panose="05050102010706020507" pitchFamily="18" charset="2"/>
              <a:buChar char=""/>
            </a:pPr>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Framework mapping identifies priority gaps.</a:t>
            </a:r>
          </a:p>
          <a:p>
            <a:pPr marL="342900" marR="0" lvl="0" indent="-342900">
              <a:lnSpc>
                <a:spcPct val="115000"/>
              </a:lnSpc>
              <a:spcBef>
                <a:spcPts val="300"/>
              </a:spcBef>
              <a:spcAft>
                <a:spcPts val="300"/>
              </a:spcAft>
              <a:buFont typeface="Symbol" panose="05050102010706020507" pitchFamily="18" charset="2"/>
              <a:buChar char=""/>
            </a:pPr>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Actions and evidence drive progress</a:t>
            </a:r>
          </a:p>
          <a:p>
            <a:pPr marL="342900" marR="0" lvl="0" indent="-342900">
              <a:lnSpc>
                <a:spcPct val="115000"/>
              </a:lnSpc>
              <a:spcBef>
                <a:spcPts val="300"/>
              </a:spcBef>
              <a:spcAft>
                <a:spcPts val="300"/>
              </a:spcAft>
              <a:buFont typeface="Symbol" panose="05050102010706020507" pitchFamily="18" charset="2"/>
              <a:buChar char=""/>
            </a:pPr>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Project delivery builds evidence</a:t>
            </a:r>
          </a:p>
          <a:p>
            <a:pPr marL="342900" marR="0" lvl="0" indent="-342900">
              <a:lnSpc>
                <a:spcPct val="115000"/>
              </a:lnSpc>
              <a:spcBef>
                <a:spcPts val="300"/>
              </a:spcBef>
              <a:spcAft>
                <a:spcPts val="300"/>
              </a:spcAft>
              <a:buFont typeface="Symbol" panose="05050102010706020507" pitchFamily="18" charset="2"/>
              <a:buChar char=""/>
            </a:pPr>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Monitoring and adaptive management</a:t>
            </a:r>
          </a:p>
          <a:p>
            <a:pPr marL="342900" marR="0" lvl="0" indent="-342900">
              <a:lnSpc>
                <a:spcPct val="115000"/>
              </a:lnSpc>
              <a:spcBef>
                <a:spcPts val="300"/>
              </a:spcBef>
              <a:spcAft>
                <a:spcPts val="300"/>
              </a:spcAft>
              <a:buFont typeface="Symbol" panose="05050102010706020507" pitchFamily="18" charset="2"/>
              <a:buChar char=""/>
            </a:pPr>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Evidence reuse reduces duplication.</a:t>
            </a:r>
          </a:p>
          <a:p>
            <a:pPr marL="342900" indent="-342900">
              <a:lnSpc>
                <a:spcPct val="115000"/>
              </a:lnSpc>
              <a:spcBef>
                <a:spcPts val="300"/>
              </a:spcBef>
              <a:spcAft>
                <a:spcPts val="300"/>
              </a:spcAft>
              <a:buFont typeface="Symbol" panose="05050102010706020507" pitchFamily="18" charset="2"/>
              <a:buChar char=""/>
            </a:pPr>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Variable rates of progression</a:t>
            </a:r>
          </a:p>
          <a:p>
            <a:pPr marL="342900" marR="0" lvl="0" indent="-342900">
              <a:lnSpc>
                <a:spcPct val="115000"/>
              </a:lnSpc>
              <a:spcBef>
                <a:spcPts val="300"/>
              </a:spcBef>
              <a:spcAft>
                <a:spcPts val="300"/>
              </a:spcAft>
              <a:buFont typeface="Symbol" panose="05050102010706020507" pitchFamily="18" charset="2"/>
              <a:buChar char=""/>
            </a:pPr>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Better delivery strengthens biodiversity outcomes.</a:t>
            </a:r>
          </a:p>
          <a:p>
            <a:pPr marL="342900" marR="0" lvl="0" indent="-342900">
              <a:lnSpc>
                <a:spcPct val="115000"/>
              </a:lnSpc>
              <a:spcBef>
                <a:spcPts val="300"/>
              </a:spcBef>
              <a:spcAft>
                <a:spcPts val="300"/>
              </a:spcAft>
              <a:buFont typeface="Symbol" panose="05050102010706020507" pitchFamily="18" charset="2"/>
              <a:buChar char=""/>
            </a:pPr>
            <a:r>
              <a:rPr lang="en-GB" sz="2000" kern="100" dirty="0">
                <a:solidFill>
                  <a:srgbClr val="FFFFFF"/>
                </a:solidFill>
                <a:latin typeface="Lato" panose="020F0502020204030203" pitchFamily="34" charset="0"/>
                <a:ea typeface="Lato" panose="020F0502020204030203" pitchFamily="34" charset="0"/>
                <a:cs typeface="Lato" panose="020F0502020204030203" pitchFamily="34" charset="0"/>
              </a:rPr>
              <a:t>Innovator status not required everywhere</a:t>
            </a:r>
          </a:p>
        </p:txBody>
      </p:sp>
    </p:spTree>
    <p:extLst>
      <p:ext uri="{BB962C8B-B14F-4D97-AF65-F5344CB8AC3E}">
        <p14:creationId xmlns:p14="http://schemas.microsoft.com/office/powerpoint/2010/main" val="396651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80B5F9E-7E44-42D6-5087-2D358054A0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4FD3CD-FACA-3979-79EF-4A94139EEBDF}"/>
              </a:ext>
            </a:extLst>
          </p:cNvPr>
          <p:cNvSpPr>
            <a:spLocks noGrp="1"/>
          </p:cNvSpPr>
          <p:nvPr>
            <p:ph type="title"/>
          </p:nvPr>
        </p:nvSpPr>
        <p:spPr/>
        <p:txBody>
          <a:bodyPr>
            <a:normAutofit/>
          </a:bodyPr>
          <a:lstStyle/>
          <a:p>
            <a:r>
              <a:rPr lang="en-GB" sz="3200" dirty="0"/>
              <a:t>Poll #2</a:t>
            </a:r>
          </a:p>
        </p:txBody>
      </p:sp>
      <p:pic>
        <p:nvPicPr>
          <p:cNvPr id="7" name="Picture 6">
            <a:extLst>
              <a:ext uri="{FF2B5EF4-FFF2-40B4-BE49-F238E27FC236}">
                <a16:creationId xmlns:a16="http://schemas.microsoft.com/office/drawing/2014/main" id="{29BD2B74-A2F3-CB8C-A584-B9CA73998975}"/>
              </a:ext>
            </a:extLst>
          </p:cNvPr>
          <p:cNvPicPr>
            <a:picLocks noChangeAspect="1"/>
          </p:cNvPicPr>
          <p:nvPr/>
        </p:nvPicPr>
        <p:blipFill>
          <a:blip r:embed="rId4"/>
          <a:srcRect/>
          <a:stretch/>
        </p:blipFill>
        <p:spPr>
          <a:xfrm>
            <a:off x="9512939" y="6118861"/>
            <a:ext cx="1716917" cy="577608"/>
          </a:xfrm>
          <a:prstGeom prst="rect">
            <a:avLst/>
          </a:prstGeom>
        </p:spPr>
      </p:pic>
      <p:sp>
        <p:nvSpPr>
          <p:cNvPr id="4" name="Text Box 44">
            <a:extLst>
              <a:ext uri="{FF2B5EF4-FFF2-40B4-BE49-F238E27FC236}">
                <a16:creationId xmlns:a16="http://schemas.microsoft.com/office/drawing/2014/main" id="{A207E6A8-5E7A-7223-26D4-3F1D495E218F}"/>
              </a:ext>
            </a:extLst>
          </p:cNvPr>
          <p:cNvSpPr txBox="1"/>
          <p:nvPr/>
        </p:nvSpPr>
        <p:spPr>
          <a:xfrm>
            <a:off x="1031385" y="2177676"/>
            <a:ext cx="10198471" cy="3638924"/>
          </a:xfrm>
          <a:prstGeom prst="roundRect">
            <a:avLst>
              <a:gd name="adj" fmla="val 10614"/>
            </a:avLst>
          </a:prstGeom>
          <a:solidFill>
            <a:schemeClr val="tx2">
              <a:lumMod val="10000"/>
              <a:lumOff val="90000"/>
            </a:schemeClr>
          </a:solidFill>
          <a:ln w="38100">
            <a:solidFill>
              <a:schemeClr val="tx2">
                <a:lumMod val="50000"/>
                <a:lumOff val="50000"/>
              </a:schemeClr>
            </a:solidFill>
            <a:prstDash val="dashDot"/>
          </a:ln>
        </p:spPr>
        <p:txBody>
          <a:bodyPr rot="0" spcFirstLastPara="0" vert="horz" wrap="square" lIns="108000" tIns="144000" rIns="108000" bIns="144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800"/>
              </a:spcAft>
              <a:buClrTx/>
              <a:buSzTx/>
              <a:buFontTx/>
              <a:buNone/>
              <a:tabLst/>
              <a:defRPr/>
            </a:pPr>
            <a:r>
              <a:rPr kumimoji="0" lang="en-ID" sz="3200" b="0" i="1" u="none" strike="noStrike" kern="10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rPr>
              <a:t>How useful do you think the </a:t>
            </a:r>
            <a:r>
              <a:rPr lang="en-ID" sz="3200" i="1" kern="100" dirty="0">
                <a:latin typeface="Lato" panose="020F0502020204030203" pitchFamily="34" charset="0"/>
                <a:ea typeface="Lato" panose="020F0502020204030203" pitchFamily="34" charset="0"/>
                <a:cs typeface="Lato" panose="020F0502020204030203" pitchFamily="34" charset="0"/>
              </a:rPr>
              <a:t>Nature-Positive </a:t>
            </a:r>
            <a:r>
              <a:rPr kumimoji="0" lang="en-ID" sz="3200" b="0" i="1" u="none" strike="noStrike" kern="10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rPr>
              <a:t>Navigator will be for your company?</a:t>
            </a:r>
          </a:p>
        </p:txBody>
      </p:sp>
    </p:spTree>
    <p:extLst>
      <p:ext uri="{BB962C8B-B14F-4D97-AF65-F5344CB8AC3E}">
        <p14:creationId xmlns:p14="http://schemas.microsoft.com/office/powerpoint/2010/main" val="3960825659"/>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5594D55-1708-8FF0-28AD-A72C65BD25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7C1D60-4E04-61C8-FF15-827140D895AC}"/>
              </a:ext>
            </a:extLst>
          </p:cNvPr>
          <p:cNvSpPr>
            <a:spLocks noGrp="1"/>
          </p:cNvSpPr>
          <p:nvPr>
            <p:ph type="title"/>
          </p:nvPr>
        </p:nvSpPr>
        <p:spPr/>
        <p:txBody>
          <a:bodyPr>
            <a:normAutofit/>
          </a:bodyPr>
          <a:lstStyle/>
          <a:p>
            <a:r>
              <a:rPr lang="en-GB" sz="3200" dirty="0"/>
              <a:t>Download the Nature-Positive Navigator Guidance</a:t>
            </a:r>
          </a:p>
        </p:txBody>
      </p:sp>
      <p:pic>
        <p:nvPicPr>
          <p:cNvPr id="7" name="Picture 6">
            <a:extLst>
              <a:ext uri="{FF2B5EF4-FFF2-40B4-BE49-F238E27FC236}">
                <a16:creationId xmlns:a16="http://schemas.microsoft.com/office/drawing/2014/main" id="{BF82D6C5-6925-E074-FE11-513ACF254437}"/>
              </a:ext>
            </a:extLst>
          </p:cNvPr>
          <p:cNvPicPr>
            <a:picLocks noChangeAspect="1"/>
          </p:cNvPicPr>
          <p:nvPr/>
        </p:nvPicPr>
        <p:blipFill>
          <a:blip r:embed="rId4"/>
          <a:srcRect/>
          <a:stretch/>
        </p:blipFill>
        <p:spPr>
          <a:xfrm>
            <a:off x="9512939" y="6118861"/>
            <a:ext cx="1716917" cy="577608"/>
          </a:xfrm>
          <a:prstGeom prst="rect">
            <a:avLst/>
          </a:prstGeom>
        </p:spPr>
      </p:pic>
    </p:spTree>
    <p:extLst>
      <p:ext uri="{BB962C8B-B14F-4D97-AF65-F5344CB8AC3E}">
        <p14:creationId xmlns:p14="http://schemas.microsoft.com/office/powerpoint/2010/main" val="3324885398"/>
      </p:ext>
    </p:extLst>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2F729-8D0D-2683-148A-41600D89B276}"/>
              </a:ext>
            </a:extLst>
          </p:cNvPr>
          <p:cNvSpPr>
            <a:spLocks noGrp="1"/>
          </p:cNvSpPr>
          <p:nvPr>
            <p:ph type="title"/>
          </p:nvPr>
        </p:nvSpPr>
        <p:spPr/>
        <p:txBody>
          <a:bodyPr/>
          <a:lstStyle/>
          <a:p>
            <a:r>
              <a:rPr lang="en-US"/>
              <a:t>Thank you!</a:t>
            </a:r>
          </a:p>
        </p:txBody>
      </p:sp>
      <p:sp>
        <p:nvSpPr>
          <p:cNvPr id="3" name="Text Placeholder 2">
            <a:extLst>
              <a:ext uri="{FF2B5EF4-FFF2-40B4-BE49-F238E27FC236}">
                <a16:creationId xmlns:a16="http://schemas.microsoft.com/office/drawing/2014/main" id="{453E4686-D1B8-0E79-2125-62029A822E2C}"/>
              </a:ext>
            </a:extLst>
          </p:cNvPr>
          <p:cNvSpPr>
            <a:spLocks noGrp="1"/>
          </p:cNvSpPr>
          <p:nvPr>
            <p:ph type="body" sz="half" idx="2"/>
          </p:nvPr>
        </p:nvSpPr>
        <p:spPr/>
        <p:txBody>
          <a:bodyPr>
            <a:normAutofit fontScale="92500"/>
          </a:bodyPr>
          <a:lstStyle/>
          <a:p>
            <a:endParaRPr lang="en-US" dirty="0"/>
          </a:p>
          <a:p>
            <a:endParaRPr lang="en-US" dirty="0"/>
          </a:p>
          <a:p>
            <a:endParaRPr lang="en-US" dirty="0"/>
          </a:p>
          <a:p>
            <a:r>
              <a:rPr lang="en-US" b="1" dirty="0"/>
              <a:t>	</a:t>
            </a:r>
            <a:r>
              <a:rPr lang="en-US" sz="2200" b="1" dirty="0"/>
              <a:t>Join our Network: </a:t>
            </a:r>
          </a:p>
          <a:p>
            <a:r>
              <a:rPr lang="en-US" sz="1900" dirty="0"/>
              <a:t>	</a:t>
            </a:r>
            <a:r>
              <a:rPr lang="en-US" sz="1900" dirty="0">
                <a:hlinkClick r:id="rId3"/>
              </a:rPr>
              <a:t>https://www.gingr.org/newsletter</a:t>
            </a:r>
            <a:endParaRPr lang="en-US" sz="1900" dirty="0"/>
          </a:p>
          <a:p>
            <a:r>
              <a:rPr lang="en-US" sz="1900" dirty="0"/>
              <a:t>	</a:t>
            </a:r>
            <a:r>
              <a:rPr lang="en-US" sz="1900" dirty="0">
                <a:hlinkClick r:id="rId4"/>
              </a:rPr>
              <a:t>https://bit.ly/GINGR-on-LinkedIn</a:t>
            </a:r>
            <a:endParaRPr lang="en-US" sz="1900" dirty="0"/>
          </a:p>
          <a:p>
            <a:endParaRPr lang="en-US" sz="1900" dirty="0"/>
          </a:p>
          <a:p>
            <a:endParaRPr lang="en-US" sz="1900" dirty="0"/>
          </a:p>
          <a:p>
            <a:r>
              <a:rPr lang="en-US" sz="1900" dirty="0"/>
              <a:t>	</a:t>
            </a:r>
          </a:p>
        </p:txBody>
      </p:sp>
      <p:pic>
        <p:nvPicPr>
          <p:cNvPr id="7" name="Graphic 6" descr="Right pointing backhand index with solid fill">
            <a:extLst>
              <a:ext uri="{FF2B5EF4-FFF2-40B4-BE49-F238E27FC236}">
                <a16:creationId xmlns:a16="http://schemas.microsoft.com/office/drawing/2014/main" id="{D74C01DF-90CF-81D7-B0C1-FD2B336442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2897" y="3383768"/>
            <a:ext cx="914400" cy="914400"/>
          </a:xfrm>
          <a:prstGeom prst="rect">
            <a:avLst/>
          </a:prstGeom>
        </p:spPr>
      </p:pic>
      <p:pic>
        <p:nvPicPr>
          <p:cNvPr id="10" name="Picture 9">
            <a:extLst>
              <a:ext uri="{FF2B5EF4-FFF2-40B4-BE49-F238E27FC236}">
                <a16:creationId xmlns:a16="http://schemas.microsoft.com/office/drawing/2014/main" id="{08DCAE8C-E59F-AB8E-C542-F4C338268B1B}"/>
              </a:ext>
            </a:extLst>
          </p:cNvPr>
          <p:cNvPicPr>
            <a:picLocks noChangeAspect="1"/>
          </p:cNvPicPr>
          <p:nvPr/>
        </p:nvPicPr>
        <p:blipFill>
          <a:blip r:embed="rId6"/>
          <a:stretch>
            <a:fillRect/>
          </a:stretch>
        </p:blipFill>
        <p:spPr>
          <a:xfrm>
            <a:off x="9509760" y="6117336"/>
            <a:ext cx="1712353" cy="576072"/>
          </a:xfrm>
          <a:prstGeom prst="rect">
            <a:avLst/>
          </a:prstGeom>
        </p:spPr>
      </p:pic>
    </p:spTree>
    <p:extLst>
      <p:ext uri="{BB962C8B-B14F-4D97-AF65-F5344CB8AC3E}">
        <p14:creationId xmlns:p14="http://schemas.microsoft.com/office/powerpoint/2010/main" val="1733952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34F6486E0DD3F4EB0D2EB37A5CBB198" ma:contentTypeVersion="20" ma:contentTypeDescription="Create a new document." ma:contentTypeScope="" ma:versionID="3bde89474d8f100e5b95a33a24acf82e">
  <xsd:schema xmlns:xsd="http://www.w3.org/2001/XMLSchema" xmlns:xs="http://www.w3.org/2001/XMLSchema" xmlns:p="http://schemas.microsoft.com/office/2006/metadata/properties" xmlns:ns2="cfd62315-546a-4a27-9058-5347db9e0727" xmlns:ns3="27bbe8b5-4867-4600-8d0b-5b2e79a755e8" targetNamespace="http://schemas.microsoft.com/office/2006/metadata/properties" ma:root="true" ma:fieldsID="b1dd00cfafa4877b095b5469500e5ab2" ns2:_="" ns3:_="">
    <xsd:import namespace="cfd62315-546a-4a27-9058-5347db9e0727"/>
    <xsd:import namespace="27bbe8b5-4867-4600-8d0b-5b2e79a755e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d62315-546a-4a27-9058-5347db9e07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03eb57a-ddb2-47ae-bdac-8432b26068ea"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7bbe8b5-4867-4600-8d0b-5b2e79a755e8"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68271564-9e15-4745-8009-3276ab8f786b}" ma:internalName="TaxCatchAll" ma:showField="CatchAllData" ma:web="27bbe8b5-4867-4600-8d0b-5b2e79a755e8">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fd62315-546a-4a27-9058-5347db9e0727">
      <Terms xmlns="http://schemas.microsoft.com/office/infopath/2007/PartnerControls"/>
    </lcf76f155ced4ddcb4097134ff3c332f>
    <TaxCatchAll xmlns="27bbe8b5-4867-4600-8d0b-5b2e79a755e8" xsi:nil="true"/>
  </documentManagement>
</p:properties>
</file>

<file path=customXml/itemProps1.xml><?xml version="1.0" encoding="utf-8"?>
<ds:datastoreItem xmlns:ds="http://schemas.openxmlformats.org/officeDocument/2006/customXml" ds:itemID="{6B6FF42F-A3A1-440D-A581-C44FD569AA27}">
  <ds:schemaRefs>
    <ds:schemaRef ds:uri="http://schemas.microsoft.com/sharepoint/v3/contenttype/forms"/>
  </ds:schemaRefs>
</ds:datastoreItem>
</file>

<file path=customXml/itemProps2.xml><?xml version="1.0" encoding="utf-8"?>
<ds:datastoreItem xmlns:ds="http://schemas.openxmlformats.org/officeDocument/2006/customXml" ds:itemID="{39A95D75-C98E-4E62-A06C-609370E7CC92}"/>
</file>

<file path=customXml/itemProps3.xml><?xml version="1.0" encoding="utf-8"?>
<ds:datastoreItem xmlns:ds="http://schemas.openxmlformats.org/officeDocument/2006/customXml" ds:itemID="{E8B2BB93-DBE5-405B-A0A1-B375AC985C73}">
  <ds:schemaRefs>
    <ds:schemaRef ds:uri="http://schemas.microsoft.com/office/2006/documentManagement/types"/>
    <ds:schemaRef ds:uri="http://purl.org/dc/terms/"/>
    <ds:schemaRef ds:uri="http://schemas.openxmlformats.org/package/2006/metadata/core-properties"/>
    <ds:schemaRef ds:uri="http://www.w3.org/XML/1998/namespace"/>
    <ds:schemaRef ds:uri="http://purl.org/dc/elements/1.1/"/>
    <ds:schemaRef ds:uri="de6a0a65-8284-47f6-996d-8cfa66862b7b"/>
    <ds:schemaRef ds:uri="3a07c70f-ad6e-4d0a-888c-73b3f7bda3b7"/>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1701</TotalTime>
  <Words>6306</Words>
  <Application>Microsoft Macintosh PowerPoint</Application>
  <PresentationFormat>Widescreen</PresentationFormat>
  <Paragraphs>805</Paragraphs>
  <Slides>32</Slides>
  <Notes>30</Notes>
  <HiddenSlides>9</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32</vt:i4>
      </vt:variant>
    </vt:vector>
  </HeadingPairs>
  <TitlesOfParts>
    <vt:vector size="46" baseType="lpstr">
      <vt:lpstr>Aptos</vt:lpstr>
      <vt:lpstr>Arial</vt:lpstr>
      <vt:lpstr>Bierstadt</vt:lpstr>
      <vt:lpstr>Calibri</vt:lpstr>
      <vt:lpstr>Courier New</vt:lpstr>
      <vt:lpstr>DM Sans 14pt</vt:lpstr>
      <vt:lpstr>DM Sans 14pt Medium</vt:lpstr>
      <vt:lpstr>Lato</vt:lpstr>
      <vt:lpstr>Lato Heavy</vt:lpstr>
      <vt:lpstr>Segoe UI</vt:lpstr>
      <vt:lpstr>Symbol</vt:lpstr>
      <vt:lpstr>System Font Regular</vt:lpstr>
      <vt:lpstr>Wingdings</vt:lpstr>
      <vt:lpstr>Office Theme</vt:lpstr>
      <vt:lpstr>PowerPoint Presentation</vt:lpstr>
      <vt:lpstr>Housekeeping</vt:lpstr>
      <vt:lpstr>Welcome </vt:lpstr>
      <vt:lpstr>Our Speakers</vt:lpstr>
      <vt:lpstr>Today’s Agenda</vt:lpstr>
      <vt:lpstr>Global Initiative for Nature, Grids, &amp; Renewables</vt:lpstr>
      <vt:lpstr>Introduction to the Nature-Positive Navigator </vt:lpstr>
      <vt:lpstr>What is the Nature-Positive Navigator?</vt:lpstr>
      <vt:lpstr>A tiered maturity framework across six focus areas</vt:lpstr>
      <vt:lpstr>Poll #1</vt:lpstr>
      <vt:lpstr>Why industry stakeholders asked for this Navigator</vt:lpstr>
      <vt:lpstr>Benefits for companies</vt:lpstr>
      <vt:lpstr>What the Navigator IS NOT</vt:lpstr>
      <vt:lpstr>How to use the Navigator</vt:lpstr>
      <vt:lpstr>User journey</vt:lpstr>
      <vt:lpstr>Understanding tier progression</vt:lpstr>
      <vt:lpstr>Key Principles</vt:lpstr>
      <vt:lpstr>Applying the Navigator in practice</vt:lpstr>
      <vt:lpstr>Project and organisational relevance </vt:lpstr>
      <vt:lpstr>Focus Area #1: Governance</vt:lpstr>
      <vt:lpstr>Focus Area #4: Nature Outcomes, Metrics &amp; Monitoring</vt:lpstr>
      <vt:lpstr>Focus Area #5: Stakeholder Participation</vt:lpstr>
      <vt:lpstr>Navigator User Case</vt:lpstr>
      <vt:lpstr>Seabreeze uses the Navigator to turn Nature-Positive ambition into action</vt:lpstr>
      <vt:lpstr>Navigator Steps 1-2: Understand and Identify</vt:lpstr>
      <vt:lpstr>Navigator Steps 3-4: Assess and Improve</vt:lpstr>
      <vt:lpstr>Navigator Steps 5-6: Act and Monitor</vt:lpstr>
      <vt:lpstr>Navigator Step 7: Communicate</vt:lpstr>
      <vt:lpstr>What this illustrative example demonstrates</vt:lpstr>
      <vt:lpstr>Poll #2</vt:lpstr>
      <vt:lpstr>Download the Nature-Positive Navigator Guidance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Annika Lilliestam</dc:creator>
  <cp:lastModifiedBy>Annika Lilliestam</cp:lastModifiedBy>
  <cp:revision>10</cp:revision>
  <dcterms:created xsi:type="dcterms:W3CDTF">2024-06-13T12:53:26Z</dcterms:created>
  <dcterms:modified xsi:type="dcterms:W3CDTF">2026-10-12T11:46:40Z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0x010100134F6486E0DD3F4EB0D2EB37A5CBB198</vt:lpwstr>
  </property>
</Properties>
</file>